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8A5502-806F-46A2-8B8E-82F51D8B0A63}"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D7F2A-657E-41AB-B011-71F18AC0D399}" type="slidenum">
              <a:rPr lang="en-US" smtClean="0"/>
              <a:t>‹#›</a:t>
            </a:fld>
            <a:endParaRPr lang="en-US"/>
          </a:p>
        </p:txBody>
      </p:sp>
    </p:spTree>
    <p:extLst>
      <p:ext uri="{BB962C8B-B14F-4D97-AF65-F5344CB8AC3E}">
        <p14:creationId xmlns:p14="http://schemas.microsoft.com/office/powerpoint/2010/main" val="170484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8A5502-806F-46A2-8B8E-82F51D8B0A63}"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D7F2A-657E-41AB-B011-71F18AC0D399}" type="slidenum">
              <a:rPr lang="en-US" smtClean="0"/>
              <a:t>‹#›</a:t>
            </a:fld>
            <a:endParaRPr lang="en-US"/>
          </a:p>
        </p:txBody>
      </p:sp>
    </p:spTree>
    <p:extLst>
      <p:ext uri="{BB962C8B-B14F-4D97-AF65-F5344CB8AC3E}">
        <p14:creationId xmlns:p14="http://schemas.microsoft.com/office/powerpoint/2010/main" val="3042141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8A5502-806F-46A2-8B8E-82F51D8B0A63}"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D7F2A-657E-41AB-B011-71F18AC0D399}" type="slidenum">
              <a:rPr lang="en-US" smtClean="0"/>
              <a:t>‹#›</a:t>
            </a:fld>
            <a:endParaRPr lang="en-US"/>
          </a:p>
        </p:txBody>
      </p:sp>
    </p:spTree>
    <p:extLst>
      <p:ext uri="{BB962C8B-B14F-4D97-AF65-F5344CB8AC3E}">
        <p14:creationId xmlns:p14="http://schemas.microsoft.com/office/powerpoint/2010/main" val="337057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8A5502-806F-46A2-8B8E-82F51D8B0A63}"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D7F2A-657E-41AB-B011-71F18AC0D399}" type="slidenum">
              <a:rPr lang="en-US" smtClean="0"/>
              <a:t>‹#›</a:t>
            </a:fld>
            <a:endParaRPr lang="en-US"/>
          </a:p>
        </p:txBody>
      </p:sp>
    </p:spTree>
    <p:extLst>
      <p:ext uri="{BB962C8B-B14F-4D97-AF65-F5344CB8AC3E}">
        <p14:creationId xmlns:p14="http://schemas.microsoft.com/office/powerpoint/2010/main" val="198624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8A5502-806F-46A2-8B8E-82F51D8B0A63}"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D7F2A-657E-41AB-B011-71F18AC0D399}" type="slidenum">
              <a:rPr lang="en-US" smtClean="0"/>
              <a:t>‹#›</a:t>
            </a:fld>
            <a:endParaRPr lang="en-US"/>
          </a:p>
        </p:txBody>
      </p:sp>
    </p:spTree>
    <p:extLst>
      <p:ext uri="{BB962C8B-B14F-4D97-AF65-F5344CB8AC3E}">
        <p14:creationId xmlns:p14="http://schemas.microsoft.com/office/powerpoint/2010/main" val="396074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8A5502-806F-46A2-8B8E-82F51D8B0A63}"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D7F2A-657E-41AB-B011-71F18AC0D399}" type="slidenum">
              <a:rPr lang="en-US" smtClean="0"/>
              <a:t>‹#›</a:t>
            </a:fld>
            <a:endParaRPr lang="en-US"/>
          </a:p>
        </p:txBody>
      </p:sp>
    </p:spTree>
    <p:extLst>
      <p:ext uri="{BB962C8B-B14F-4D97-AF65-F5344CB8AC3E}">
        <p14:creationId xmlns:p14="http://schemas.microsoft.com/office/powerpoint/2010/main" val="217617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8A5502-806F-46A2-8B8E-82F51D8B0A63}" type="datetimeFigureOut">
              <a:rPr lang="en-US" smtClean="0"/>
              <a:t>10/18/2019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D7F2A-657E-41AB-B011-71F18AC0D399}" type="slidenum">
              <a:rPr lang="en-US" smtClean="0"/>
              <a:t>‹#›</a:t>
            </a:fld>
            <a:endParaRPr lang="en-US"/>
          </a:p>
        </p:txBody>
      </p:sp>
    </p:spTree>
    <p:extLst>
      <p:ext uri="{BB962C8B-B14F-4D97-AF65-F5344CB8AC3E}">
        <p14:creationId xmlns:p14="http://schemas.microsoft.com/office/powerpoint/2010/main" val="660935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8A5502-806F-46A2-8B8E-82F51D8B0A63}" type="datetimeFigureOut">
              <a:rPr lang="en-US" smtClean="0"/>
              <a:t>10/18/2019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3D7F2A-657E-41AB-B011-71F18AC0D399}" type="slidenum">
              <a:rPr lang="en-US" smtClean="0"/>
              <a:t>‹#›</a:t>
            </a:fld>
            <a:endParaRPr lang="en-US"/>
          </a:p>
        </p:txBody>
      </p:sp>
    </p:spTree>
    <p:extLst>
      <p:ext uri="{BB962C8B-B14F-4D97-AF65-F5344CB8AC3E}">
        <p14:creationId xmlns:p14="http://schemas.microsoft.com/office/powerpoint/2010/main" val="358099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A5502-806F-46A2-8B8E-82F51D8B0A63}" type="datetimeFigureOut">
              <a:rPr lang="en-US" smtClean="0"/>
              <a:t>10/18/2019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3D7F2A-657E-41AB-B011-71F18AC0D399}" type="slidenum">
              <a:rPr lang="en-US" smtClean="0"/>
              <a:t>‹#›</a:t>
            </a:fld>
            <a:endParaRPr lang="en-US"/>
          </a:p>
        </p:txBody>
      </p:sp>
    </p:spTree>
    <p:extLst>
      <p:ext uri="{BB962C8B-B14F-4D97-AF65-F5344CB8AC3E}">
        <p14:creationId xmlns:p14="http://schemas.microsoft.com/office/powerpoint/2010/main" val="218979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8A5502-806F-46A2-8B8E-82F51D8B0A63}"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D7F2A-657E-41AB-B011-71F18AC0D399}" type="slidenum">
              <a:rPr lang="en-US" smtClean="0"/>
              <a:t>‹#›</a:t>
            </a:fld>
            <a:endParaRPr lang="en-US"/>
          </a:p>
        </p:txBody>
      </p:sp>
    </p:spTree>
    <p:extLst>
      <p:ext uri="{BB962C8B-B14F-4D97-AF65-F5344CB8AC3E}">
        <p14:creationId xmlns:p14="http://schemas.microsoft.com/office/powerpoint/2010/main" val="3365654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8A5502-806F-46A2-8B8E-82F51D8B0A63}"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D7F2A-657E-41AB-B011-71F18AC0D399}" type="slidenum">
              <a:rPr lang="en-US" smtClean="0"/>
              <a:t>‹#›</a:t>
            </a:fld>
            <a:endParaRPr lang="en-US"/>
          </a:p>
        </p:txBody>
      </p:sp>
    </p:spTree>
    <p:extLst>
      <p:ext uri="{BB962C8B-B14F-4D97-AF65-F5344CB8AC3E}">
        <p14:creationId xmlns:p14="http://schemas.microsoft.com/office/powerpoint/2010/main" val="421339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A5502-806F-46A2-8B8E-82F51D8B0A63}" type="datetimeFigureOut">
              <a:rPr lang="en-US" smtClean="0"/>
              <a:t>10/18/2019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D7F2A-657E-41AB-B011-71F18AC0D399}" type="slidenum">
              <a:rPr lang="en-US" smtClean="0"/>
              <a:t>‹#›</a:t>
            </a:fld>
            <a:endParaRPr lang="en-US"/>
          </a:p>
        </p:txBody>
      </p:sp>
    </p:spTree>
    <p:extLst>
      <p:ext uri="{BB962C8B-B14F-4D97-AF65-F5344CB8AC3E}">
        <p14:creationId xmlns:p14="http://schemas.microsoft.com/office/powerpoint/2010/main" val="320004919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sq.org/quality-resources/iso-9000" TargetMode="External"/><Relationship Id="rId2" Type="http://schemas.openxmlformats.org/officeDocument/2006/relationships/hyperlink" Target="https://asq.org/quality-resources/quality-management-syst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roductplan.com/glossary/agile-framewor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772400" cy="5257800"/>
          </a:xfrm>
        </p:spPr>
        <p:txBody>
          <a:bodyPr>
            <a:normAutofit/>
          </a:bodyPr>
          <a:lstStyle/>
          <a:p>
            <a:r>
              <a:rPr lang="en-US" sz="4000" b="1" dirty="0"/>
              <a:t>Development of Secure Data </a:t>
            </a:r>
            <a:r>
              <a:rPr lang="en-US" sz="4000" dirty="0"/>
              <a:t/>
            </a:r>
            <a:br>
              <a:rPr lang="en-US" sz="4000" dirty="0"/>
            </a:br>
            <a:r>
              <a:rPr lang="en-US" sz="4000" b="1" dirty="0"/>
              <a:t>Storage </a:t>
            </a:r>
            <a:r>
              <a:rPr lang="en-US" sz="4000" b="1" dirty="0" smtClean="0"/>
              <a:t>Drive</a:t>
            </a:r>
            <a:br>
              <a:rPr lang="en-US" sz="4000" b="1" dirty="0" smtClean="0"/>
            </a:br>
            <a:r>
              <a:rPr lang="en-US" sz="4000" b="1" dirty="0" smtClean="0"/>
              <a:t/>
            </a:r>
            <a:br>
              <a:rPr lang="en-US" sz="4000" b="1" dirty="0" smtClean="0"/>
            </a:br>
            <a:r>
              <a:rPr lang="en-US" sz="2400" b="1" dirty="0" smtClean="0"/>
              <a:t>MICRANTHROPE ADVANCED SYSTEMS &amp; TECHNOLOGIES PRIVATE LIMITED</a:t>
            </a:r>
            <a:br>
              <a:rPr lang="en-US" sz="2400" b="1" dirty="0" smtClean="0"/>
            </a:br>
            <a:r>
              <a:rPr lang="en-US" sz="2400" b="1" dirty="0" smtClean="0"/>
              <a:t>Talking to ADRDE, Defence  Research &amp; Development Organization, Ministry Of Defence, GOI Establishment, Agra.</a:t>
            </a:r>
            <a:r>
              <a:rPr lang="en-US" sz="4800" dirty="0"/>
              <a:t/>
            </a:r>
            <a:br>
              <a:rPr lang="en-US" sz="4800" dirty="0"/>
            </a:br>
            <a:r>
              <a:rPr lang="en-US" sz="2200" dirty="0" smtClean="0"/>
              <a:t>By </a:t>
            </a:r>
            <a:br>
              <a:rPr lang="en-US" sz="2200" dirty="0" smtClean="0"/>
            </a:br>
            <a:r>
              <a:rPr lang="en-US" sz="2200" dirty="0" smtClean="0"/>
              <a:t>Deeksha kashyap</a:t>
            </a:r>
            <a:br>
              <a:rPr lang="en-US" sz="2200" dirty="0" smtClean="0"/>
            </a:br>
            <a:r>
              <a:rPr lang="en-US" sz="2200" dirty="0" smtClean="0"/>
              <a:t>171500091</a:t>
            </a:r>
            <a:endParaRPr lang="en-US" sz="2200" dirty="0"/>
          </a:p>
        </p:txBody>
      </p:sp>
    </p:spTree>
    <p:extLst>
      <p:ext uri="{BB962C8B-B14F-4D97-AF65-F5344CB8AC3E}">
        <p14:creationId xmlns:p14="http://schemas.microsoft.com/office/powerpoint/2010/main" val="2731480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FORM1.DESIGN.CS </a:t>
            </a:r>
            <a:r>
              <a:rPr lang="en-US" dirty="0"/>
              <a:t/>
            </a:r>
            <a:br>
              <a:rPr lang="en-US" dirty="0"/>
            </a:br>
            <a:endParaRPr lang="en-US" dirty="0"/>
          </a:p>
        </p:txBody>
      </p:sp>
      <p:pic>
        <p:nvPicPr>
          <p:cNvPr id="3" name="Picture 2"/>
          <p:cNvPicPr/>
          <p:nvPr/>
        </p:nvPicPr>
        <p:blipFill>
          <a:blip r:embed="rId2"/>
          <a:stretch>
            <a:fillRect/>
          </a:stretch>
        </p:blipFill>
        <p:spPr>
          <a:xfrm>
            <a:off x="457200" y="1219200"/>
            <a:ext cx="8077200" cy="5105400"/>
          </a:xfrm>
          <a:prstGeom prst="rect">
            <a:avLst/>
          </a:prstGeom>
        </p:spPr>
      </p:pic>
    </p:spTree>
    <p:extLst>
      <p:ext uri="{BB962C8B-B14F-4D97-AF65-F5344CB8AC3E}">
        <p14:creationId xmlns:p14="http://schemas.microsoft.com/office/powerpoint/2010/main" val="419421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t>RUN </a:t>
            </a:r>
            <a:r>
              <a:rPr lang="en-US" b="1" dirty="0"/>
              <a:t>THE PROJECT</a:t>
            </a:r>
            <a:r>
              <a:rPr lang="en-US" dirty="0"/>
              <a:t/>
            </a:r>
            <a:br>
              <a:rPr lang="en-US" dirty="0"/>
            </a:br>
            <a:endParaRPr lang="en-US" dirty="0"/>
          </a:p>
        </p:txBody>
      </p:sp>
      <p:pic>
        <p:nvPicPr>
          <p:cNvPr id="3" name="Picture 2" descr="C:\Users\Deeksha Kashyap\Pictures\Screenshots\Screenshot (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19200"/>
            <a:ext cx="8153399" cy="5029199"/>
          </a:xfrm>
          <a:prstGeom prst="rect">
            <a:avLst/>
          </a:prstGeom>
          <a:noFill/>
          <a:ln>
            <a:noFill/>
          </a:ln>
        </p:spPr>
      </p:pic>
    </p:spTree>
    <p:extLst>
      <p:ext uri="{BB962C8B-B14F-4D97-AF65-F5344CB8AC3E}">
        <p14:creationId xmlns:p14="http://schemas.microsoft.com/office/powerpoint/2010/main" val="2804475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57200" y="533400"/>
            <a:ext cx="8153399" cy="5867400"/>
          </a:xfrm>
          <a:prstGeom prst="rect">
            <a:avLst/>
          </a:prstGeom>
        </p:spPr>
      </p:pic>
    </p:spTree>
    <p:extLst>
      <p:ext uri="{BB962C8B-B14F-4D97-AF65-F5344CB8AC3E}">
        <p14:creationId xmlns:p14="http://schemas.microsoft.com/office/powerpoint/2010/main" val="304966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t>PEN </a:t>
            </a:r>
            <a:r>
              <a:rPr lang="en-US" b="1" dirty="0"/>
              <a:t>DRIVE INSERT</a:t>
            </a:r>
            <a:r>
              <a:rPr lang="en-US" dirty="0"/>
              <a:t/>
            </a:r>
            <a:br>
              <a:rPr lang="en-US" dirty="0"/>
            </a:br>
            <a:endParaRPr lang="en-US" dirty="0"/>
          </a:p>
        </p:txBody>
      </p:sp>
      <p:pic>
        <p:nvPicPr>
          <p:cNvPr id="3" name="Picture 2"/>
          <p:cNvPicPr/>
          <p:nvPr/>
        </p:nvPicPr>
        <p:blipFill>
          <a:blip r:embed="rId2"/>
          <a:stretch>
            <a:fillRect/>
          </a:stretch>
        </p:blipFill>
        <p:spPr>
          <a:xfrm>
            <a:off x="533400" y="1295400"/>
            <a:ext cx="8077199" cy="5105399"/>
          </a:xfrm>
          <a:prstGeom prst="rect">
            <a:avLst/>
          </a:prstGeom>
        </p:spPr>
      </p:pic>
    </p:spTree>
    <p:extLst>
      <p:ext uri="{BB962C8B-B14F-4D97-AF65-F5344CB8AC3E}">
        <p14:creationId xmlns:p14="http://schemas.microsoft.com/office/powerpoint/2010/main" val="390265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t>DECRYPED </a:t>
            </a:r>
            <a:r>
              <a:rPr lang="en-US" b="1" dirty="0"/>
              <a:t>FILE</a:t>
            </a:r>
            <a:r>
              <a:rPr lang="en-US" dirty="0"/>
              <a:t/>
            </a:r>
            <a:br>
              <a:rPr lang="en-US" dirty="0"/>
            </a:br>
            <a:endParaRPr lang="en-US" dirty="0"/>
          </a:p>
        </p:txBody>
      </p:sp>
      <p:pic>
        <p:nvPicPr>
          <p:cNvPr id="3" name="Picture 2"/>
          <p:cNvPicPr/>
          <p:nvPr/>
        </p:nvPicPr>
        <p:blipFill>
          <a:blip r:embed="rId2"/>
          <a:stretch>
            <a:fillRect/>
          </a:stretch>
        </p:blipFill>
        <p:spPr>
          <a:xfrm>
            <a:off x="381000" y="1219200"/>
            <a:ext cx="8305799" cy="5105400"/>
          </a:xfrm>
          <a:prstGeom prst="rect">
            <a:avLst/>
          </a:prstGeom>
        </p:spPr>
      </p:pic>
    </p:spTree>
    <p:extLst>
      <p:ext uri="{BB962C8B-B14F-4D97-AF65-F5344CB8AC3E}">
        <p14:creationId xmlns:p14="http://schemas.microsoft.com/office/powerpoint/2010/main" val="379032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45162"/>
          </a:xfrm>
        </p:spPr>
        <p:txBody>
          <a:bodyPr>
            <a:normAutofit/>
          </a:bodyPr>
          <a:lstStyle/>
          <a:p>
            <a:r>
              <a:rPr lang="en-US" sz="11500" dirty="0" smtClean="0"/>
              <a:t>Thank You</a:t>
            </a:r>
            <a:endParaRPr lang="en-US" sz="11500" dirty="0"/>
          </a:p>
        </p:txBody>
      </p:sp>
    </p:spTree>
    <p:extLst>
      <p:ext uri="{BB962C8B-B14F-4D97-AF65-F5344CB8AC3E}">
        <p14:creationId xmlns:p14="http://schemas.microsoft.com/office/powerpoint/2010/main" val="61554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6000" b="1" dirty="0" smtClean="0"/>
              <a:t>INTRODUCTION</a:t>
            </a:r>
            <a:r>
              <a:rPr lang="en-US" dirty="0"/>
              <a:t/>
            </a:r>
            <a:br>
              <a:rPr lang="en-US" dirty="0"/>
            </a:br>
            <a:endParaRPr lang="en-US" dirty="0"/>
          </a:p>
        </p:txBody>
      </p:sp>
      <p:sp>
        <p:nvSpPr>
          <p:cNvPr id="3" name="Content Placeholder 2"/>
          <p:cNvSpPr>
            <a:spLocks noGrp="1"/>
          </p:cNvSpPr>
          <p:nvPr>
            <p:ph idx="1"/>
          </p:nvPr>
        </p:nvSpPr>
        <p:spPr>
          <a:xfrm>
            <a:off x="457200" y="1524000"/>
            <a:ext cx="8229600" cy="4525963"/>
          </a:xfrm>
        </p:spPr>
        <p:txBody>
          <a:bodyPr>
            <a:normAutofit/>
          </a:bodyPr>
          <a:lstStyle/>
          <a:p>
            <a:pPr marL="0" indent="0">
              <a:buNone/>
            </a:pPr>
            <a:endParaRPr lang="en-US" sz="2400" dirty="0" smtClean="0"/>
          </a:p>
          <a:p>
            <a:pPr marL="0" indent="0">
              <a:buNone/>
            </a:pPr>
            <a:r>
              <a:rPr lang="en-US" sz="2400" dirty="0" smtClean="0"/>
              <a:t>USB </a:t>
            </a:r>
            <a:r>
              <a:rPr lang="en-US" sz="2400" dirty="0"/>
              <a:t>storage devices (flash drives, USB sticks etc.) offer many advantages for us. However, at the same time, they cause security problems because it is easy to copy a lot of files to a tiny USB memory in a few seconds. We might have some secure data on our PC which we do not want </a:t>
            </a:r>
            <a:r>
              <a:rPr lang="en-US" sz="2400" dirty="0" smtClean="0"/>
              <a:t>show other </a:t>
            </a:r>
            <a:r>
              <a:rPr lang="en-US" sz="2400" dirty="0"/>
              <a:t>users to copy through the USB. Therefore, we many need to define a USB storage policy to make USB drives write protected or not to be accessed through the </a:t>
            </a:r>
            <a:r>
              <a:rPr lang="en-US" sz="2400" dirty="0" smtClean="0"/>
              <a:t>another person</a:t>
            </a:r>
            <a:r>
              <a:rPr lang="en-US" sz="2400" dirty="0" smtClean="0"/>
              <a:t>.</a:t>
            </a:r>
            <a:endParaRPr lang="en-US" sz="2400" dirty="0"/>
          </a:p>
        </p:txBody>
      </p:sp>
    </p:spTree>
    <p:extLst>
      <p:ext uri="{BB962C8B-B14F-4D97-AF65-F5344CB8AC3E}">
        <p14:creationId xmlns:p14="http://schemas.microsoft.com/office/powerpoint/2010/main" val="4108399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5400" b="1" dirty="0" smtClean="0"/>
              <a:t/>
            </a:r>
            <a:br>
              <a:rPr lang="en-US" sz="5400" b="1" dirty="0" smtClean="0"/>
            </a:br>
            <a:r>
              <a:rPr lang="en-US" sz="5400" b="1" dirty="0" smtClean="0"/>
              <a:t>Purpose</a:t>
            </a:r>
            <a:r>
              <a:rPr lang="en-US" sz="5400" dirty="0"/>
              <a:t/>
            </a:r>
            <a:br>
              <a:rPr lang="en-US" sz="5400" dirty="0"/>
            </a:br>
            <a:endParaRPr lang="en-US" sz="5400" dirty="0"/>
          </a:p>
        </p:txBody>
      </p:sp>
      <p:sp>
        <p:nvSpPr>
          <p:cNvPr id="3" name="Content Placeholder 2"/>
          <p:cNvSpPr>
            <a:spLocks noGrp="1"/>
          </p:cNvSpPr>
          <p:nvPr>
            <p:ph idx="1"/>
          </p:nvPr>
        </p:nvSpPr>
        <p:spPr/>
        <p:txBody>
          <a:bodyPr>
            <a:normAutofit fontScale="55000" lnSpcReduction="20000"/>
          </a:bodyPr>
          <a:lstStyle/>
          <a:p>
            <a:r>
              <a:rPr lang="en-US" sz="3800" dirty="0"/>
              <a:t>Secure data storage applies to data at rest stored in computer/server hard disks, portable devices – like external hard drives or USB drives – as well as online/cloud, network-based storage area network (SAN) or network attached storage (NAS) systems.</a:t>
            </a:r>
          </a:p>
          <a:p>
            <a:r>
              <a:rPr lang="en-US" sz="3800" dirty="0"/>
              <a:t>Secure data storage is achieved in the following ways:</a:t>
            </a:r>
          </a:p>
          <a:p>
            <a:pPr lvl="0"/>
            <a:r>
              <a:rPr lang="en-US" sz="3800" dirty="0"/>
              <a:t>Data encryption</a:t>
            </a:r>
          </a:p>
          <a:p>
            <a:pPr lvl="0"/>
            <a:r>
              <a:rPr lang="en-US" sz="3800" dirty="0"/>
              <a:t>Access control mechanism at each data storage device/software</a:t>
            </a:r>
          </a:p>
          <a:p>
            <a:pPr lvl="0"/>
            <a:r>
              <a:rPr lang="en-US" sz="3800" dirty="0"/>
              <a:t>Protection against viruses, worms and other data corruption threats</a:t>
            </a:r>
          </a:p>
          <a:p>
            <a:pPr lvl="0"/>
            <a:r>
              <a:rPr lang="en-US" sz="3800" dirty="0"/>
              <a:t>Physical/manned storage device and infrastructure security</a:t>
            </a:r>
          </a:p>
          <a:p>
            <a:pPr lvl="0"/>
            <a:r>
              <a:rPr lang="en-US" sz="3800" dirty="0"/>
              <a:t>Enforcement and implementation of layered/tiered storage security architecture</a:t>
            </a:r>
          </a:p>
          <a:p>
            <a:pPr marL="0" indent="0">
              <a:buNone/>
            </a:pPr>
            <a:endParaRPr lang="en-US" dirty="0"/>
          </a:p>
        </p:txBody>
      </p:sp>
    </p:spTree>
    <p:extLst>
      <p:ext uri="{BB962C8B-B14F-4D97-AF65-F5344CB8AC3E}">
        <p14:creationId xmlns:p14="http://schemas.microsoft.com/office/powerpoint/2010/main" val="361293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6000" b="1" dirty="0" smtClean="0"/>
              <a:t>GENERAL </a:t>
            </a:r>
            <a:r>
              <a:rPr lang="en-US" sz="6000" b="1" dirty="0"/>
              <a:t>MANAGEMENT</a:t>
            </a:r>
            <a:r>
              <a:rPr lang="en-US" dirty="0"/>
              <a:t/>
            </a:r>
            <a:br>
              <a:rPr lang="en-US" dirty="0"/>
            </a:br>
            <a:endParaRPr lang="en-US" dirty="0"/>
          </a:p>
        </p:txBody>
      </p:sp>
      <p:sp>
        <p:nvSpPr>
          <p:cNvPr id="3" name="Content Placeholder 2"/>
          <p:cNvSpPr>
            <a:spLocks noGrp="1"/>
          </p:cNvSpPr>
          <p:nvPr>
            <p:ph idx="1"/>
          </p:nvPr>
        </p:nvSpPr>
        <p:spPr>
          <a:xfrm>
            <a:off x="533400" y="1600201"/>
            <a:ext cx="8153400" cy="3886200"/>
          </a:xfrm>
        </p:spPr>
        <p:txBody>
          <a:bodyPr>
            <a:normAutofit lnSpcReduction="10000"/>
          </a:bodyPr>
          <a:lstStyle/>
          <a:p>
            <a:r>
              <a:rPr lang="en-US" sz="2400" dirty="0"/>
              <a:t>ISO 9001 is defined as the international standard that specifies requirements for a </a:t>
            </a:r>
            <a:r>
              <a:rPr lang="en-US" sz="2400" dirty="0">
                <a:hlinkClick r:id="rId2"/>
              </a:rPr>
              <a:t>quality management system (QMS)</a:t>
            </a:r>
            <a:r>
              <a:rPr lang="en-US" sz="2400" dirty="0"/>
              <a:t>. Organizations use the standard to demonstrate the ability to consistently provide products and services that meet customer and regulatory requirements. It is the most popular standard in the </a:t>
            </a:r>
            <a:r>
              <a:rPr lang="en-US" sz="2400" dirty="0">
                <a:hlinkClick r:id="rId3"/>
              </a:rPr>
              <a:t>ISO 9000 series</a:t>
            </a:r>
            <a:r>
              <a:rPr lang="en-US" sz="2400" dirty="0"/>
              <a:t> and the only standard in the series to which organizations can certify</a:t>
            </a:r>
            <a:r>
              <a:rPr lang="en-US" sz="2400" dirty="0" smtClean="0"/>
              <a:t>.</a:t>
            </a:r>
          </a:p>
          <a:p>
            <a:r>
              <a:rPr lang="en-US" sz="2400" dirty="0" smtClean="0"/>
              <a:t>Six Sigma is a set of management tools and techniques designed to improve business by reducing the likelihood of error. It is a data-driven approach which uses statistical methodology for eliminating defects.</a:t>
            </a:r>
          </a:p>
          <a:p>
            <a:endParaRPr lang="en-US" sz="2400" dirty="0"/>
          </a:p>
          <a:p>
            <a:pPr marL="0" indent="0">
              <a:buNone/>
            </a:pPr>
            <a:endParaRPr lang="en-US" dirty="0"/>
          </a:p>
        </p:txBody>
      </p:sp>
    </p:spTree>
    <p:extLst>
      <p:ext uri="{BB962C8B-B14F-4D97-AF65-F5344CB8AC3E}">
        <p14:creationId xmlns:p14="http://schemas.microsoft.com/office/powerpoint/2010/main" val="372442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Seven Principles of ISO 9001:2015"/>
          <p:cNvPicPr/>
          <p:nvPr/>
        </p:nvPicPr>
        <p:blipFill>
          <a:blip r:embed="rId2">
            <a:extLst>
              <a:ext uri="{28A0092B-C50C-407E-A947-70E740481C1C}">
                <a14:useLocalDpi xmlns:a14="http://schemas.microsoft.com/office/drawing/2010/main" val="0"/>
              </a:ext>
            </a:extLst>
          </a:blip>
          <a:srcRect/>
          <a:stretch>
            <a:fillRect/>
          </a:stretch>
        </p:blipFill>
        <p:spPr bwMode="auto">
          <a:xfrm>
            <a:off x="533401" y="533400"/>
            <a:ext cx="8001000" cy="5715000"/>
          </a:xfrm>
          <a:prstGeom prst="rect">
            <a:avLst/>
          </a:prstGeom>
          <a:noFill/>
          <a:ln>
            <a:noFill/>
          </a:ln>
        </p:spPr>
      </p:pic>
    </p:spTree>
    <p:extLst>
      <p:ext uri="{BB962C8B-B14F-4D97-AF65-F5344CB8AC3E}">
        <p14:creationId xmlns:p14="http://schemas.microsoft.com/office/powerpoint/2010/main" val="246643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6000" b="1" dirty="0" smtClean="0"/>
              <a:t/>
            </a:r>
            <a:br>
              <a:rPr lang="en-US" sz="6000" b="1" dirty="0" smtClean="0"/>
            </a:br>
            <a:r>
              <a:rPr lang="en-US" sz="6000" b="1" dirty="0" smtClean="0"/>
              <a:t>SEI </a:t>
            </a:r>
            <a:r>
              <a:rPr lang="en-US" sz="6000" b="1" dirty="0"/>
              <a:t>CMM</a:t>
            </a:r>
            <a:r>
              <a:rPr lang="en-US" sz="6000" dirty="0"/>
              <a:t/>
            </a:r>
            <a:br>
              <a:rPr lang="en-US" sz="6000" dirty="0"/>
            </a:br>
            <a:endParaRPr lang="en-US" sz="6000" dirty="0"/>
          </a:p>
        </p:txBody>
      </p:sp>
      <p:sp>
        <p:nvSpPr>
          <p:cNvPr id="3" name="Content Placeholder 2"/>
          <p:cNvSpPr>
            <a:spLocks noGrp="1"/>
          </p:cNvSpPr>
          <p:nvPr>
            <p:ph idx="1"/>
          </p:nvPr>
        </p:nvSpPr>
        <p:spPr/>
        <p:txBody>
          <a:bodyPr>
            <a:normAutofit/>
          </a:bodyPr>
          <a:lstStyle/>
          <a:p>
            <a:r>
              <a:rPr lang="en-US" sz="2600" b="1" dirty="0"/>
              <a:t>SEI</a:t>
            </a:r>
            <a:r>
              <a:rPr lang="en-US" sz="2600" dirty="0"/>
              <a:t> refers to Software Engineering Institute of Carnegie Mellon University in Pittsburgh, it helps to improve software development process. SEI offers technical guidance for advanced practice in software engineering.</a:t>
            </a:r>
          </a:p>
          <a:p>
            <a:r>
              <a:rPr lang="en-US" sz="2600" b="1" dirty="0"/>
              <a:t>CMM</a:t>
            </a:r>
            <a:r>
              <a:rPr lang="en-US" sz="2600" dirty="0"/>
              <a:t> refers to ‘Capability Maturity Model’, presently called as CMMI ‘Capability Maturity Model Integration’; it was developed by SEI and used to understand the processes followed in as organization. CMMI ratings were given to organizations after review by auditors.</a:t>
            </a:r>
          </a:p>
          <a:p>
            <a:pPr marL="0" indent="0">
              <a:buNone/>
            </a:pPr>
            <a:endParaRPr lang="en-US" dirty="0"/>
          </a:p>
        </p:txBody>
      </p:sp>
    </p:spTree>
    <p:extLst>
      <p:ext uri="{BB962C8B-B14F-4D97-AF65-F5344CB8AC3E}">
        <p14:creationId xmlns:p14="http://schemas.microsoft.com/office/powerpoint/2010/main" val="297435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Engineering Model</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t>Extreme Programming (XP) is an agile software development framework that aims to produce higher quality software, and higher quality of life for the development team. XP is the most specific of the agile frameworks regarding appropriate engineering practices for software development</a:t>
            </a:r>
            <a:r>
              <a:rPr lang="en-US" sz="2000" dirty="0" smtClean="0"/>
              <a:t>.</a:t>
            </a:r>
          </a:p>
          <a:p>
            <a:r>
              <a:rPr lang="en-US" sz="2000" dirty="0"/>
              <a:t> Adaptive Software Development (ASD) is a direct outgrowth of an earlier </a:t>
            </a:r>
            <a:r>
              <a:rPr lang="en-US" sz="2000" u="sng" dirty="0">
                <a:hlinkClick r:id="rId2"/>
              </a:rPr>
              <a:t>agile framework</a:t>
            </a:r>
            <a:r>
              <a:rPr lang="en-US" sz="2000" dirty="0"/>
              <a:t>, Rapid Application Development (RAD). It aims to enable teams to quickly and effectively adapt to changing requirements or market needs by evolving their products with lightweight planning and continuous learning. The ASD approach encourages teams to develop according to a three-phase process: speculate, collaborate, and </a:t>
            </a:r>
            <a:r>
              <a:rPr lang="en-US" sz="2000" dirty="0" smtClean="0"/>
              <a:t>learn</a:t>
            </a:r>
          </a:p>
          <a:p>
            <a:r>
              <a:rPr lang="en-US" sz="2000" dirty="0"/>
              <a:t>The </a:t>
            </a:r>
            <a:r>
              <a:rPr lang="en-US" sz="2000" b="1" dirty="0"/>
              <a:t>Dynamic Systems Development technique (DSDM)</a:t>
            </a:r>
            <a:r>
              <a:rPr lang="en-US" sz="2000" dirty="0"/>
              <a:t> is an associate degree agile code development approach that provides a framework for building and maintaining systems. The DSDM philosophy is borrowed from a modified version of the sociologist principle—80 % of an application is often delivered in twenty percent of the time it’d desire deliver the entire (100 percent) application</a:t>
            </a:r>
          </a:p>
          <a:p>
            <a:pPr marL="0" indent="0">
              <a:buNone/>
            </a:pPr>
            <a:endParaRPr lang="en-US" sz="2000" dirty="0"/>
          </a:p>
          <a:p>
            <a:endParaRPr lang="en-US" dirty="0"/>
          </a:p>
        </p:txBody>
      </p:sp>
    </p:spTree>
    <p:extLst>
      <p:ext uri="{BB962C8B-B14F-4D97-AF65-F5344CB8AC3E}">
        <p14:creationId xmlns:p14="http://schemas.microsoft.com/office/powerpoint/2010/main" val="1909033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DATABASE </a:t>
            </a:r>
            <a:r>
              <a:rPr lang="en-US" b="1" dirty="0"/>
              <a:t>TABLES</a:t>
            </a:r>
            <a:r>
              <a:rPr lang="en-US" dirty="0"/>
              <a:t/>
            </a:r>
            <a:br>
              <a:rPr lang="en-US" dirty="0"/>
            </a:b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696199" cy="4879975"/>
          </a:xfrm>
          <a:prstGeom prst="rect">
            <a:avLst/>
          </a:prstGeom>
          <a:noFill/>
          <a:ln>
            <a:noFill/>
          </a:ln>
        </p:spPr>
      </p:pic>
    </p:spTree>
    <p:extLst>
      <p:ext uri="{BB962C8B-B14F-4D97-AF65-F5344CB8AC3E}">
        <p14:creationId xmlns:p14="http://schemas.microsoft.com/office/powerpoint/2010/main" val="277753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
            </a:r>
            <a:br>
              <a:rPr lang="en-US" b="1" dirty="0" smtClean="0"/>
            </a:br>
            <a:r>
              <a:rPr lang="en-US" b="1" dirty="0" smtClean="0"/>
              <a:t>FORM2.DESIGN.CS</a:t>
            </a:r>
            <a:r>
              <a:rPr lang="en-US" dirty="0"/>
              <a:t/>
            </a:r>
            <a:br>
              <a:rPr lang="en-US" dirty="0"/>
            </a:br>
            <a:endParaRPr lang="en-US" dirty="0"/>
          </a:p>
        </p:txBody>
      </p:sp>
      <p:pic>
        <p:nvPicPr>
          <p:cNvPr id="3" name="Picture 2"/>
          <p:cNvPicPr/>
          <p:nvPr/>
        </p:nvPicPr>
        <p:blipFill>
          <a:blip r:embed="rId2"/>
          <a:stretch>
            <a:fillRect/>
          </a:stretch>
        </p:blipFill>
        <p:spPr>
          <a:xfrm>
            <a:off x="533400" y="1455737"/>
            <a:ext cx="8153400" cy="4792663"/>
          </a:xfrm>
          <a:prstGeom prst="rect">
            <a:avLst/>
          </a:prstGeom>
        </p:spPr>
      </p:pic>
    </p:spTree>
    <p:extLst>
      <p:ext uri="{BB962C8B-B14F-4D97-AF65-F5344CB8AC3E}">
        <p14:creationId xmlns:p14="http://schemas.microsoft.com/office/powerpoint/2010/main" val="3941966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1368</TotalTime>
  <Words>257</Words>
  <Application>Microsoft Office PowerPoint</Application>
  <PresentationFormat>On-screen Show (4:3)</PresentationFormat>
  <Paragraphs>29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Development of Secure Data  Storage Drive  MICRANTHROPE ADVANCED SYSTEMS &amp; TECHNOLOGIES PRIVATE LIMITED Talking to ADRDE, Defence  Research &amp; Development Organization, Ministry Of Defence, GOI Establishment, Agra. By  Deeksha kashyap 171500091</vt:lpstr>
      <vt:lpstr> INTRODUCTION </vt:lpstr>
      <vt:lpstr> Purpose </vt:lpstr>
      <vt:lpstr> GENERAL MANAGEMENT </vt:lpstr>
      <vt:lpstr>PowerPoint Presentation</vt:lpstr>
      <vt:lpstr> SEI CMM </vt:lpstr>
      <vt:lpstr>Software Engineering Model</vt:lpstr>
      <vt:lpstr> DATABASE TABLES </vt:lpstr>
      <vt:lpstr> FORM2.DESIGN.CS </vt:lpstr>
      <vt:lpstr> FORM1.DESIGN.CS  </vt:lpstr>
      <vt:lpstr> RUN THE PROJECT </vt:lpstr>
      <vt:lpstr>PowerPoint Presentation</vt:lpstr>
      <vt:lpstr> PEN DRIVE INSERT </vt:lpstr>
      <vt:lpstr> DECRYPED FILE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Secure Data  Storage Drive </dc:title>
  <dc:creator>Windows User</dc:creator>
  <cp:lastModifiedBy>Windows User</cp:lastModifiedBy>
  <cp:revision>11</cp:revision>
  <dcterms:created xsi:type="dcterms:W3CDTF">2019-10-18T09:31:22Z</dcterms:created>
  <dcterms:modified xsi:type="dcterms:W3CDTF">2019-10-19T12:26:37Z</dcterms:modified>
</cp:coreProperties>
</file>