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69174"/>
            <a:ext cx="4639085" cy="3888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" y="6458705"/>
            <a:ext cx="4489704" cy="3992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4485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6091" y="6451089"/>
            <a:ext cx="4597908" cy="4069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9535" y="2276678"/>
            <a:ext cx="388492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850" y="1070864"/>
            <a:ext cx="8226298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269" y="6572580"/>
            <a:ext cx="416496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14391" y="6573189"/>
            <a:ext cx="267779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6845" y="6573189"/>
            <a:ext cx="2806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image" Target="../media/image36.jpg"/><Relationship Id="rId7" Type="http://schemas.openxmlformats.org/officeDocument/2006/relationships/image" Target="../media/image3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56700" cy="4677410"/>
            <a:chOff x="-12700" y="0"/>
            <a:chExt cx="9156700" cy="4677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1752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03165" y="1761235"/>
              <a:ext cx="4140835" cy="2622550"/>
            </a:xfrm>
            <a:custGeom>
              <a:avLst/>
              <a:gdLst/>
              <a:ahLst/>
              <a:cxnLst/>
              <a:rect l="l" t="t" r="r" b="b"/>
              <a:pathLst>
                <a:path w="4140834" h="2622550">
                  <a:moveTo>
                    <a:pt x="4140835" y="0"/>
                  </a:moveTo>
                  <a:lnTo>
                    <a:pt x="0" y="0"/>
                  </a:lnTo>
                  <a:lnTo>
                    <a:pt x="1311275" y="1311148"/>
                  </a:lnTo>
                  <a:lnTo>
                    <a:pt x="0" y="2622422"/>
                  </a:lnTo>
                  <a:lnTo>
                    <a:pt x="4140835" y="2622422"/>
                  </a:lnTo>
                  <a:lnTo>
                    <a:pt x="4140835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3039"/>
              <a:ext cx="5843015" cy="3214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529333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4200906" y="0"/>
                  </a:moveTo>
                  <a:lnTo>
                    <a:pt x="0" y="0"/>
                  </a:lnTo>
                  <a:lnTo>
                    <a:pt x="0" y="3086099"/>
                  </a:lnTo>
                  <a:lnTo>
                    <a:pt x="4200906" y="3086099"/>
                  </a:lnTo>
                  <a:lnTo>
                    <a:pt x="5743956" y="1543050"/>
                  </a:lnTo>
                  <a:lnTo>
                    <a:pt x="4200906" y="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529333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0" y="0"/>
                  </a:moveTo>
                  <a:lnTo>
                    <a:pt x="4200906" y="0"/>
                  </a:lnTo>
                  <a:lnTo>
                    <a:pt x="5743956" y="1543050"/>
                  </a:lnTo>
                  <a:lnTo>
                    <a:pt x="4200906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5858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2700"/>
              <a:ext cx="4087368" cy="1178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986536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274" y="0"/>
                  </a:moveTo>
                  <a:lnTo>
                    <a:pt x="0" y="0"/>
                  </a:lnTo>
                  <a:lnTo>
                    <a:pt x="0" y="1075943"/>
                  </a:lnTo>
                  <a:lnTo>
                    <a:pt x="3462274" y="1075943"/>
                  </a:lnTo>
                  <a:lnTo>
                    <a:pt x="4000246" y="537972"/>
                  </a:lnTo>
                  <a:lnTo>
                    <a:pt x="3462274" y="0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6438" y="4829302"/>
            <a:ext cx="399859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00760">
              <a:lnSpc>
                <a:spcPct val="100000"/>
              </a:lnSpc>
              <a:spcBef>
                <a:spcPts val="100"/>
              </a:spcBef>
            </a:pPr>
            <a:r>
              <a:rPr dirty="0" sz="2000" spc="-40" b="1">
                <a:latin typeface="Calibri"/>
                <a:cs typeface="Calibri"/>
              </a:rPr>
              <a:t>Your </a:t>
            </a:r>
            <a:r>
              <a:rPr dirty="0" sz="2000" spc="-15" b="1">
                <a:latin typeface="Calibri"/>
                <a:cs typeface="Calibri"/>
              </a:rPr>
              <a:t>Register </a:t>
            </a:r>
            <a:r>
              <a:rPr dirty="0" sz="2000" b="1">
                <a:latin typeface="Calibri"/>
                <a:cs typeface="Calibri"/>
              </a:rPr>
              <a:t>No:220701056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Name:DEEKSHA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Guide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Name:Jinu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Sophia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Designation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5" b="1">
                <a:latin typeface="Calibri"/>
                <a:cs typeface="Calibri"/>
              </a:rPr>
              <a:t> Department: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B.E-CSE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06" y="1190625"/>
            <a:ext cx="30086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6438" y="2090420"/>
            <a:ext cx="4397375" cy="2494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FFFFFF"/>
                </a:solidFill>
                <a:latin typeface="Calibri"/>
                <a:cs typeface="Calibri"/>
              </a:rPr>
              <a:t>HR </a:t>
            </a:r>
            <a:r>
              <a:rPr dirty="0" sz="5400" spc="-70" b="1">
                <a:solidFill>
                  <a:srgbClr val="FFFFFF"/>
                </a:solidFill>
                <a:latin typeface="Calibri"/>
                <a:cs typeface="Calibri"/>
              </a:rPr>
              <a:t>LEAVE </a:t>
            </a:r>
            <a:r>
              <a:rPr dirty="0" sz="5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400" spc="-5" b="1">
                <a:solidFill>
                  <a:srgbClr val="FFFFFF"/>
                </a:solidFill>
                <a:latin typeface="Calibri"/>
                <a:cs typeface="Calibri"/>
              </a:rPr>
              <a:t>MAN</a:t>
            </a:r>
            <a:r>
              <a:rPr dirty="0" sz="5400" spc="-6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5400" spc="-5" b="1">
                <a:solidFill>
                  <a:srgbClr val="FFFFFF"/>
                </a:solidFill>
                <a:latin typeface="Calibri"/>
                <a:cs typeface="Calibri"/>
              </a:rPr>
              <a:t>GEMENT  </a:t>
            </a:r>
            <a:r>
              <a:rPr dirty="0" sz="5400" spc="-45" b="1">
                <a:solidFill>
                  <a:srgbClr val="FFFFFF"/>
                </a:solidFill>
                <a:latin typeface="Calibri"/>
                <a:cs typeface="Calibri"/>
              </a:rPr>
              <a:t>BOT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7532" y="1476755"/>
            <a:ext cx="4304665" cy="4506595"/>
            <a:chOff x="4637532" y="1476755"/>
            <a:chExt cx="4304665" cy="45065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532" y="1476755"/>
              <a:ext cx="1773936" cy="31882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52264" y="1529333"/>
              <a:ext cx="1672589" cy="3086100"/>
            </a:xfrm>
            <a:custGeom>
              <a:avLst/>
              <a:gdLst/>
              <a:ahLst/>
              <a:cxnLst/>
              <a:rect l="l" t="t" r="r" b="b"/>
              <a:pathLst>
                <a:path w="1672589" h="3086100">
                  <a:moveTo>
                    <a:pt x="129286" y="0"/>
                  </a:moveTo>
                  <a:lnTo>
                    <a:pt x="0" y="0"/>
                  </a:lnTo>
                  <a:lnTo>
                    <a:pt x="1543050" y="1543050"/>
                  </a:lnTo>
                  <a:lnTo>
                    <a:pt x="0" y="3086099"/>
                  </a:lnTo>
                  <a:lnTo>
                    <a:pt x="129286" y="3086099"/>
                  </a:lnTo>
                  <a:lnTo>
                    <a:pt x="1672336" y="1543050"/>
                  </a:lnTo>
                  <a:lnTo>
                    <a:pt x="129286" y="0"/>
                  </a:lnTo>
                  <a:close/>
                </a:path>
              </a:pathLst>
            </a:custGeom>
            <a:solidFill>
              <a:srgbClr val="A0A6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8255" y="4441444"/>
              <a:ext cx="1813559" cy="15415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778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70"/>
              <a:t>Table</a:t>
            </a:r>
            <a:r>
              <a:rPr dirty="0" sz="4400" spc="-80"/>
              <a:t> </a:t>
            </a:r>
            <a:r>
              <a:rPr dirty="0" sz="4400"/>
              <a:t>Design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195" y="990600"/>
            <a:ext cx="5007736" cy="533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4010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Process</a:t>
            </a:r>
            <a:r>
              <a:rPr dirty="0" sz="4400" spc="-55"/>
              <a:t> </a:t>
            </a:r>
            <a:r>
              <a:rPr dirty="0" sz="4400" spc="-5"/>
              <a:t>Design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898257"/>
            <a:ext cx="8246109" cy="422275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Calibri"/>
                <a:cs typeface="Calibri"/>
              </a:rPr>
              <a:t>Main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880"/>
              </a:spcBef>
            </a:pPr>
            <a:r>
              <a:rPr dirty="0" sz="2000" spc="-10">
                <a:latin typeface="Calibri"/>
                <a:cs typeface="Calibri"/>
              </a:rPr>
              <a:t>Automate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management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submission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335"/>
              </a:spcBef>
            </a:pPr>
            <a:r>
              <a:rPr dirty="0" sz="2000" spc="-5">
                <a:latin typeface="Calibri"/>
                <a:cs typeface="Calibri"/>
              </a:rPr>
              <a:t>notification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b="1">
                <a:latin typeface="Calibri"/>
                <a:cs typeface="Calibri"/>
              </a:rPr>
              <a:t>Sub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Extraction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 </a:t>
            </a:r>
            <a:r>
              <a:rPr dirty="0" sz="2400" spc="-15" b="1">
                <a:latin typeface="Calibri"/>
                <a:cs typeface="Calibri"/>
              </a:rPr>
              <a:t>Parsing</a:t>
            </a:r>
            <a:r>
              <a:rPr dirty="0" sz="2400" spc="-15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Retrieve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extract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b="1">
                <a:latin typeface="Calibri"/>
                <a:cs typeface="Calibri"/>
              </a:rPr>
              <a:t>Validation</a:t>
            </a:r>
            <a:r>
              <a:rPr dirty="0" sz="2400" spc="-2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Ensure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compliance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5">
                <a:latin typeface="Calibri"/>
                <a:cs typeface="Calibri"/>
              </a:rPr>
              <a:t> leave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policies.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Approval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Workflow</a:t>
            </a:r>
            <a:r>
              <a:rPr dirty="0" sz="2400" spc="-15">
                <a:latin typeface="Calibri"/>
                <a:cs typeface="Calibri"/>
              </a:rPr>
              <a:t>: </a:t>
            </a:r>
            <a:r>
              <a:rPr dirty="0" sz="2400" spc="-20">
                <a:latin typeface="Calibri"/>
                <a:cs typeface="Calibri"/>
              </a:rPr>
              <a:t>Route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manager </a:t>
            </a:r>
            <a:r>
              <a:rPr dirty="0" sz="2400" spc="-15">
                <a:latin typeface="Calibri"/>
                <a:cs typeface="Calibri"/>
              </a:rPr>
              <a:t>approval.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Decision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Processing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Update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records</a:t>
            </a:r>
            <a:r>
              <a:rPr dirty="0" sz="2400" spc="-5">
                <a:latin typeface="Calibri"/>
                <a:cs typeface="Calibri"/>
              </a:rPr>
              <a:t> based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decisions.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Notification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Inform </a:t>
            </a:r>
            <a:r>
              <a:rPr dirty="0" sz="2400" spc="-5">
                <a:latin typeface="Calibri"/>
                <a:cs typeface="Calibri"/>
              </a:rPr>
              <a:t>employees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request outcome.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9637"/>
            <a:ext cx="9144000" cy="5949315"/>
            <a:chOff x="0" y="909637"/>
            <a:chExt cx="9144000" cy="5949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0500" y="914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296" y="148539"/>
            <a:ext cx="36791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Implementation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063467" y="4086352"/>
            <a:ext cx="12065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5"/>
              </a:lnSpc>
            </a:pPr>
            <a:r>
              <a:rPr dirty="0" sz="200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240" y="979677"/>
            <a:ext cx="3987165" cy="370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5941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Module </a:t>
            </a:r>
            <a:r>
              <a:rPr dirty="0" sz="2400" b="1">
                <a:latin typeface="Calibri"/>
                <a:cs typeface="Calibri"/>
              </a:rPr>
              <a:t>1: </a:t>
            </a:r>
            <a:r>
              <a:rPr dirty="0" sz="2400" spc="-10" b="1">
                <a:latin typeface="Calibri"/>
                <a:cs typeface="Calibri"/>
              </a:rPr>
              <a:t>Leave </a:t>
            </a:r>
            <a:r>
              <a:rPr dirty="0" sz="2400" spc="-15" b="1">
                <a:latin typeface="Calibri"/>
                <a:cs typeface="Calibri"/>
              </a:rPr>
              <a:t>Request 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Extraction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Validation: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  <a:spcBef>
                <a:spcPts val="530"/>
              </a:spcBef>
            </a:pPr>
            <a:r>
              <a:rPr dirty="0" sz="2000" spc="-5">
                <a:latin typeface="Calibri"/>
                <a:cs typeface="Calibri"/>
              </a:rPr>
              <a:t>This module </a:t>
            </a:r>
            <a:r>
              <a:rPr dirty="0" sz="2000" spc="-10">
                <a:latin typeface="Calibri"/>
                <a:cs typeface="Calibri"/>
              </a:rPr>
              <a:t>automates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process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extracting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employee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emails,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parsing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required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details,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validating</a:t>
            </a:r>
            <a:r>
              <a:rPr dirty="0" sz="2000">
                <a:latin typeface="Calibri"/>
                <a:cs typeface="Calibri"/>
              </a:rPr>
              <a:t> them </a:t>
            </a:r>
            <a:r>
              <a:rPr dirty="0" sz="2000" spc="-10">
                <a:latin typeface="Calibri"/>
                <a:cs typeface="Calibri"/>
              </a:rPr>
              <a:t>against</a:t>
            </a:r>
            <a:endParaRPr sz="2000">
              <a:latin typeface="Calibri"/>
              <a:cs typeface="Calibri"/>
            </a:endParaRPr>
          </a:p>
          <a:p>
            <a:pPr marL="12700" marR="95250">
              <a:lnSpc>
                <a:spcPct val="113999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company’s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policies.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ensures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>
                <a:latin typeface="Calibri"/>
                <a:cs typeface="Calibri"/>
              </a:rPr>
              <a:t> only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valid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requests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proceed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next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stage</a:t>
            </a:r>
            <a:r>
              <a:rPr dirty="0" sz="2000" spc="-5">
                <a:latin typeface="Calibri"/>
                <a:cs typeface="Calibri"/>
              </a:rPr>
              <a:t> 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checkin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balances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policy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constraints.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39946" y="799465"/>
            <a:ext cx="4916805" cy="5761990"/>
            <a:chOff x="4139946" y="799465"/>
            <a:chExt cx="4916805" cy="57619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5973" y="799465"/>
              <a:ext cx="4645786" cy="29108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946" y="3528580"/>
              <a:ext cx="4916551" cy="30327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90500" y="882522"/>
            <a:ext cx="8763000" cy="4592955"/>
            <a:chOff x="190500" y="882522"/>
            <a:chExt cx="8763000" cy="4592955"/>
          </a:xfrm>
        </p:grpSpPr>
        <p:sp>
          <p:nvSpPr>
            <p:cNvPr id="6" name="object 6"/>
            <p:cNvSpPr/>
            <p:nvPr/>
          </p:nvSpPr>
          <p:spPr>
            <a:xfrm>
              <a:off x="190500" y="914399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6190" y="882522"/>
              <a:ext cx="4157217" cy="277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3354577"/>
              <a:ext cx="4169663" cy="212077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296" y="148539"/>
            <a:ext cx="36791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Implementation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69240" y="979677"/>
            <a:ext cx="3790950" cy="3778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96265" indent="-342900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Module </a:t>
            </a:r>
            <a:r>
              <a:rPr dirty="0" sz="2400" b="1">
                <a:latin typeface="Calibri"/>
                <a:cs typeface="Calibri"/>
              </a:rPr>
              <a:t>2: </a:t>
            </a:r>
            <a:r>
              <a:rPr dirty="0" sz="2400" spc="-10" b="1">
                <a:latin typeface="Calibri"/>
                <a:cs typeface="Calibri"/>
              </a:rPr>
              <a:t>Manager 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Approval </a:t>
            </a:r>
            <a:r>
              <a:rPr dirty="0" sz="2400" b="1">
                <a:latin typeface="Calibri"/>
                <a:cs typeface="Calibri"/>
              </a:rPr>
              <a:t>and </a:t>
            </a:r>
            <a:r>
              <a:rPr dirty="0" sz="2400" spc="-5" b="1">
                <a:latin typeface="Calibri"/>
                <a:cs typeface="Calibri"/>
              </a:rPr>
              <a:t>Decision </a:t>
            </a:r>
            <a:r>
              <a:rPr dirty="0" sz="2400" spc="-5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Processing: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3999"/>
              </a:lnSpc>
              <a:spcBef>
                <a:spcPts val="545"/>
              </a:spcBef>
            </a:pP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>
                <a:latin typeface="Calibri"/>
                <a:cs typeface="Calibri"/>
              </a:rPr>
              <a:t>module </a:t>
            </a:r>
            <a:r>
              <a:rPr dirty="0" sz="2000" spc="-5">
                <a:latin typeface="Calibri"/>
                <a:cs typeface="Calibri"/>
              </a:rPr>
              <a:t>handles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routing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validated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appropriate </a:t>
            </a:r>
            <a:r>
              <a:rPr dirty="0" sz="2000">
                <a:latin typeface="Calibri"/>
                <a:cs typeface="Calibri"/>
              </a:rPr>
              <a:t>manager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approval. </a:t>
            </a:r>
            <a:r>
              <a:rPr dirty="0" sz="2000">
                <a:latin typeface="Calibri"/>
                <a:cs typeface="Calibri"/>
              </a:rPr>
              <a:t>It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manager’s decision,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updates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records,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notifies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employee </a:t>
            </a:r>
            <a:r>
              <a:rPr dirty="0" sz="2000">
                <a:latin typeface="Calibri"/>
                <a:cs typeface="Calibri"/>
              </a:rPr>
              <a:t>about 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status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their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90500" y="909637"/>
            <a:ext cx="8763000" cy="4572000"/>
            <a:chOff x="190500" y="909637"/>
            <a:chExt cx="8763000" cy="4572000"/>
          </a:xfrm>
        </p:grpSpPr>
        <p:sp>
          <p:nvSpPr>
            <p:cNvPr id="6" name="object 6"/>
            <p:cNvSpPr/>
            <p:nvPr/>
          </p:nvSpPr>
          <p:spPr>
            <a:xfrm>
              <a:off x="190500" y="914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37" y="937513"/>
              <a:ext cx="3702939" cy="2601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22" y="3436492"/>
              <a:ext cx="3767709" cy="20446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2869" y="937386"/>
              <a:ext cx="4213733" cy="291833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0296" y="148539"/>
            <a:ext cx="36791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Implementation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613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Testing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269240" y="1064767"/>
            <a:ext cx="4565015" cy="171259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190"/>
              </a:spcBef>
            </a:pPr>
            <a:r>
              <a:rPr dirty="0" sz="1300" spc="-5">
                <a:latin typeface="Calibri"/>
                <a:cs typeface="Calibri"/>
              </a:rPr>
              <a:t>The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testing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phase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ensures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the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HR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Leave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Management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Bot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functions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correctly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and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meets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requirements.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It includes</a:t>
            </a:r>
            <a:r>
              <a:rPr dirty="0" sz="1300" spc="45">
                <a:latin typeface="Calibri"/>
                <a:cs typeface="Calibri"/>
              </a:rPr>
              <a:t> </a:t>
            </a:r>
            <a:r>
              <a:rPr dirty="0" sz="1300" spc="-5" b="1">
                <a:latin typeface="Calibri"/>
                <a:cs typeface="Calibri"/>
              </a:rPr>
              <a:t>unit</a:t>
            </a:r>
            <a:r>
              <a:rPr dirty="0" sz="1300" spc="1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testing</a:t>
            </a:r>
            <a:r>
              <a:rPr dirty="0" sz="1300" spc="15" b="1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of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individual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modules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(leave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request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extraction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and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manager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approval),</a:t>
            </a:r>
            <a:r>
              <a:rPr dirty="0" sz="1300" spc="30">
                <a:latin typeface="Calibri"/>
                <a:cs typeface="Calibri"/>
              </a:rPr>
              <a:t> </a:t>
            </a:r>
            <a:r>
              <a:rPr dirty="0" sz="1300" spc="-15" b="1">
                <a:latin typeface="Calibri"/>
                <a:cs typeface="Calibri"/>
              </a:rPr>
              <a:t>integration</a:t>
            </a:r>
            <a:r>
              <a:rPr dirty="0" sz="1300" spc="3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testing</a:t>
            </a:r>
            <a:r>
              <a:rPr dirty="0" sz="1300" spc="20" b="1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to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verify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smooth</a:t>
            </a:r>
            <a:r>
              <a:rPr dirty="0" sz="1300" spc="4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data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flow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between </a:t>
            </a:r>
            <a:r>
              <a:rPr dirty="0" sz="1300" spc="-5">
                <a:latin typeface="Calibri"/>
                <a:cs typeface="Calibri"/>
              </a:rPr>
              <a:t> modules,</a:t>
            </a:r>
            <a:r>
              <a:rPr dirty="0" sz="1300" spc="50">
                <a:latin typeface="Calibri"/>
                <a:cs typeface="Calibri"/>
              </a:rPr>
              <a:t> </a:t>
            </a:r>
            <a:r>
              <a:rPr dirty="0" sz="1300" spc="-5" b="1">
                <a:latin typeface="Calibri"/>
                <a:cs typeface="Calibri"/>
              </a:rPr>
              <a:t>functional</a:t>
            </a:r>
            <a:r>
              <a:rPr dirty="0" sz="1300" spc="8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testing</a:t>
            </a:r>
            <a:r>
              <a:rPr dirty="0" sz="1300" spc="25" b="1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to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confirm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the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bot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performs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all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required </a:t>
            </a:r>
            <a:r>
              <a:rPr dirty="0" sz="1300" spc="-10">
                <a:latin typeface="Calibri"/>
                <a:cs typeface="Calibri"/>
              </a:rPr>
              <a:t>tasks,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performance</a:t>
            </a:r>
            <a:r>
              <a:rPr dirty="0" sz="1300" spc="5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testing</a:t>
            </a:r>
            <a:r>
              <a:rPr dirty="0" sz="1300" spc="20" b="1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to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assess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its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ability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to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handle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large </a:t>
            </a:r>
            <a:r>
              <a:rPr dirty="0" sz="1300" spc="-10">
                <a:latin typeface="Calibri"/>
                <a:cs typeface="Calibri"/>
              </a:rPr>
              <a:t>volumes,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and</a:t>
            </a:r>
            <a:r>
              <a:rPr dirty="0" sz="1300" spc="25">
                <a:latin typeface="Calibri"/>
                <a:cs typeface="Calibri"/>
              </a:rPr>
              <a:t> </a:t>
            </a:r>
            <a:r>
              <a:rPr dirty="0" sz="1300" spc="-5" b="1">
                <a:latin typeface="Calibri"/>
                <a:cs typeface="Calibri"/>
              </a:rPr>
              <a:t>user</a:t>
            </a:r>
            <a:r>
              <a:rPr dirty="0" sz="1300" spc="1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acceptance</a:t>
            </a:r>
            <a:r>
              <a:rPr dirty="0" sz="1300" spc="5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testing</a:t>
            </a:r>
            <a:r>
              <a:rPr dirty="0" sz="1300" b="1">
                <a:latin typeface="Calibri"/>
                <a:cs typeface="Calibri"/>
              </a:rPr>
              <a:t> </a:t>
            </a:r>
            <a:r>
              <a:rPr dirty="0" sz="1300" spc="-30" b="1">
                <a:latin typeface="Calibri"/>
                <a:cs typeface="Calibri"/>
              </a:rPr>
              <a:t>(UAT)</a:t>
            </a:r>
            <a:r>
              <a:rPr dirty="0" sz="1300" spc="5" b="1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to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validate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its </a:t>
            </a:r>
            <a:r>
              <a:rPr dirty="0" sz="130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effectiveness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in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real-world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scenarios.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This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comprehensive</a:t>
            </a:r>
            <a:r>
              <a:rPr dirty="0" sz="1300" spc="3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testing </a:t>
            </a:r>
            <a:r>
              <a:rPr dirty="0" sz="1300" spc="-5">
                <a:latin typeface="Calibri"/>
                <a:cs typeface="Calibri"/>
              </a:rPr>
              <a:t> ensures</a:t>
            </a:r>
            <a:r>
              <a:rPr dirty="0" sz="1300" spc="10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accuracy,</a:t>
            </a:r>
            <a:r>
              <a:rPr dirty="0" sz="1300" spc="5">
                <a:latin typeface="Calibri"/>
                <a:cs typeface="Calibri"/>
              </a:rPr>
              <a:t> </a:t>
            </a:r>
            <a:r>
              <a:rPr dirty="0" sz="1300" spc="-15">
                <a:latin typeface="Calibri"/>
                <a:cs typeface="Calibri"/>
              </a:rPr>
              <a:t>efficiency,</a:t>
            </a:r>
            <a:r>
              <a:rPr dirty="0" sz="1300" spc="1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and</a:t>
            </a:r>
            <a:r>
              <a:rPr dirty="0" sz="1300" spc="20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reliability.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32" y="2961728"/>
            <a:ext cx="4248531" cy="764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545" y="3910342"/>
            <a:ext cx="4500499" cy="24936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2738" y="1256411"/>
            <a:ext cx="3695954" cy="24184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7803" y="4905108"/>
            <a:ext cx="3925697" cy="13508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3739" y="3907751"/>
            <a:ext cx="4120261" cy="76445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7279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Co</a:t>
            </a:r>
            <a:r>
              <a:rPr dirty="0" sz="4400" spc="10"/>
              <a:t>n</a:t>
            </a:r>
            <a:r>
              <a:rPr dirty="0" sz="4400"/>
              <a:t>clusions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007110"/>
            <a:ext cx="8607425" cy="4960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6985">
              <a:lnSpc>
                <a:spcPct val="103600"/>
              </a:lnSpc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 spc="-10">
                <a:latin typeface="Calibri"/>
                <a:cs typeface="Calibri"/>
              </a:rPr>
              <a:t> Management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Bot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offers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significant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advancement</a:t>
            </a:r>
            <a:r>
              <a:rPr dirty="0" sz="2200" spc="-5">
                <a:latin typeface="Calibri"/>
                <a:cs typeface="Calibri"/>
              </a:rPr>
              <a:t> in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automating</a:t>
            </a:r>
            <a:r>
              <a:rPr dirty="0" sz="2200" spc="26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2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request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process.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By</a:t>
            </a:r>
            <a:r>
              <a:rPr dirty="0" sz="2200" spc="27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integrating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email</a:t>
            </a:r>
            <a:endParaRPr sz="2200">
              <a:latin typeface="Calibri"/>
              <a:cs typeface="Calibri"/>
            </a:endParaRPr>
          </a:p>
          <a:p>
            <a:pPr algn="just" marL="12700" marR="6350">
              <a:lnSpc>
                <a:spcPct val="104000"/>
              </a:lnSpc>
            </a:pPr>
            <a:r>
              <a:rPr dirty="0" sz="2200" spc="-10">
                <a:latin typeface="Calibri"/>
                <a:cs typeface="Calibri"/>
              </a:rPr>
              <a:t>extraction, </a:t>
            </a:r>
            <a:r>
              <a:rPr dirty="0" sz="2200" spc="-15">
                <a:latin typeface="Calibri"/>
                <a:cs typeface="Calibri"/>
              </a:rPr>
              <a:t>leave </a:t>
            </a:r>
            <a:r>
              <a:rPr dirty="0" sz="2200" spc="-10">
                <a:latin typeface="Calibri"/>
                <a:cs typeface="Calibri"/>
              </a:rPr>
              <a:t>validation, </a:t>
            </a:r>
            <a:r>
              <a:rPr dirty="0" sz="2200" spc="-5">
                <a:latin typeface="Calibri"/>
                <a:cs typeface="Calibri"/>
              </a:rPr>
              <a:t>manager </a:t>
            </a:r>
            <a:r>
              <a:rPr dirty="0" sz="2200" spc="-15">
                <a:latin typeface="Calibri"/>
                <a:cs typeface="Calibri"/>
              </a:rPr>
              <a:t>approvals, </a:t>
            </a:r>
            <a:r>
              <a:rPr dirty="0" sz="2200" spc="-5">
                <a:latin typeface="Calibri"/>
                <a:cs typeface="Calibri"/>
              </a:rPr>
              <a:t>and real-time </a:t>
            </a:r>
            <a:r>
              <a:rPr dirty="0" sz="2200" spc="-10">
                <a:latin typeface="Calibri"/>
                <a:cs typeface="Calibri"/>
              </a:rPr>
              <a:t>notifications, </a:t>
            </a:r>
            <a:r>
              <a:rPr dirty="0" sz="2200" spc="-5">
                <a:latin typeface="Calibri"/>
                <a:cs typeface="Calibri"/>
              </a:rPr>
              <a:t> the </a:t>
            </a:r>
            <a:r>
              <a:rPr dirty="0" sz="2200" spc="-20">
                <a:latin typeface="Calibri"/>
                <a:cs typeface="Calibri"/>
              </a:rPr>
              <a:t>system </a:t>
            </a:r>
            <a:r>
              <a:rPr dirty="0" sz="2200" spc="-10">
                <a:latin typeface="Calibri"/>
                <a:cs typeface="Calibri"/>
              </a:rPr>
              <a:t>reduces </a:t>
            </a:r>
            <a:r>
              <a:rPr dirty="0" sz="2200" spc="-5">
                <a:latin typeface="Calibri"/>
                <a:cs typeface="Calibri"/>
              </a:rPr>
              <a:t>manual </a:t>
            </a:r>
            <a:r>
              <a:rPr dirty="0" sz="2200" spc="-10">
                <a:latin typeface="Calibri"/>
                <a:cs typeface="Calibri"/>
              </a:rPr>
              <a:t>intervention, minimizes </a:t>
            </a:r>
            <a:r>
              <a:rPr dirty="0" sz="2200" spc="-15">
                <a:latin typeface="Calibri"/>
                <a:cs typeface="Calibri"/>
              </a:rPr>
              <a:t>errors, </a:t>
            </a:r>
            <a:r>
              <a:rPr dirty="0" sz="2200" spc="-5">
                <a:latin typeface="Calibri"/>
                <a:cs typeface="Calibri"/>
              </a:rPr>
              <a:t>and enhances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overall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efficiency.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-5">
                <a:latin typeface="Calibri"/>
                <a:cs typeface="Calibri"/>
              </a:rPr>
              <a:t> successful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implementation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both</a:t>
            </a:r>
            <a:r>
              <a:rPr dirty="0" sz="2200" spc="-5">
                <a:latin typeface="Calibri"/>
                <a:cs typeface="Calibri"/>
              </a:rPr>
              <a:t> modules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has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streamlined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 spc="-10">
                <a:latin typeface="Calibri"/>
                <a:cs typeface="Calibri"/>
              </a:rPr>
              <a:t> management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process,</a:t>
            </a:r>
            <a:r>
              <a:rPr dirty="0" sz="2200" spc="-5">
                <a:latin typeface="Calibri"/>
                <a:cs typeface="Calibri"/>
              </a:rPr>
              <a:t> ensuring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compliance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company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policies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while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improving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communication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between</a:t>
            </a:r>
            <a:r>
              <a:rPr dirty="0" sz="2200" spc="-5">
                <a:latin typeface="Calibri"/>
                <a:cs typeface="Calibri"/>
              </a:rPr>
              <a:t> employees,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managers,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teams.</a:t>
            </a:r>
            <a:endParaRPr sz="2200">
              <a:latin typeface="Calibri"/>
              <a:cs typeface="Calibri"/>
            </a:endParaRPr>
          </a:p>
          <a:p>
            <a:pPr algn="just" marL="12700" marR="5080">
              <a:lnSpc>
                <a:spcPct val="104000"/>
              </a:lnSpc>
              <a:spcBef>
                <a:spcPts val="535"/>
              </a:spcBef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testing</a:t>
            </a:r>
            <a:r>
              <a:rPr dirty="0" sz="2200" spc="-5">
                <a:latin typeface="Calibri"/>
                <a:cs typeface="Calibri"/>
              </a:rPr>
              <a:t> phase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confirmed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bot’s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functionality,</a:t>
            </a:r>
            <a:r>
              <a:rPr dirty="0" sz="2200" spc="-10">
                <a:latin typeface="Calibri"/>
                <a:cs typeface="Calibri"/>
              </a:rPr>
              <a:t> performance,</a:t>
            </a:r>
            <a:r>
              <a:rPr dirty="0" sz="2200" spc="-5">
                <a:latin typeface="Calibri"/>
                <a:cs typeface="Calibri"/>
              </a:rPr>
              <a:t> and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reliability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under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various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scenarios,</a:t>
            </a:r>
            <a:r>
              <a:rPr dirty="0" sz="2200" spc="-5">
                <a:latin typeface="Calibri"/>
                <a:cs typeface="Calibri"/>
              </a:rPr>
              <a:t> ensuring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 spc="-5">
                <a:latin typeface="Calibri"/>
                <a:cs typeface="Calibri"/>
              </a:rPr>
              <a:t> 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meets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desired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outcomes. </a:t>
            </a:r>
            <a:r>
              <a:rPr dirty="0" sz="2200" spc="-5">
                <a:latin typeface="Calibri"/>
                <a:cs typeface="Calibri"/>
              </a:rPr>
              <a:t>This </a:t>
            </a:r>
            <a:r>
              <a:rPr dirty="0" sz="2200" spc="-10">
                <a:latin typeface="Calibri"/>
                <a:cs typeface="Calibri"/>
              </a:rPr>
              <a:t>automation </a:t>
            </a:r>
            <a:r>
              <a:rPr dirty="0" sz="2200" spc="-5">
                <a:latin typeface="Calibri"/>
                <a:cs typeface="Calibri"/>
              </a:rPr>
              <a:t>solution </a:t>
            </a:r>
            <a:r>
              <a:rPr dirty="0" sz="2200" spc="-10">
                <a:latin typeface="Calibri"/>
                <a:cs typeface="Calibri"/>
              </a:rPr>
              <a:t>not </a:t>
            </a:r>
            <a:r>
              <a:rPr dirty="0" sz="2200" spc="-5">
                <a:latin typeface="Calibri"/>
                <a:cs typeface="Calibri"/>
              </a:rPr>
              <a:t>only </a:t>
            </a:r>
            <a:r>
              <a:rPr dirty="0" sz="2200" spc="-15">
                <a:latin typeface="Calibri"/>
                <a:cs typeface="Calibri"/>
              </a:rPr>
              <a:t>saves </a:t>
            </a:r>
            <a:r>
              <a:rPr dirty="0" sz="2200" spc="-10">
                <a:latin typeface="Calibri"/>
                <a:cs typeface="Calibri"/>
              </a:rPr>
              <a:t>valuable </a:t>
            </a:r>
            <a:r>
              <a:rPr dirty="0" sz="2200" spc="-5">
                <a:latin typeface="Calibri"/>
                <a:cs typeface="Calibri"/>
              </a:rPr>
              <a:t>time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5">
                <a:latin typeface="Calibri"/>
                <a:cs typeface="Calibri"/>
              </a:rPr>
              <a:t>HR 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teams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but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also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contributes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transparent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accurate</a:t>
            </a:r>
            <a:r>
              <a:rPr dirty="0" sz="2200" spc="-15">
                <a:latin typeface="Calibri"/>
                <a:cs typeface="Calibri"/>
              </a:rPr>
              <a:t> leave </a:t>
            </a:r>
            <a:r>
              <a:rPr dirty="0" sz="2200" spc="-10">
                <a:latin typeface="Calibri"/>
                <a:cs typeface="Calibri"/>
              </a:rPr>
              <a:t> management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system,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fostering</a:t>
            </a:r>
            <a:r>
              <a:rPr dirty="0" sz="2200" spc="-5">
                <a:latin typeface="Calibri"/>
                <a:cs typeface="Calibri"/>
              </a:rPr>
              <a:t> 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efficient</a:t>
            </a:r>
            <a:r>
              <a:rPr dirty="0" sz="2200" spc="-5">
                <a:latin typeface="Calibri"/>
                <a:cs typeface="Calibri"/>
              </a:rPr>
              <a:t> 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collaborative</a:t>
            </a:r>
            <a:r>
              <a:rPr dirty="0" sz="2200" spc="-10">
                <a:latin typeface="Calibri"/>
                <a:cs typeface="Calibri"/>
              </a:rPr>
              <a:t> work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environment.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47891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Future</a:t>
            </a:r>
            <a:r>
              <a:rPr dirty="0" sz="4400" spc="-100"/>
              <a:t> </a:t>
            </a:r>
            <a:r>
              <a:rPr dirty="0" sz="4400" spc="-5"/>
              <a:t>Enhancement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09153"/>
            <a:ext cx="8487410" cy="526669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Self-Service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Employee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Portal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13384" marR="5080">
              <a:lnSpc>
                <a:spcPct val="104000"/>
              </a:lnSpc>
              <a:spcBef>
                <a:spcPts val="535"/>
              </a:spcBef>
            </a:pPr>
            <a:r>
              <a:rPr dirty="0" sz="2000" spc="-5">
                <a:latin typeface="Calibri"/>
                <a:cs typeface="Calibri"/>
              </a:rPr>
              <a:t>Empower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employees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allowing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view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balances,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submit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requests,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track</a:t>
            </a:r>
            <a:r>
              <a:rPr dirty="0" sz="2000">
                <a:latin typeface="Calibri"/>
                <a:cs typeface="Calibri"/>
              </a:rPr>
              <a:t> their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status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through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web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portal</a:t>
            </a:r>
            <a:r>
              <a:rPr dirty="0" sz="2000">
                <a:latin typeface="Calibri"/>
                <a:cs typeface="Calibri"/>
              </a:rPr>
              <a:t> or</a:t>
            </a:r>
            <a:r>
              <a:rPr dirty="0" sz="2000" spc="-5">
                <a:latin typeface="Calibri"/>
                <a:cs typeface="Calibri"/>
              </a:rPr>
              <a:t> mobile</a:t>
            </a:r>
            <a:r>
              <a:rPr dirty="0" sz="2000">
                <a:latin typeface="Calibri"/>
                <a:cs typeface="Calibri"/>
              </a:rPr>
              <a:t> app.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increases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transparency, </a:t>
            </a:r>
            <a:r>
              <a:rPr dirty="0" sz="2000" spc="-5">
                <a:latin typeface="Calibri"/>
                <a:cs typeface="Calibri"/>
              </a:rPr>
              <a:t>reduces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HR </a:t>
            </a:r>
            <a:r>
              <a:rPr dirty="0" sz="2000" spc="-10">
                <a:latin typeface="Calibri"/>
                <a:cs typeface="Calibri"/>
              </a:rPr>
              <a:t>workload,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enhances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overall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experience.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Advanced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Reporting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Analytics</a:t>
            </a:r>
            <a:r>
              <a:rPr dirty="0" sz="240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13384" marR="115570">
              <a:lnSpc>
                <a:spcPct val="104000"/>
              </a:lnSpc>
              <a:spcBef>
                <a:spcPts val="520"/>
              </a:spcBef>
            </a:pPr>
            <a:r>
              <a:rPr dirty="0" sz="2000" spc="-5">
                <a:latin typeface="Calibri"/>
                <a:cs typeface="Calibri"/>
              </a:rPr>
              <a:t>Implement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advanced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reporting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features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insights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trends,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peak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leave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times,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departmental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usage.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visualizations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like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charts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graphs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help HR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managers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make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decisions,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improving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workforce</a:t>
            </a:r>
            <a:r>
              <a:rPr dirty="0" sz="2000" spc="-5">
                <a:latin typeface="Calibri"/>
                <a:cs typeface="Calibri"/>
              </a:rPr>
              <a:t> planning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resource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allocation.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marR="219075">
              <a:lnSpc>
                <a:spcPct val="104000"/>
              </a:lnSpc>
              <a:spcBef>
                <a:spcPts val="1664"/>
              </a:spcBef>
            </a:pPr>
            <a:r>
              <a:rPr dirty="0" sz="2400" spc="-5">
                <a:latin typeface="Calibri"/>
                <a:cs typeface="Calibri"/>
              </a:rPr>
              <a:t>These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enhancements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provide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both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valuable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insights, </a:t>
            </a:r>
            <a:r>
              <a:rPr dirty="0" sz="2400">
                <a:latin typeface="Calibri"/>
                <a:cs typeface="Calibri"/>
              </a:rPr>
              <a:t>making the </a:t>
            </a:r>
            <a:r>
              <a:rPr dirty="0" sz="2400" spc="-15">
                <a:latin typeface="Calibri"/>
                <a:cs typeface="Calibri"/>
              </a:rPr>
              <a:t>leave </a:t>
            </a:r>
            <a:r>
              <a:rPr dirty="0" sz="2400" spc="-5">
                <a:latin typeface="Calibri"/>
                <a:cs typeface="Calibri"/>
              </a:rPr>
              <a:t>management </a:t>
            </a:r>
            <a:r>
              <a:rPr dirty="0" sz="2400" spc="-10">
                <a:latin typeface="Calibri"/>
                <a:cs typeface="Calibri"/>
              </a:rPr>
              <a:t>process more efficient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data-driven.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4269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IEEE</a:t>
            </a:r>
            <a:r>
              <a:rPr dirty="0" sz="4400" spc="-70"/>
              <a:t> </a:t>
            </a:r>
            <a:r>
              <a:rPr dirty="0" sz="4400" spc="-20"/>
              <a:t>Paper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06526"/>
            <a:ext cx="1349375" cy="10071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Authors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740" y="6458705"/>
              <a:ext cx="4207764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5247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/>
              <a:t>References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755395" y="916583"/>
            <a:ext cx="7467600" cy="51974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660400" indent="-235585">
              <a:lnSpc>
                <a:spcPct val="100000"/>
              </a:lnSpc>
              <a:spcBef>
                <a:spcPts val="565"/>
              </a:spcBef>
              <a:buAutoNum type="arabicPlain"/>
              <a:tabLst>
                <a:tab pos="661035" algn="l"/>
                <a:tab pos="6726555" algn="l"/>
              </a:tabLst>
            </a:pPr>
            <a:r>
              <a:rPr dirty="0" sz="1300" spc="-20">
                <a:latin typeface="Times New Roman"/>
                <a:cs typeface="Times New Roman"/>
              </a:rPr>
              <a:t>Kuppusamy,</a:t>
            </a:r>
            <a:r>
              <a:rPr dirty="0" sz="1300" spc="7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Palanivel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&amp;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Joseph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Suresh.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(2020).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Robotic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Process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Automation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to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Smart	Education.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300" spc="-5" i="1">
                <a:latin typeface="Times New Roman"/>
                <a:cs typeface="Times New Roman"/>
              </a:rPr>
              <a:t>International</a:t>
            </a:r>
            <a:r>
              <a:rPr dirty="0" sz="1300" spc="3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</a:t>
            </a:r>
            <a:r>
              <a:rPr dirty="0" sz="1300" spc="-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Advanced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Research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in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Computer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Science</a:t>
            </a:r>
            <a:r>
              <a:rPr dirty="0" sz="1300" spc="-5">
                <a:latin typeface="Times New Roman"/>
                <a:cs typeface="Times New Roman"/>
              </a:rPr>
              <a:t>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3775.</a:t>
            </a:r>
            <a:endParaRPr sz="1300">
              <a:latin typeface="Times New Roman"/>
              <a:cs typeface="Times New Roman"/>
            </a:endParaRPr>
          </a:p>
          <a:p>
            <a:pPr marL="355600" marR="53975">
              <a:lnSpc>
                <a:spcPct val="130000"/>
              </a:lnSpc>
              <a:spcBef>
                <a:spcPts val="310"/>
              </a:spcBef>
              <a:buAutoNum type="arabicPlain" startAt="2"/>
              <a:tabLst>
                <a:tab pos="590550" algn="l"/>
              </a:tabLst>
            </a:pPr>
            <a:r>
              <a:rPr dirty="0" sz="1300" spc="-5">
                <a:latin typeface="Times New Roman"/>
                <a:cs typeface="Times New Roman"/>
              </a:rPr>
              <a:t>Patil,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Dr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&amp;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Mane,</a:t>
            </a:r>
            <a:r>
              <a:rPr dirty="0" sz="1300" spc="-20">
                <a:latin typeface="Times New Roman"/>
                <a:cs typeface="Times New Roman"/>
              </a:rPr>
              <a:t> Vinod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&amp;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Patil,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Dr.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(2019).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Social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Innovation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Education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System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by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using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Robotic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Process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Automation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(RPA).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International</a:t>
            </a:r>
            <a:r>
              <a:rPr dirty="0" sz="1300" spc="3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1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</a:t>
            </a:r>
            <a:r>
              <a:rPr dirty="0" sz="1300" spc="2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Innovative</a:t>
            </a:r>
            <a:r>
              <a:rPr dirty="0" sz="1300" spc="20" i="1">
                <a:latin typeface="Times New Roman"/>
                <a:cs typeface="Times New Roman"/>
              </a:rPr>
              <a:t> </a:t>
            </a:r>
            <a:r>
              <a:rPr dirty="0" sz="1300" spc="-15" i="1">
                <a:latin typeface="Times New Roman"/>
                <a:cs typeface="Times New Roman"/>
              </a:rPr>
              <a:t>Technology</a:t>
            </a:r>
            <a:r>
              <a:rPr dirty="0" sz="1300" spc="2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and</a:t>
            </a:r>
            <a:r>
              <a:rPr dirty="0" sz="1300" spc="2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Exploring</a:t>
            </a:r>
            <a:r>
              <a:rPr dirty="0" sz="1300" spc="25" i="1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Engineering</a:t>
            </a:r>
            <a:r>
              <a:rPr dirty="0" sz="1300" spc="-10">
                <a:latin typeface="Times New Roman"/>
                <a:cs typeface="Times New Roman"/>
              </a:rPr>
              <a:t>,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8,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3757-3760.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https://doi.org/10.35940/ijitee.K2148.0981119</a:t>
            </a:r>
            <a:endParaRPr sz="1300">
              <a:latin typeface="Times New Roman"/>
              <a:cs typeface="Times New Roman"/>
            </a:endParaRPr>
          </a:p>
          <a:p>
            <a:pPr marL="355600" marR="160020">
              <a:lnSpc>
                <a:spcPct val="130000"/>
              </a:lnSpc>
              <a:spcBef>
                <a:spcPts val="315"/>
              </a:spcBef>
              <a:buAutoNum type="arabicPlain" startAt="2"/>
              <a:tabLst>
                <a:tab pos="590550" algn="l"/>
              </a:tabLst>
            </a:pPr>
            <a:r>
              <a:rPr dirty="0" sz="1300" spc="-5">
                <a:latin typeface="Times New Roman"/>
                <a:cs typeface="Times New Roman"/>
              </a:rPr>
              <a:t>Prakash,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S.,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&amp;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Tiwari,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A.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(2022).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Automation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of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HR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Processes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using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UiPath.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International</a:t>
            </a:r>
            <a:r>
              <a:rPr dirty="0" sz="1300" spc="3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 </a:t>
            </a:r>
            <a:r>
              <a:rPr dirty="0" sz="1300" spc="-31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Advanced</a:t>
            </a:r>
            <a:r>
              <a:rPr dirty="0" sz="1300" spc="-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Automation</a:t>
            </a:r>
            <a:r>
              <a:rPr dirty="0" sz="1300" spc="30" i="1">
                <a:latin typeface="Times New Roman"/>
                <a:cs typeface="Times New Roman"/>
              </a:rPr>
              <a:t> </a:t>
            </a:r>
            <a:r>
              <a:rPr dirty="0" sz="1300" spc="-15" i="1">
                <a:latin typeface="Times New Roman"/>
                <a:cs typeface="Times New Roman"/>
              </a:rPr>
              <a:t>Technology</a:t>
            </a:r>
            <a:r>
              <a:rPr dirty="0" sz="1300" spc="-15">
                <a:latin typeface="Times New Roman"/>
                <a:cs typeface="Times New Roman"/>
              </a:rPr>
              <a:t>,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6(2),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101-108.</a:t>
            </a:r>
            <a:endParaRPr sz="1300">
              <a:latin typeface="Times New Roman"/>
              <a:cs typeface="Times New Roman"/>
            </a:endParaRPr>
          </a:p>
          <a:p>
            <a:pPr marL="355600" marR="162560">
              <a:lnSpc>
                <a:spcPct val="130000"/>
              </a:lnSpc>
              <a:spcBef>
                <a:spcPts val="315"/>
              </a:spcBef>
              <a:buAutoNum type="arabicPlain" startAt="2"/>
              <a:tabLst>
                <a:tab pos="590550" algn="l"/>
              </a:tabLst>
            </a:pPr>
            <a:r>
              <a:rPr dirty="0" sz="1300" spc="-5">
                <a:latin typeface="Times New Roman"/>
                <a:cs typeface="Times New Roman"/>
              </a:rPr>
              <a:t>D. </a:t>
            </a:r>
            <a:r>
              <a:rPr dirty="0" sz="1300" spc="-15">
                <a:latin typeface="Times New Roman"/>
                <a:cs typeface="Times New Roman"/>
              </a:rPr>
              <a:t>Kumar,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R. </a:t>
            </a:r>
            <a:r>
              <a:rPr dirty="0" sz="1300" spc="-10">
                <a:latin typeface="Times New Roman"/>
                <a:cs typeface="Times New Roman"/>
              </a:rPr>
              <a:t>Sharma,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“Automation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 </a:t>
            </a:r>
            <a:r>
              <a:rPr dirty="0" sz="1300" spc="-10">
                <a:latin typeface="Times New Roman"/>
                <a:cs typeface="Times New Roman"/>
              </a:rPr>
              <a:t>HR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Management: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Using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UiPath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Employee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Leave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Management,”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International</a:t>
            </a:r>
            <a:r>
              <a:rPr dirty="0" sz="1300" spc="3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1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</a:t>
            </a:r>
            <a:r>
              <a:rPr dirty="0" sz="1300" spc="2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Business</a:t>
            </a:r>
            <a:r>
              <a:rPr dirty="0" sz="1300" spc="-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Automation</a:t>
            </a:r>
            <a:r>
              <a:rPr dirty="0" sz="1300" spc="3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and</a:t>
            </a:r>
            <a:r>
              <a:rPr dirty="0" sz="1300" spc="2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Intelligence</a:t>
            </a:r>
            <a:r>
              <a:rPr dirty="0" sz="1300" spc="-5">
                <a:latin typeface="Times New Roman"/>
                <a:cs typeface="Times New Roman"/>
              </a:rPr>
              <a:t>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vol.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7,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no.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4,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pp.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134-142,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2023.</a:t>
            </a:r>
            <a:endParaRPr sz="1300">
              <a:latin typeface="Times New Roman"/>
              <a:cs typeface="Times New Roman"/>
            </a:endParaRPr>
          </a:p>
          <a:p>
            <a:pPr marL="355600" marR="612775">
              <a:lnSpc>
                <a:spcPct val="130000"/>
              </a:lnSpc>
              <a:spcBef>
                <a:spcPts val="315"/>
              </a:spcBef>
              <a:buAutoNum type="arabicPlain" startAt="2"/>
              <a:tabLst>
                <a:tab pos="590550" algn="l"/>
              </a:tabLst>
            </a:pPr>
            <a:r>
              <a:rPr dirty="0" sz="1300" spc="-5">
                <a:latin typeface="Times New Roman"/>
                <a:cs typeface="Times New Roman"/>
              </a:rPr>
              <a:t>B.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Smith,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A.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Johnson,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“Robotic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Process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Automation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HR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15">
                <a:latin typeface="Times New Roman"/>
                <a:cs typeface="Times New Roman"/>
              </a:rPr>
              <a:t>Systems:</a:t>
            </a:r>
            <a:r>
              <a:rPr dirty="0" sz="1300" spc="-5">
                <a:latin typeface="Times New Roman"/>
                <a:cs typeface="Times New Roman"/>
              </a:rPr>
              <a:t> 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Review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of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Benefits and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Challenges,”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Human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Resource</a:t>
            </a:r>
            <a:r>
              <a:rPr dirty="0" sz="1300" i="1">
                <a:latin typeface="Times New Roman"/>
                <a:cs typeface="Times New Roman"/>
              </a:rPr>
              <a:t> </a:t>
            </a:r>
            <a:r>
              <a:rPr dirty="0" sz="1300" spc="-15" i="1">
                <a:latin typeface="Times New Roman"/>
                <a:cs typeface="Times New Roman"/>
              </a:rPr>
              <a:t>Technology</a:t>
            </a:r>
            <a:r>
              <a:rPr dirty="0" sz="1300" spc="-15">
                <a:latin typeface="Times New Roman"/>
                <a:cs typeface="Times New Roman"/>
              </a:rPr>
              <a:t>,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15(3),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245-250,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2021.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https://doi.org/10.1109/JHRTech.2021.3150738</a:t>
            </a:r>
            <a:endParaRPr sz="1300">
              <a:latin typeface="Times New Roman"/>
              <a:cs typeface="Times New Roman"/>
            </a:endParaRPr>
          </a:p>
          <a:p>
            <a:pPr marL="589915" indent="-234950">
              <a:lnSpc>
                <a:spcPct val="100000"/>
              </a:lnSpc>
              <a:spcBef>
                <a:spcPts val="780"/>
              </a:spcBef>
              <a:buAutoNum type="arabicPlain" startAt="2"/>
              <a:tabLst>
                <a:tab pos="590550" algn="l"/>
              </a:tabLst>
            </a:pPr>
            <a:r>
              <a:rPr dirty="0" sz="1300" spc="-5">
                <a:latin typeface="Times New Roman"/>
                <a:cs typeface="Times New Roman"/>
              </a:rPr>
              <a:t>R.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Patel,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“Leveraging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45">
                <a:latin typeface="Times New Roman"/>
                <a:cs typeface="Times New Roman"/>
              </a:rPr>
              <a:t>RPA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HR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Process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Automation: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Case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Study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on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Leave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Management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15">
                <a:latin typeface="Times New Roman"/>
                <a:cs typeface="Times New Roman"/>
              </a:rPr>
              <a:t>Systems,”</a:t>
            </a:r>
            <a:endParaRPr sz="1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dirty="0" sz="1300" spc="-5" i="1">
                <a:latin typeface="Times New Roman"/>
                <a:cs typeface="Times New Roman"/>
              </a:rPr>
              <a:t>Global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Computer</a:t>
            </a:r>
            <a:r>
              <a:rPr dirty="0" sz="1300" spc="1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Science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and</a:t>
            </a:r>
            <a:r>
              <a:rPr dirty="0" sz="1300" spc="-2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Applications</a:t>
            </a:r>
            <a:r>
              <a:rPr dirty="0" sz="1300" spc="-5">
                <a:latin typeface="Times New Roman"/>
                <a:cs typeface="Times New Roman"/>
              </a:rPr>
              <a:t>,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vol.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19,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no.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pp.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77-84,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2022.</a:t>
            </a:r>
            <a:endParaRPr sz="1300">
              <a:latin typeface="Times New Roman"/>
              <a:cs typeface="Times New Roman"/>
            </a:endParaRPr>
          </a:p>
          <a:p>
            <a:pPr marL="590550" indent="-235585">
              <a:lnSpc>
                <a:spcPct val="100000"/>
              </a:lnSpc>
              <a:spcBef>
                <a:spcPts val="780"/>
              </a:spcBef>
              <a:buAutoNum type="arabicPlain" startAt="7"/>
              <a:tabLst>
                <a:tab pos="591185" algn="l"/>
              </a:tabLst>
            </a:pPr>
            <a:r>
              <a:rPr dirty="0" sz="1300" spc="-80">
                <a:latin typeface="Times New Roman"/>
                <a:cs typeface="Times New Roman"/>
              </a:rPr>
              <a:t>P.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N.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Aggarwal,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K.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Singh,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“Effective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Leave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Management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15">
                <a:latin typeface="Times New Roman"/>
                <a:cs typeface="Times New Roman"/>
              </a:rPr>
              <a:t>Systems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through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Automation,”</a:t>
            </a:r>
            <a:r>
              <a:rPr dirty="0" sz="1300" spc="65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International</a:t>
            </a:r>
            <a:endParaRPr sz="1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1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</a:t>
            </a:r>
            <a:r>
              <a:rPr dirty="0" sz="1300" spc="10" i="1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Software</a:t>
            </a:r>
            <a:r>
              <a:rPr dirty="0" sz="1300" spc="10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Engineering</a:t>
            </a:r>
            <a:r>
              <a:rPr dirty="0" sz="1300" spc="2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and Applications</a:t>
            </a:r>
            <a:r>
              <a:rPr dirty="0" sz="1300" spc="-5">
                <a:latin typeface="Times New Roman"/>
                <a:cs typeface="Times New Roman"/>
              </a:rPr>
              <a:t>,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2023,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12(1),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55-63.</a:t>
            </a:r>
            <a:endParaRPr sz="1300">
              <a:latin typeface="Times New Roman"/>
              <a:cs typeface="Times New Roman"/>
            </a:endParaRPr>
          </a:p>
          <a:p>
            <a:pPr marL="355600" marR="252095">
              <a:lnSpc>
                <a:spcPct val="130000"/>
              </a:lnSpc>
              <a:spcBef>
                <a:spcPts val="315"/>
              </a:spcBef>
              <a:buAutoNum type="arabicPlain" startAt="8"/>
              <a:tabLst>
                <a:tab pos="590550" algn="l"/>
              </a:tabLst>
            </a:pPr>
            <a:r>
              <a:rPr dirty="0" sz="1300" spc="-5">
                <a:latin typeface="Times New Roman"/>
                <a:cs typeface="Times New Roman"/>
              </a:rPr>
              <a:t>D.</a:t>
            </a:r>
            <a:r>
              <a:rPr dirty="0" sz="1300" spc="-15">
                <a:latin typeface="Times New Roman"/>
                <a:cs typeface="Times New Roman"/>
              </a:rPr>
              <a:t> Wright,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J.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Lewis,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“Exploring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Benefits of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45">
                <a:latin typeface="Times New Roman"/>
                <a:cs typeface="Times New Roman"/>
              </a:rPr>
              <a:t>RPA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Human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Resource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Management,”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Journal</a:t>
            </a:r>
            <a:r>
              <a:rPr dirty="0" sz="1300" spc="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of </a:t>
            </a:r>
            <a:r>
              <a:rPr dirty="0" sz="1300" spc="-310" i="1">
                <a:latin typeface="Times New Roman"/>
                <a:cs typeface="Times New Roman"/>
              </a:rPr>
              <a:t> </a:t>
            </a:r>
            <a:r>
              <a:rPr dirty="0" sz="1300" spc="-20" i="1">
                <a:latin typeface="Times New Roman"/>
                <a:cs typeface="Times New Roman"/>
              </a:rPr>
              <a:t>Workplace</a:t>
            </a:r>
            <a:r>
              <a:rPr dirty="0" sz="1300" spc="-5" i="1">
                <a:latin typeface="Times New Roman"/>
                <a:cs typeface="Times New Roman"/>
              </a:rPr>
              <a:t> Automation</a:t>
            </a:r>
            <a:r>
              <a:rPr dirty="0" sz="1300" spc="-5">
                <a:latin typeface="Times New Roman"/>
                <a:cs typeface="Times New Roman"/>
              </a:rPr>
              <a:t>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6(4),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211-220,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2022.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191706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A</a:t>
            </a:r>
            <a:r>
              <a:rPr dirty="0" sz="4400" spc="-25"/>
              <a:t>b</a:t>
            </a:r>
            <a:r>
              <a:rPr dirty="0" sz="4400" spc="-45"/>
              <a:t>s</a:t>
            </a:r>
            <a:r>
              <a:rPr dirty="0" sz="4400"/>
              <a:t>t</a:t>
            </a:r>
            <a:r>
              <a:rPr dirty="0" sz="4400" spc="-85"/>
              <a:t>r</a:t>
            </a:r>
            <a:r>
              <a:rPr dirty="0" sz="4400"/>
              <a:t>act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007110"/>
            <a:ext cx="8514080" cy="524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HR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Leave</a:t>
            </a:r>
            <a:r>
              <a:rPr dirty="0" sz="2200" spc="3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Management</a:t>
            </a:r>
            <a:r>
              <a:rPr dirty="0" sz="2200" spc="4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Bot</a:t>
            </a:r>
            <a:r>
              <a:rPr dirty="0" sz="2200" spc="25" b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comprehensive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automation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solution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designed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transform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management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ensuring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efficiency,</a:t>
            </a:r>
            <a:endParaRPr sz="2200">
              <a:latin typeface="Calibri"/>
              <a:cs typeface="Calibri"/>
            </a:endParaRPr>
          </a:p>
          <a:p>
            <a:pPr marL="12700" marR="10160">
              <a:lnSpc>
                <a:spcPct val="104000"/>
              </a:lnSpc>
            </a:pPr>
            <a:r>
              <a:rPr dirty="0" sz="2200" spc="-30">
                <a:latin typeface="Calibri"/>
                <a:cs typeface="Calibri"/>
              </a:rPr>
              <a:t>accuracy,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20">
                <a:latin typeface="Calibri"/>
                <a:cs typeface="Calibri"/>
              </a:rPr>
              <a:t> transparency.</a:t>
            </a:r>
            <a:r>
              <a:rPr dirty="0" sz="2200" spc="-5">
                <a:latin typeface="Calibri"/>
                <a:cs typeface="Calibri"/>
              </a:rPr>
              <a:t> Built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using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UiPath,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bot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automates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end-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to-end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starting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extraction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requests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 </a:t>
            </a:r>
            <a:r>
              <a:rPr dirty="0" sz="2200" spc="-10">
                <a:latin typeface="Calibri"/>
                <a:cs typeface="Calibri"/>
              </a:rPr>
              <a:t> employee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emails.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integrates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>
                <a:latin typeface="Calibri"/>
                <a:cs typeface="Calibri"/>
              </a:rPr>
              <a:t>an </a:t>
            </a:r>
            <a:r>
              <a:rPr dirty="0" sz="2200" spc="-10">
                <a:latin typeface="Calibri"/>
                <a:cs typeface="Calibri"/>
              </a:rPr>
              <a:t>Excel-based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system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verify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 </a:t>
            </a:r>
            <a:r>
              <a:rPr dirty="0" sz="2200" spc="-10">
                <a:latin typeface="Calibri"/>
                <a:cs typeface="Calibri"/>
              </a:rPr>
              <a:t> balances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against company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policies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seamlessly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forwards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requests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appropriate </a:t>
            </a:r>
            <a:r>
              <a:rPr dirty="0" sz="2200" spc="-10">
                <a:latin typeface="Calibri"/>
                <a:cs typeface="Calibri"/>
              </a:rPr>
              <a:t>manager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approval.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Upon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receiving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manager’s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decision,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bot </a:t>
            </a:r>
            <a:r>
              <a:rPr dirty="0" sz="2200" spc="-10">
                <a:latin typeface="Calibri"/>
                <a:cs typeface="Calibri"/>
              </a:rPr>
              <a:t>processes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response,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updates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records</a:t>
            </a:r>
            <a:r>
              <a:rPr dirty="0" sz="2200" spc="-5">
                <a:latin typeface="Calibri"/>
                <a:cs typeface="Calibri"/>
              </a:rPr>
              <a:t> in</a:t>
            </a:r>
            <a:r>
              <a:rPr dirty="0" sz="2200" spc="-10">
                <a:latin typeface="Calibri"/>
                <a:cs typeface="Calibri"/>
              </a:rPr>
              <a:t> real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time,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promptly</a:t>
            </a:r>
            <a:r>
              <a:rPr dirty="0" sz="2200" spc="-5">
                <a:latin typeface="Calibri"/>
                <a:cs typeface="Calibri"/>
              </a:rPr>
              <a:t> notifies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employees.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By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eliminating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manual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intervention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repetitive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tasks,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bot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reduces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errors,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minimizes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delays,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frees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HR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teams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focus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strategic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initiatives.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Capable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handling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high </a:t>
            </a:r>
            <a:r>
              <a:rPr dirty="0" sz="2200" spc="-5">
                <a:latin typeface="Calibri"/>
                <a:cs typeface="Calibri"/>
              </a:rPr>
              <a:t>volumes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requests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 spc="-10">
                <a:latin typeface="Calibri"/>
                <a:cs typeface="Calibri"/>
              </a:rPr>
              <a:t>precision,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Management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Bot</a:t>
            </a:r>
            <a:r>
              <a:rPr dirty="0" sz="2200" spc="-5">
                <a:latin typeface="Calibri"/>
                <a:cs typeface="Calibri"/>
              </a:rPr>
              <a:t> enhances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collaboration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among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employees,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HR,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managers,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fostering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structured,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reliable,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scalable </a:t>
            </a:r>
            <a:r>
              <a:rPr dirty="0" sz="2200" spc="-25">
                <a:latin typeface="Calibri"/>
                <a:cs typeface="Calibri"/>
              </a:rPr>
              <a:t>system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ensures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efficiency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satisfaction,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making 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smarter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approach</a:t>
            </a:r>
            <a:r>
              <a:rPr dirty="0" sz="2200" spc="-20">
                <a:latin typeface="Calibri"/>
                <a:cs typeface="Calibri"/>
              </a:rPr>
              <a:t> 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workplace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automation.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608" y="2700107"/>
            <a:ext cx="3809827" cy="96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Queries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784" y="2700107"/>
            <a:ext cx="7311479" cy="868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178" y="2276678"/>
            <a:ext cx="745617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Demonstration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91" y="2663552"/>
            <a:ext cx="5049666" cy="9047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1204" y="2276678"/>
            <a:ext cx="50984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Thank</a:t>
            </a:r>
            <a:r>
              <a:rPr dirty="0" spc="-85"/>
              <a:t> </a:t>
            </a:r>
            <a:r>
              <a:rPr dirty="0" spc="-24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69195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Need</a:t>
            </a:r>
            <a:r>
              <a:rPr dirty="0" sz="4400" spc="-30"/>
              <a:t> </a:t>
            </a:r>
            <a:r>
              <a:rPr dirty="0" sz="4400" spc="-35"/>
              <a:t>for</a:t>
            </a:r>
            <a:r>
              <a:rPr dirty="0" sz="4400" spc="-25"/>
              <a:t> </a:t>
            </a:r>
            <a:r>
              <a:rPr dirty="0" sz="4400"/>
              <a:t>the</a:t>
            </a:r>
            <a:r>
              <a:rPr dirty="0" sz="4400" spc="-15"/>
              <a:t> </a:t>
            </a:r>
            <a:r>
              <a:rPr dirty="0" sz="4400" spc="-10"/>
              <a:t>Proposed</a:t>
            </a:r>
            <a:r>
              <a:rPr dirty="0" sz="4400" spc="-20"/>
              <a:t> </a:t>
            </a:r>
            <a:r>
              <a:rPr dirty="0" sz="4400" spc="-30"/>
              <a:t>System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007110"/>
            <a:ext cx="8549640" cy="489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22250">
              <a:lnSpc>
                <a:spcPct val="103600"/>
              </a:lnSpc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traditional</a:t>
            </a:r>
            <a:r>
              <a:rPr dirty="0" sz="2200" spc="-15">
                <a:latin typeface="Calibri"/>
                <a:cs typeface="Calibri"/>
              </a:rPr>
              <a:t> leave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management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often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plagued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challenges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such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manual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data</a:t>
            </a:r>
            <a:r>
              <a:rPr dirty="0" sz="2200" spc="2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handling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delays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in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approvals</a:t>
            </a:r>
            <a:r>
              <a:rPr dirty="0" sz="2200" spc="-15">
                <a:latin typeface="Calibri"/>
                <a:cs typeface="Calibri"/>
              </a:rPr>
              <a:t>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errors</a:t>
            </a:r>
            <a:r>
              <a:rPr dirty="0" sz="2200" spc="45" b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tracking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4000"/>
              </a:lnSpc>
            </a:pP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balances, </a:t>
            </a:r>
            <a:r>
              <a:rPr dirty="0" sz="2200" spc="-5">
                <a:latin typeface="Calibri"/>
                <a:cs typeface="Calibri"/>
              </a:rPr>
              <a:t>leading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wasted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reduced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satisfaction,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decreased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organizational</a:t>
            </a:r>
            <a:r>
              <a:rPr dirty="0" sz="2200" spc="-20">
                <a:latin typeface="Calibri"/>
                <a:cs typeface="Calibri"/>
              </a:rPr>
              <a:t> productivity.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organizations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5">
                <a:latin typeface="Calibri"/>
                <a:cs typeface="Calibri"/>
              </a:rPr>
              <a:t>grow,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managing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high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volume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requests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while </a:t>
            </a:r>
            <a:r>
              <a:rPr dirty="0" sz="2200" spc="-10">
                <a:latin typeface="Calibri"/>
                <a:cs typeface="Calibri"/>
              </a:rPr>
              <a:t>maintaining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accuracy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becomes </a:t>
            </a:r>
            <a:r>
              <a:rPr dirty="0" sz="2200" spc="-5">
                <a:latin typeface="Calibri"/>
                <a:cs typeface="Calibri"/>
              </a:rPr>
              <a:t> increasingly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complex.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proposed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Management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Bot</a:t>
            </a:r>
            <a:r>
              <a:rPr dirty="0" sz="2200" spc="-5">
                <a:latin typeface="Calibri"/>
                <a:cs typeface="Calibri"/>
              </a:rPr>
              <a:t> addresses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these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issues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automating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end-to-end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management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process, </a:t>
            </a:r>
            <a:r>
              <a:rPr dirty="0" sz="2200" spc="-5">
                <a:latin typeface="Calibri"/>
                <a:cs typeface="Calibri"/>
              </a:rPr>
              <a:t> ensuring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faster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processing,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error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reduction,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seamless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integration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systems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like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email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5">
                <a:latin typeface="Calibri"/>
                <a:cs typeface="Calibri"/>
              </a:rPr>
              <a:t>Excel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verifying </a:t>
            </a:r>
            <a:r>
              <a:rPr dirty="0" sz="2200" spc="-15">
                <a:latin typeface="Calibri"/>
                <a:cs typeface="Calibri"/>
              </a:rPr>
              <a:t>leave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balances,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forwarding </a:t>
            </a:r>
            <a:r>
              <a:rPr dirty="0" sz="2200" spc="-10">
                <a:latin typeface="Calibri"/>
                <a:cs typeface="Calibri"/>
              </a:rPr>
              <a:t> requests,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notifying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stakeholders.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By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enhancing </a:t>
            </a:r>
            <a:r>
              <a:rPr dirty="0" sz="2200" spc="-25">
                <a:latin typeface="Calibri"/>
                <a:cs typeface="Calibri"/>
              </a:rPr>
              <a:t>transparency, </a:t>
            </a:r>
            <a:r>
              <a:rPr dirty="0" sz="2200" spc="-20">
                <a:latin typeface="Calibri"/>
                <a:cs typeface="Calibri"/>
              </a:rPr>
              <a:t> accountability,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collaboration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among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employees,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HR,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0">
                <a:latin typeface="Calibri"/>
                <a:cs typeface="Calibri"/>
              </a:rPr>
              <a:t> managers,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bot </a:t>
            </a:r>
            <a:r>
              <a:rPr dirty="0" sz="2200" spc="-25">
                <a:latin typeface="Calibri"/>
                <a:cs typeface="Calibri"/>
              </a:rPr>
              <a:t>offers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reliable,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scalable, and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efficient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solution</a:t>
            </a:r>
            <a:r>
              <a:rPr dirty="0" sz="2200" spc="-10">
                <a:latin typeface="Calibri"/>
                <a:cs typeface="Calibri"/>
              </a:rPr>
              <a:t> that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reduces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operational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burdens, </a:t>
            </a:r>
            <a:r>
              <a:rPr dirty="0" sz="2200" spc="-15">
                <a:latin typeface="Calibri"/>
                <a:cs typeface="Calibri"/>
              </a:rPr>
              <a:t>saves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contributes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productive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satisfied </a:t>
            </a:r>
            <a:r>
              <a:rPr dirty="0" sz="2200" spc="-15">
                <a:latin typeface="Calibri"/>
                <a:cs typeface="Calibri"/>
              </a:rPr>
              <a:t>workforce.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81495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/>
              <a:t>Advantages </a:t>
            </a:r>
            <a:r>
              <a:rPr dirty="0" sz="4400" spc="-5"/>
              <a:t>of</a:t>
            </a:r>
            <a:r>
              <a:rPr dirty="0" sz="4400" spc="-15"/>
              <a:t> </a:t>
            </a:r>
            <a:r>
              <a:rPr dirty="0" sz="4400"/>
              <a:t>the</a:t>
            </a:r>
            <a:r>
              <a:rPr dirty="0" sz="4400" spc="-10"/>
              <a:t> Proposed</a:t>
            </a:r>
            <a:r>
              <a:rPr dirty="0" sz="4400" spc="-20"/>
              <a:t> </a:t>
            </a:r>
            <a:r>
              <a:rPr dirty="0" sz="4400" spc="-30"/>
              <a:t>System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1004061"/>
            <a:ext cx="8506460" cy="494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255" indent="-342900">
              <a:lnSpc>
                <a:spcPts val="3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Efficiency </a:t>
            </a:r>
            <a:r>
              <a:rPr dirty="0" sz="2400" b="1">
                <a:latin typeface="Calibri"/>
                <a:cs typeface="Calibri"/>
              </a:rPr>
              <a:t>and Speed</a:t>
            </a:r>
            <a:r>
              <a:rPr dirty="0" sz="2400">
                <a:latin typeface="Calibri"/>
                <a:cs typeface="Calibri"/>
              </a:rPr>
              <a:t>: </a:t>
            </a:r>
            <a:r>
              <a:rPr dirty="0" sz="2400" spc="-10">
                <a:latin typeface="Calibri"/>
                <a:cs typeface="Calibri"/>
              </a:rPr>
              <a:t>Automates </a:t>
            </a:r>
            <a:r>
              <a:rPr dirty="0" sz="2400" spc="-15">
                <a:latin typeface="Calibri"/>
                <a:cs typeface="Calibri"/>
              </a:rPr>
              <a:t>leave </a:t>
            </a:r>
            <a:r>
              <a:rPr dirty="0" sz="2400" spc="-5">
                <a:latin typeface="Calibri"/>
                <a:cs typeface="Calibri"/>
              </a:rPr>
              <a:t>management, </a:t>
            </a:r>
            <a:r>
              <a:rPr dirty="0" sz="2400" spc="-10">
                <a:latin typeface="Calibri"/>
                <a:cs typeface="Calibri"/>
              </a:rPr>
              <a:t>significantly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reducing </a:t>
            </a:r>
            <a:r>
              <a:rPr dirty="0" sz="2400" spc="-10">
                <a:latin typeface="Calibri"/>
                <a:cs typeface="Calibri"/>
              </a:rPr>
              <a:t>processing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Accuracy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Minimizes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15">
                <a:latin typeface="Calibri"/>
                <a:cs typeface="Calibri"/>
              </a:rPr>
              <a:t> errors,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reliable</a:t>
            </a:r>
            <a:r>
              <a:rPr dirty="0" sz="2400" spc="-10">
                <a:latin typeface="Calibri"/>
                <a:cs typeface="Calibri"/>
              </a:rPr>
              <a:t> tracking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2400" spc="-5">
                <a:latin typeface="Calibri"/>
                <a:cs typeface="Calibri"/>
              </a:rPr>
              <a:t>policy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adherence.</a:t>
            </a:r>
            <a:endParaRPr sz="2400">
              <a:latin typeface="Calibri"/>
              <a:cs typeface="Calibri"/>
            </a:endParaRPr>
          </a:p>
          <a:p>
            <a:pPr marL="355600" marR="1017269" indent="-342900">
              <a:lnSpc>
                <a:spcPct val="1038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b="1">
                <a:latin typeface="Calibri"/>
                <a:cs typeface="Calibri"/>
              </a:rPr>
              <a:t>Transparency</a:t>
            </a:r>
            <a:r>
              <a:rPr dirty="0" sz="2400" spc="-2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Provides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workflow,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keeping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stakeholders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informed.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Real-Time Updates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Instantly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updates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records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accurate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dirty="0" sz="2400" spc="-10">
                <a:latin typeface="Calibri"/>
                <a:cs typeface="Calibri"/>
              </a:rPr>
              <a:t>tracking.</a:t>
            </a:r>
            <a:endParaRPr sz="2400">
              <a:latin typeface="Calibri"/>
              <a:cs typeface="Calibri"/>
            </a:endParaRPr>
          </a:p>
          <a:p>
            <a:pPr marL="355600" marR="219075" indent="-342900">
              <a:lnSpc>
                <a:spcPct val="1038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Cost </a:t>
            </a:r>
            <a:r>
              <a:rPr dirty="0" sz="2400" b="1">
                <a:latin typeface="Calibri"/>
                <a:cs typeface="Calibri"/>
              </a:rPr>
              <a:t>and </a:t>
            </a:r>
            <a:r>
              <a:rPr dirty="0" sz="2400" spc="-5" b="1">
                <a:latin typeface="Calibri"/>
                <a:cs typeface="Calibri"/>
              </a:rPr>
              <a:t>Time Savings</a:t>
            </a:r>
            <a:r>
              <a:rPr dirty="0" sz="2400" spc="-5">
                <a:latin typeface="Calibri"/>
                <a:cs typeface="Calibri"/>
              </a:rPr>
              <a:t>: Reduces HR </a:t>
            </a:r>
            <a:r>
              <a:rPr dirty="0" sz="2400" spc="-10">
                <a:latin typeface="Calibri"/>
                <a:cs typeface="Calibri"/>
              </a:rPr>
              <a:t>workload, </a:t>
            </a:r>
            <a:r>
              <a:rPr dirty="0" sz="2400" spc="-5">
                <a:latin typeface="Calibri"/>
                <a:cs typeface="Calibri"/>
              </a:rPr>
              <a:t>allowing </a:t>
            </a:r>
            <a:r>
              <a:rPr dirty="0" sz="2400" spc="-15">
                <a:latin typeface="Calibri"/>
                <a:cs typeface="Calibri"/>
              </a:rPr>
              <a:t>focus </a:t>
            </a:r>
            <a:r>
              <a:rPr dirty="0" sz="2400" spc="-10">
                <a:latin typeface="Calibri"/>
                <a:cs typeface="Calibri"/>
              </a:rPr>
              <a:t>on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strategic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  <a:p>
            <a:pPr marL="355600" marR="121920" indent="-342900">
              <a:lnSpc>
                <a:spcPct val="1042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Improved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Employee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Satisfaction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Delivers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faster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error-free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 spc="-5">
                <a:latin typeface="Calibri"/>
                <a:cs typeface="Calibri"/>
              </a:rPr>
              <a:t> management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experience,</a:t>
            </a:r>
            <a:r>
              <a:rPr dirty="0" sz="2400" spc="-10">
                <a:latin typeface="Calibri"/>
                <a:cs typeface="Calibri"/>
              </a:rPr>
              <a:t> boosting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morale.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89445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/>
              <a:t>Literature</a:t>
            </a:r>
            <a:r>
              <a:rPr dirty="0" sz="4400" spc="-75"/>
              <a:t> </a:t>
            </a:r>
            <a:r>
              <a:rPr dirty="0" sz="4400" spc="-10"/>
              <a:t>Survey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06526"/>
            <a:ext cx="8601710" cy="46355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15" b="1">
                <a:latin typeface="Calibri"/>
                <a:cs typeface="Calibri"/>
              </a:rPr>
              <a:t>Paper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1: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"Automated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Leave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Management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Systems“</a:t>
            </a:r>
            <a:endParaRPr sz="2400">
              <a:latin typeface="Calibri"/>
              <a:cs typeface="Calibri"/>
            </a:endParaRPr>
          </a:p>
          <a:p>
            <a:pPr marL="355600" marR="512445" indent="-342900">
              <a:lnSpc>
                <a:spcPct val="113799"/>
              </a:lnSpc>
              <a:spcBef>
                <a:spcPts val="5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Advantages</a:t>
            </a:r>
            <a:r>
              <a:rPr dirty="0" sz="2400" spc="-15">
                <a:latin typeface="Calibri"/>
                <a:cs typeface="Calibri"/>
              </a:rPr>
              <a:t>:</a:t>
            </a:r>
            <a:r>
              <a:rPr dirty="0" sz="2400" spc="-5">
                <a:latin typeface="Calibri"/>
                <a:cs typeface="Calibri"/>
              </a:rPr>
              <a:t> Streamlines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operations,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errors,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enhances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employee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satisfaction,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saves</a:t>
            </a:r>
            <a:r>
              <a:rPr dirty="0" sz="2400">
                <a:latin typeface="Calibri"/>
                <a:cs typeface="Calibri"/>
              </a:rPr>
              <a:t> time</a:t>
            </a:r>
            <a:r>
              <a:rPr dirty="0" sz="2400" spc="-20">
                <a:latin typeface="Calibri"/>
                <a:cs typeface="Calibri"/>
              </a:rPr>
              <a:t> 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teams.</a:t>
            </a:r>
            <a:endParaRPr sz="2400">
              <a:latin typeface="Calibri"/>
              <a:cs typeface="Calibri"/>
            </a:endParaRPr>
          </a:p>
          <a:p>
            <a:pPr marL="355600" marR="377190" indent="-342900">
              <a:lnSpc>
                <a:spcPct val="114199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Disadvantages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Resource-intensive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setup,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potential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 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malfunctions,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limited </a:t>
            </a:r>
            <a:r>
              <a:rPr dirty="0" sz="2400" spc="-10">
                <a:latin typeface="Calibri"/>
                <a:cs typeface="Calibri"/>
              </a:rPr>
              <a:t>personalization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unique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 spc="-15" b="1">
                <a:latin typeface="Calibri"/>
                <a:cs typeface="Calibri"/>
              </a:rPr>
              <a:t>Paper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2:</a:t>
            </a:r>
            <a:r>
              <a:rPr dirty="0" sz="2400" spc="-5" b="1">
                <a:latin typeface="Calibri"/>
                <a:cs typeface="Calibri"/>
              </a:rPr>
              <a:t> "AI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Workforce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Management“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3700"/>
              </a:lnSpc>
              <a:spcBef>
                <a:spcPts val="5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Advantages</a:t>
            </a:r>
            <a:r>
              <a:rPr dirty="0" sz="2400" spc="-15">
                <a:latin typeface="Calibri"/>
                <a:cs typeface="Calibri"/>
              </a:rPr>
              <a:t>: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Optimizes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scheduling,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improves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decision-making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analysis,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reduces</a:t>
            </a:r>
            <a:r>
              <a:rPr dirty="0" sz="2400">
                <a:latin typeface="Calibri"/>
                <a:cs typeface="Calibri"/>
              </a:rPr>
              <a:t> manual</a:t>
            </a:r>
            <a:r>
              <a:rPr dirty="0" sz="2400" spc="-15">
                <a:latin typeface="Calibri"/>
                <a:cs typeface="Calibri"/>
              </a:rPr>
              <a:t> errors.</a:t>
            </a:r>
            <a:endParaRPr sz="2400">
              <a:latin typeface="Calibri"/>
              <a:cs typeface="Calibri"/>
            </a:endParaRPr>
          </a:p>
          <a:p>
            <a:pPr marL="355600" marR="24130" indent="-342900">
              <a:lnSpc>
                <a:spcPct val="1139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0" b="1">
                <a:latin typeface="Calibri"/>
                <a:cs typeface="Calibri"/>
              </a:rPr>
              <a:t>Disadvantages</a:t>
            </a:r>
            <a:r>
              <a:rPr dirty="0" sz="2400" spc="-10">
                <a:latin typeface="Calibri"/>
                <a:cs typeface="Calibri"/>
              </a:rPr>
              <a:t>: Reliant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15">
                <a:latin typeface="Calibri"/>
                <a:cs typeface="Calibri"/>
              </a:rPr>
              <a:t>accurate data, </a:t>
            </a:r>
            <a:r>
              <a:rPr dirty="0" sz="2400" spc="-10">
                <a:latin typeface="Calibri"/>
                <a:cs typeface="Calibri"/>
              </a:rPr>
              <a:t>requires </a:t>
            </a:r>
            <a:r>
              <a:rPr dirty="0" sz="2400" spc="-5">
                <a:latin typeface="Calibri"/>
                <a:cs typeface="Calibri"/>
              </a:rPr>
              <a:t>regular </a:t>
            </a:r>
            <a:r>
              <a:rPr dirty="0" sz="2400" spc="-10">
                <a:latin typeface="Calibri"/>
                <a:cs typeface="Calibri"/>
              </a:rPr>
              <a:t>updates,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needs </a:t>
            </a:r>
            <a:r>
              <a:rPr dirty="0" sz="2400" spc="-15">
                <a:latin typeface="Calibri"/>
                <a:cs typeface="Calibri"/>
              </a:rPr>
              <a:t>investment </a:t>
            </a:r>
            <a:r>
              <a:rPr dirty="0" sz="2400">
                <a:latin typeface="Calibri"/>
                <a:cs typeface="Calibri"/>
              </a:rPr>
              <a:t>in AI</a:t>
            </a:r>
            <a:r>
              <a:rPr dirty="0" sz="2400" spc="-10">
                <a:latin typeface="Calibri"/>
                <a:cs typeface="Calibri"/>
              </a:rPr>
              <a:t> infrastructure.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34747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Main</a:t>
            </a:r>
            <a:r>
              <a:rPr dirty="0" sz="4400" spc="-95"/>
              <a:t> </a:t>
            </a:r>
            <a:r>
              <a:rPr dirty="0" sz="4400" spc="-5"/>
              <a:t>Objective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79677"/>
            <a:ext cx="8474075" cy="5031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5"/>
              </a:spcBef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main </a:t>
            </a:r>
            <a:r>
              <a:rPr dirty="0" sz="2400" spc="-10">
                <a:latin typeface="Calibri"/>
                <a:cs typeface="Calibri"/>
              </a:rPr>
              <a:t>objective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HR </a:t>
            </a:r>
            <a:r>
              <a:rPr dirty="0" sz="2400" spc="-15">
                <a:latin typeface="Calibri"/>
                <a:cs typeface="Calibri"/>
              </a:rPr>
              <a:t>Leave </a:t>
            </a:r>
            <a:r>
              <a:rPr dirty="0" sz="2400" spc="-5">
                <a:latin typeface="Calibri"/>
                <a:cs typeface="Calibri"/>
              </a:rPr>
              <a:t>Management </a:t>
            </a:r>
            <a:r>
              <a:rPr dirty="0" sz="2400">
                <a:latin typeface="Calibri"/>
                <a:cs typeface="Calibri"/>
              </a:rPr>
              <a:t>Bot is </a:t>
            </a:r>
            <a:r>
              <a:rPr dirty="0" sz="2400" spc="-15">
                <a:latin typeface="Calibri"/>
                <a:cs typeface="Calibri"/>
              </a:rPr>
              <a:t>to automate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streamline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entire process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leave </a:t>
            </a:r>
            <a:r>
              <a:rPr dirty="0" sz="2400" spc="-5">
                <a:latin typeface="Calibri"/>
                <a:cs typeface="Calibri"/>
              </a:rPr>
              <a:t>management, </a:t>
            </a:r>
            <a:r>
              <a:rPr dirty="0" sz="2400" spc="-15">
                <a:latin typeface="Calibri"/>
                <a:cs typeface="Calibri"/>
              </a:rPr>
              <a:t>from </a:t>
            </a:r>
            <a:r>
              <a:rPr dirty="0" sz="2400" spc="-10">
                <a:latin typeface="Calibri"/>
                <a:cs typeface="Calibri"/>
              </a:rPr>
              <a:t> request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submission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approval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notification.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aims</a:t>
            </a:r>
            <a:r>
              <a:rPr dirty="0" sz="2400" spc="-15">
                <a:latin typeface="Calibri"/>
                <a:cs typeface="Calibri"/>
              </a:rPr>
              <a:t> to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reduce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manual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intervention,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improve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efficiency,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minimize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errors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extraction,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verifying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balances,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forwarding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requests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managers,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updating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records</a:t>
            </a:r>
            <a:r>
              <a:rPr dirty="0" sz="2400">
                <a:latin typeface="Calibri"/>
                <a:cs typeface="Calibri"/>
              </a:rPr>
              <a:t> in</a:t>
            </a:r>
            <a:r>
              <a:rPr dirty="0" sz="2400" spc="-5">
                <a:latin typeface="Calibri"/>
                <a:cs typeface="Calibri"/>
              </a:rPr>
              <a:t> real-time.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By</a:t>
            </a:r>
            <a:r>
              <a:rPr dirty="0" sz="2400" spc="-10">
                <a:latin typeface="Calibri"/>
                <a:cs typeface="Calibri"/>
              </a:rPr>
              <a:t> providing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integrated,</a:t>
            </a:r>
            <a:r>
              <a:rPr dirty="0" sz="2400" spc="-10">
                <a:latin typeface="Calibri"/>
                <a:cs typeface="Calibri"/>
              </a:rPr>
              <a:t> error-free,</a:t>
            </a:r>
            <a:r>
              <a:rPr dirty="0" sz="240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transparent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bot </a:t>
            </a:r>
            <a:r>
              <a:rPr dirty="0" sz="2400">
                <a:latin typeface="Calibri"/>
                <a:cs typeface="Calibri"/>
              </a:rPr>
              <a:t>enhances </a:t>
            </a:r>
            <a:r>
              <a:rPr dirty="0" sz="2400" spc="-10">
                <a:latin typeface="Calibri"/>
                <a:cs typeface="Calibri"/>
              </a:rPr>
              <a:t>collaboration </a:t>
            </a:r>
            <a:r>
              <a:rPr dirty="0" sz="2400" spc="-5">
                <a:latin typeface="Calibri"/>
                <a:cs typeface="Calibri"/>
              </a:rPr>
              <a:t>between employees, </a:t>
            </a:r>
            <a:r>
              <a:rPr dirty="0" sz="2400">
                <a:latin typeface="Calibri"/>
                <a:cs typeface="Calibri"/>
              </a:rPr>
              <a:t>HR, and </a:t>
            </a:r>
            <a:r>
              <a:rPr dirty="0" sz="2400" spc="-10">
                <a:latin typeface="Calibri"/>
                <a:cs typeface="Calibri"/>
              </a:rPr>
              <a:t>managers,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ensuring </a:t>
            </a:r>
            <a:r>
              <a:rPr dirty="0" sz="2400" spc="-20">
                <a:latin typeface="Calibri"/>
                <a:cs typeface="Calibri"/>
              </a:rPr>
              <a:t>faster </a:t>
            </a:r>
            <a:r>
              <a:rPr dirty="0" sz="2400" spc="-5">
                <a:latin typeface="Calibri"/>
                <a:cs typeface="Calibri"/>
              </a:rPr>
              <a:t>decision-making </a:t>
            </a:r>
            <a:r>
              <a:rPr dirty="0" sz="2400">
                <a:latin typeface="Calibri"/>
                <a:cs typeface="Calibri"/>
              </a:rPr>
              <a:t>and a </a:t>
            </a:r>
            <a:r>
              <a:rPr dirty="0" sz="2400" spc="-10">
                <a:latin typeface="Calibri"/>
                <a:cs typeface="Calibri"/>
              </a:rPr>
              <a:t>more efficient </a:t>
            </a:r>
            <a:r>
              <a:rPr dirty="0" sz="2400" spc="-15">
                <a:latin typeface="Calibri"/>
                <a:cs typeface="Calibri"/>
              </a:rPr>
              <a:t>leave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management </a:t>
            </a:r>
            <a:r>
              <a:rPr dirty="0" sz="2400" spc="-20">
                <a:latin typeface="Calibri"/>
                <a:cs typeface="Calibri"/>
              </a:rPr>
              <a:t>system.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ultimate goal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5">
                <a:latin typeface="Calibri"/>
                <a:cs typeface="Calibri"/>
              </a:rPr>
              <a:t>to create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scalable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solution </a:t>
            </a:r>
            <a:r>
              <a:rPr dirty="0" sz="2400" spc="-10">
                <a:latin typeface="Calibri"/>
                <a:cs typeface="Calibri"/>
              </a:rPr>
              <a:t>that optimizes </a:t>
            </a:r>
            <a:r>
              <a:rPr dirty="0" sz="2400">
                <a:latin typeface="Calibri"/>
                <a:cs typeface="Calibri"/>
              </a:rPr>
              <a:t>time and </a:t>
            </a:r>
            <a:r>
              <a:rPr dirty="0" sz="2400" spc="-10">
                <a:latin typeface="Calibri"/>
                <a:cs typeface="Calibri"/>
              </a:rPr>
              <a:t>resources </a:t>
            </a:r>
            <a:r>
              <a:rPr dirty="0" sz="2400">
                <a:latin typeface="Calibri"/>
                <a:cs typeface="Calibri"/>
              </a:rPr>
              <a:t>while </a:t>
            </a:r>
            <a:r>
              <a:rPr dirty="0" sz="2400" spc="-10">
                <a:latin typeface="Calibri"/>
                <a:cs typeface="Calibri"/>
              </a:rPr>
              <a:t>improving </a:t>
            </a:r>
            <a:r>
              <a:rPr dirty="0" sz="2400" spc="-5">
                <a:latin typeface="Calibri"/>
                <a:cs typeface="Calibri"/>
              </a:rPr>
              <a:t> employee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satisfaction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organizational</a:t>
            </a:r>
            <a:r>
              <a:rPr dirty="0" sz="2400" spc="-20">
                <a:latin typeface="Calibri"/>
                <a:cs typeface="Calibri"/>
              </a:rPr>
              <a:t> productivity.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28390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Architecture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1196721"/>
            <a:ext cx="8763000" cy="42844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4946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/>
              <a:t>System</a:t>
            </a:r>
            <a:r>
              <a:rPr dirty="0" sz="4400" spc="-90"/>
              <a:t> </a:t>
            </a:r>
            <a:r>
              <a:rPr dirty="0" sz="4400" spc="-15"/>
              <a:t>Requirements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69240" y="906526"/>
            <a:ext cx="8195309" cy="519938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400" spc="-10" b="1">
                <a:latin typeface="Calibri"/>
                <a:cs typeface="Calibri"/>
              </a:rPr>
              <a:t>Hardware: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Processor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Minimum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2.0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GHz </a:t>
            </a:r>
            <a:r>
              <a:rPr dirty="0" sz="2400" spc="-10">
                <a:latin typeface="Calibri"/>
                <a:cs typeface="Calibri"/>
              </a:rPr>
              <a:t>dual-core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processor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 spc="-10">
                <a:latin typeface="Calibri"/>
                <a:cs typeface="Calibri"/>
              </a:rPr>
              <a:t>equivalent</a:t>
            </a:r>
            <a:endParaRPr sz="2400">
              <a:latin typeface="Calibri"/>
              <a:cs typeface="Calibri"/>
            </a:endParaRPr>
          </a:p>
          <a:p>
            <a:pPr marL="355600" marR="1146175" indent="-342900">
              <a:lnSpc>
                <a:spcPct val="114199"/>
              </a:lnSpc>
              <a:spcBef>
                <a:spcPts val="5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RAM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Minimum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GB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(8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GB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recommended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optimal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performance)</a:t>
            </a:r>
            <a:endParaRPr sz="2400">
              <a:latin typeface="Calibri"/>
              <a:cs typeface="Calibri"/>
            </a:endParaRPr>
          </a:p>
          <a:p>
            <a:pPr marL="355600" marR="847725" indent="-342900">
              <a:lnSpc>
                <a:spcPct val="113799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Network</a:t>
            </a:r>
            <a:r>
              <a:rPr dirty="0" sz="2400" spc="-5">
                <a:latin typeface="Calibri"/>
                <a:cs typeface="Calibri"/>
              </a:rPr>
              <a:t>: Stable </a:t>
            </a:r>
            <a:r>
              <a:rPr dirty="0" sz="2400" spc="-10">
                <a:latin typeface="Calibri"/>
                <a:cs typeface="Calibri"/>
              </a:rPr>
              <a:t>internet connection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email and cloud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integrations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00" spc="-10" b="1">
                <a:latin typeface="Calibri"/>
                <a:cs typeface="Calibri"/>
              </a:rPr>
              <a:t>Software:</a:t>
            </a:r>
            <a:endParaRPr sz="2400">
              <a:latin typeface="Calibri"/>
              <a:cs typeface="Calibri"/>
            </a:endParaRPr>
          </a:p>
          <a:p>
            <a:pPr marL="355600" marR="254000" indent="-342900">
              <a:lnSpc>
                <a:spcPct val="114199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Operating System</a:t>
            </a:r>
            <a:r>
              <a:rPr dirty="0" sz="2400" spc="-15">
                <a:latin typeface="Calibri"/>
                <a:cs typeface="Calibri"/>
              </a:rPr>
              <a:t>: </a:t>
            </a:r>
            <a:r>
              <a:rPr dirty="0" sz="2400" spc="-10">
                <a:latin typeface="Calibri"/>
                <a:cs typeface="Calibri"/>
              </a:rPr>
              <a:t>Windows </a:t>
            </a:r>
            <a:r>
              <a:rPr dirty="0" sz="2400">
                <a:latin typeface="Calibri"/>
                <a:cs typeface="Calibri"/>
              </a:rPr>
              <a:t>10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 spc="-10">
                <a:latin typeface="Calibri"/>
                <a:cs typeface="Calibri"/>
              </a:rPr>
              <a:t>later </a:t>
            </a:r>
            <a:r>
              <a:rPr dirty="0" sz="2400" spc="-15">
                <a:latin typeface="Calibri"/>
                <a:cs typeface="Calibri"/>
              </a:rPr>
              <a:t>(for UiPath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other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related </a:t>
            </a:r>
            <a:r>
              <a:rPr dirty="0" sz="2400" spc="-10">
                <a:latin typeface="Calibri"/>
                <a:cs typeface="Calibri"/>
              </a:rPr>
              <a:t>software)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b="1">
                <a:latin typeface="Calibri"/>
                <a:cs typeface="Calibri"/>
              </a:rPr>
              <a:t>UiPath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Studio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building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workflows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alibri"/>
                <a:cs typeface="Calibri"/>
              </a:rPr>
              <a:t>Microsoft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Excel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leave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balance </a:t>
            </a:r>
            <a:r>
              <a:rPr dirty="0" sz="2400" spc="-10">
                <a:latin typeface="Calibri"/>
                <a:cs typeface="Calibri"/>
              </a:rPr>
              <a:t>tracking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5"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51089"/>
            <a:ext cx="9144000" cy="407670"/>
            <a:chOff x="0" y="6451089"/>
            <a:chExt cx="9144000" cy="4076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6458705"/>
              <a:ext cx="4105655" cy="3992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0" y="6477489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34485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25983"/>
            <a:ext cx="5132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Functional</a:t>
            </a:r>
            <a:r>
              <a:rPr dirty="0" sz="4400" spc="-55"/>
              <a:t> </a:t>
            </a:r>
            <a:r>
              <a:rPr dirty="0" sz="4400" spc="-5"/>
              <a:t>Description</a:t>
            </a:r>
            <a:endParaRPr sz="4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131" y="1151331"/>
            <a:ext cx="3443023" cy="513680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0825" marR="35687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dirty="0" spc="-20"/>
              <a:t> </a:t>
            </a:r>
            <a:r>
              <a:rPr dirty="0"/>
              <a:t>1:</a:t>
            </a:r>
            <a:r>
              <a:rPr dirty="0" spc="-30"/>
              <a:t> </a:t>
            </a:r>
            <a:r>
              <a:rPr dirty="0" spc="-10"/>
              <a:t>Leave</a:t>
            </a:r>
            <a:r>
              <a:rPr dirty="0" spc="-35"/>
              <a:t> </a:t>
            </a:r>
            <a:r>
              <a:rPr dirty="0" spc="-10"/>
              <a:t>Request</a:t>
            </a:r>
            <a:r>
              <a:rPr dirty="0" spc="-40"/>
              <a:t> </a:t>
            </a:r>
            <a:r>
              <a:rPr dirty="0" spc="-5"/>
              <a:t>Extraction</a:t>
            </a:r>
            <a:r>
              <a:rPr dirty="0" spc="-50"/>
              <a:t> </a:t>
            </a:r>
            <a:r>
              <a:rPr dirty="0"/>
              <a:t>and </a:t>
            </a:r>
            <a:r>
              <a:rPr dirty="0" spc="-390"/>
              <a:t> </a:t>
            </a:r>
            <a:r>
              <a:rPr dirty="0" spc="-15"/>
              <a:t>Validation:</a:t>
            </a:r>
          </a:p>
          <a:p>
            <a:pPr marL="4060825">
              <a:lnSpc>
                <a:spcPct val="100000"/>
              </a:lnSpc>
            </a:pPr>
            <a:r>
              <a:rPr dirty="0"/>
              <a:t>Short</a:t>
            </a:r>
            <a:r>
              <a:rPr dirty="0" spc="-40"/>
              <a:t> </a:t>
            </a:r>
            <a:r>
              <a:rPr dirty="0" spc="-5"/>
              <a:t>Description:</a:t>
            </a:r>
          </a:p>
          <a:p>
            <a:pPr marL="4060825" marR="340360">
              <a:lnSpc>
                <a:spcPct val="100000"/>
              </a:lnSpc>
            </a:pPr>
            <a:r>
              <a:rPr dirty="0" spc="-5" b="0">
                <a:latin typeface="Calibri"/>
                <a:cs typeface="Calibri"/>
              </a:rPr>
              <a:t>This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module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focuses</a:t>
            </a:r>
            <a:r>
              <a:rPr dirty="0" spc="-5" b="0">
                <a:latin typeface="Calibri"/>
                <a:cs typeface="Calibri"/>
              </a:rPr>
              <a:t> on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automating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 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process</a:t>
            </a:r>
            <a:r>
              <a:rPr dirty="0" spc="-5" b="0">
                <a:latin typeface="Calibri"/>
                <a:cs typeface="Calibri"/>
              </a:rPr>
              <a:t> of </a:t>
            </a:r>
            <a:r>
              <a:rPr dirty="0" spc="-10" b="0">
                <a:latin typeface="Calibri"/>
                <a:cs typeface="Calibri"/>
              </a:rPr>
              <a:t>extracting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leave requests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from </a:t>
            </a:r>
            <a:r>
              <a:rPr dirty="0" spc="-39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employee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emails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validating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leave </a:t>
            </a:r>
            <a:r>
              <a:rPr dirty="0" spc="-5" b="0">
                <a:latin typeface="Calibri"/>
                <a:cs typeface="Calibri"/>
              </a:rPr>
              <a:t> balances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against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company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policies.</a:t>
            </a:r>
          </a:p>
          <a:p>
            <a:pPr marL="4048125"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4060825" marR="568325">
              <a:lnSpc>
                <a:spcPct val="100000"/>
              </a:lnSpc>
            </a:pPr>
            <a:r>
              <a:rPr dirty="0"/>
              <a:t>Module</a:t>
            </a:r>
            <a:r>
              <a:rPr dirty="0" spc="-10"/>
              <a:t> </a:t>
            </a:r>
            <a:r>
              <a:rPr dirty="0"/>
              <a:t>2:</a:t>
            </a:r>
            <a:r>
              <a:rPr dirty="0" spc="-25"/>
              <a:t> </a:t>
            </a:r>
            <a:r>
              <a:rPr dirty="0" spc="-10"/>
              <a:t>Leave</a:t>
            </a:r>
            <a:r>
              <a:rPr dirty="0" spc="-30"/>
              <a:t> </a:t>
            </a:r>
            <a:r>
              <a:rPr dirty="0" spc="-10"/>
              <a:t>Approval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5"/>
              <a:t>Record </a:t>
            </a:r>
            <a:r>
              <a:rPr dirty="0" spc="-395"/>
              <a:t> </a:t>
            </a:r>
            <a:r>
              <a:rPr dirty="0" spc="-10"/>
              <a:t>Update</a:t>
            </a:r>
          </a:p>
          <a:p>
            <a:pPr marL="4060825">
              <a:lnSpc>
                <a:spcPct val="100000"/>
              </a:lnSpc>
            </a:pPr>
            <a:r>
              <a:rPr dirty="0"/>
              <a:t>Short</a:t>
            </a:r>
            <a:r>
              <a:rPr dirty="0" spc="-45"/>
              <a:t> </a:t>
            </a:r>
            <a:r>
              <a:rPr dirty="0" spc="-5"/>
              <a:t>Description:</a:t>
            </a:r>
          </a:p>
          <a:p>
            <a:pPr marL="4060825" marR="5080">
              <a:lnSpc>
                <a:spcPct val="100000"/>
              </a:lnSpc>
            </a:pPr>
            <a:r>
              <a:rPr dirty="0" spc="-5" b="0">
                <a:latin typeface="Calibri"/>
                <a:cs typeface="Calibri"/>
              </a:rPr>
              <a:t>This module handles </a:t>
            </a:r>
            <a:r>
              <a:rPr dirty="0" b="0">
                <a:latin typeface="Calibri"/>
                <a:cs typeface="Calibri"/>
              </a:rPr>
              <a:t>the manager's </a:t>
            </a:r>
            <a:r>
              <a:rPr dirty="0" spc="-10" b="0">
                <a:latin typeface="Calibri"/>
                <a:cs typeface="Calibri"/>
              </a:rPr>
              <a:t>approval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process,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updates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leave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records,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notifies </a:t>
            </a:r>
            <a:r>
              <a:rPr dirty="0" spc="-5" b="0">
                <a:latin typeface="Calibri"/>
                <a:cs typeface="Calibri"/>
              </a:rPr>
              <a:t> employees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about their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leave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request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status.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Department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20"/>
              <a:t> </a:t>
            </a:r>
            <a:r>
              <a:rPr dirty="0" spc="-10"/>
              <a:t>Computer</a:t>
            </a:r>
            <a:r>
              <a:rPr dirty="0" spc="20"/>
              <a:t> </a:t>
            </a:r>
            <a:r>
              <a:rPr dirty="0" spc="-10"/>
              <a:t>Science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5"/>
              <a:t>Rajalakshmi</a:t>
            </a:r>
            <a:r>
              <a:rPr dirty="0" spc="-40"/>
              <a:t> </a:t>
            </a:r>
            <a:r>
              <a:rPr dirty="0" spc="-5"/>
              <a:t>Engineering</a:t>
            </a:r>
            <a:r>
              <a:rPr dirty="0" spc="-25"/>
              <a:t> </a:t>
            </a:r>
            <a:r>
              <a:rPr dirty="0" spc="-10"/>
              <a:t>College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2024-11-21T16:53:21Z</dcterms:created>
  <dcterms:modified xsi:type="dcterms:W3CDTF">2024-11-21T16:53:21Z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2024-11-21T00:00:00Z</vt:filetime>
  </property>
</Properties>
</file>