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5403E0-DBA2-472D-B42A-28A8DA74AA83}">
  <a:tblStyle styleId="{BB5403E0-DBA2-472D-B42A-28A8DA74AA8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84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49b1f21fec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49b1f21fe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49e542a77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49e542a7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49e542a77f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49e542a77f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49e542a77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49e542a77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49e542a7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49e542a7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49e542a77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49e542a77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49e542a77f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49e542a77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12779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00754B"/>
              </a:buClr>
              <a:buSzPts val="5200"/>
              <a:buNone/>
              <a:defRPr sz="5200" b="1">
                <a:solidFill>
                  <a:srgbClr val="00754B"/>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3675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3" name="Google Shape;13;p2"/>
          <p:cNvSpPr/>
          <p:nvPr/>
        </p:nvSpPr>
        <p:spPr>
          <a:xfrm>
            <a:off x="-75" y="4172200"/>
            <a:ext cx="9144000" cy="971400"/>
          </a:xfrm>
          <a:prstGeom prst="rect">
            <a:avLst/>
          </a:prstGeom>
          <a:solidFill>
            <a:srgbClr val="00754B"/>
          </a:solidFill>
          <a:ln w="9525" cap="flat" cmpd="sng">
            <a:solidFill>
              <a:srgbClr val="00754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Google Shape;14;p2"/>
          <p:cNvPicPr preferRelativeResize="0"/>
          <p:nvPr/>
        </p:nvPicPr>
        <p:blipFill>
          <a:blip r:embed="rId2">
            <a:alphaModFix/>
          </a:blip>
          <a:stretch>
            <a:fillRect/>
          </a:stretch>
        </p:blipFill>
        <p:spPr>
          <a:xfrm>
            <a:off x="7402675" y="4338418"/>
            <a:ext cx="1618475" cy="6607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21" name="Google Shape;21;p4"/>
          <p:cNvPicPr preferRelativeResize="0"/>
          <p:nvPr/>
        </p:nvPicPr>
        <p:blipFill>
          <a:blip r:embed="rId2">
            <a:alphaModFix/>
          </a:blip>
          <a:stretch>
            <a:fillRect/>
          </a:stretch>
        </p:blipFill>
        <p:spPr>
          <a:xfrm>
            <a:off x="8543075" y="4838625"/>
            <a:ext cx="501600" cy="2030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0" name="Google Shape;4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1F1F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0754B"/>
              </a:buClr>
              <a:buSzPts val="2800"/>
              <a:buFont typeface="Georgia"/>
              <a:buNone/>
              <a:defRPr sz="2800" b="1">
                <a:solidFill>
                  <a:srgbClr val="00754B"/>
                </a:solidFill>
                <a:latin typeface="Georgia"/>
                <a:ea typeface="Georgia"/>
                <a:cs typeface="Georgia"/>
                <a:sym typeface="Georgia"/>
              </a:defRPr>
            </a:lvl1pPr>
            <a:lvl2pPr lvl="1">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2pPr>
            <a:lvl3pPr lvl="2">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3pPr>
            <a:lvl4pPr lvl="3">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4pPr>
            <a:lvl5pPr lvl="4">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5pPr>
            <a:lvl6pPr lvl="5">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6pPr>
            <a:lvl7pPr lvl="6">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7pPr>
            <a:lvl8pPr lvl="7">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8pPr>
            <a:lvl9pPr lvl="8">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Georgia"/>
              <a:buChar char="●"/>
              <a:defRPr sz="1800">
                <a:solidFill>
                  <a:schemeClr val="dk1"/>
                </a:solidFill>
                <a:latin typeface="Georgia"/>
                <a:ea typeface="Georgia"/>
                <a:cs typeface="Georgia"/>
                <a:sym typeface="Georgia"/>
              </a:defRPr>
            </a:lvl1pPr>
            <a:lvl2pPr marL="914400" lvl="1"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2pPr>
            <a:lvl3pPr marL="1371600" lvl="2"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3pPr>
            <a:lvl4pPr marL="1828800" lvl="3"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4pPr>
            <a:lvl5pPr marL="2286000" lvl="4"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5pPr>
            <a:lvl6pPr marL="2743200" lvl="5"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6pPr>
            <a:lvl7pPr marL="3200400" lvl="6"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7pPr>
            <a:lvl8pPr marL="3657600" lvl="7"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8pPr>
            <a:lvl9pPr marL="4114800" lvl="8"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s://www.bcg.com/publications/2013/innovation-strategic-planning-building-new-boxes"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87900" y="2140100"/>
            <a:ext cx="51432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GB" sz="7080">
                <a:solidFill>
                  <a:srgbClr val="1A7A56"/>
                </a:solidFill>
                <a:latin typeface="Times New Roman"/>
                <a:ea typeface="Times New Roman"/>
                <a:cs typeface="Times New Roman"/>
                <a:sym typeface="Times New Roman"/>
              </a:rPr>
              <a:t>Building new boxes</a:t>
            </a:r>
            <a:endParaRPr sz="7080">
              <a:solidFill>
                <a:srgbClr val="1A7A56"/>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33651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78571"/>
              <a:buFont typeface="Arial"/>
              <a:buNone/>
            </a:pPr>
            <a:r>
              <a:rPr lang="en-GB"/>
              <a:t>We are going to discuss effective brainstorming. Start by reviewing this article on the BCG website:</a:t>
            </a:r>
            <a:endParaRPr sz="1400" b="0">
              <a:solidFill>
                <a:srgbClr val="000000"/>
              </a:solidFill>
            </a:endParaRPr>
          </a:p>
        </p:txBody>
      </p:sp>
      <p:grpSp>
        <p:nvGrpSpPr>
          <p:cNvPr id="62" name="Google Shape;62;p14"/>
          <p:cNvGrpSpPr/>
          <p:nvPr/>
        </p:nvGrpSpPr>
        <p:grpSpPr>
          <a:xfrm>
            <a:off x="3043776" y="230500"/>
            <a:ext cx="6100226" cy="4577524"/>
            <a:chOff x="3357568" y="1322523"/>
            <a:chExt cx="4532114" cy="3400835"/>
          </a:xfrm>
        </p:grpSpPr>
        <p:pic>
          <p:nvPicPr>
            <p:cNvPr id="63" name="Google Shape;63;p14"/>
            <p:cNvPicPr preferRelativeResize="0"/>
            <p:nvPr/>
          </p:nvPicPr>
          <p:blipFill rotWithShape="1">
            <a:blip r:embed="rId3">
              <a:alphaModFix/>
            </a:blip>
            <a:srcRect r="20873"/>
            <a:stretch/>
          </p:blipFill>
          <p:spPr>
            <a:xfrm>
              <a:off x="3357568" y="1322523"/>
              <a:ext cx="4532114" cy="3400835"/>
            </a:xfrm>
            <a:prstGeom prst="rect">
              <a:avLst/>
            </a:prstGeom>
            <a:noFill/>
            <a:ln>
              <a:noFill/>
            </a:ln>
          </p:spPr>
        </p:pic>
        <p:pic>
          <p:nvPicPr>
            <p:cNvPr id="64" name="Google Shape;64;p14"/>
            <p:cNvPicPr preferRelativeResize="0"/>
            <p:nvPr/>
          </p:nvPicPr>
          <p:blipFill rotWithShape="1">
            <a:blip r:embed="rId4">
              <a:alphaModFix/>
            </a:blip>
            <a:srcRect r="11940"/>
            <a:stretch/>
          </p:blipFill>
          <p:spPr>
            <a:xfrm>
              <a:off x="4019696" y="1523934"/>
              <a:ext cx="3869983" cy="2746656"/>
            </a:xfrm>
            <a:prstGeom prst="rect">
              <a:avLst/>
            </a:prstGeom>
            <a:noFill/>
            <a:ln>
              <a:noFill/>
            </a:ln>
          </p:spPr>
        </p:pic>
      </p:grpSp>
      <p:sp>
        <p:nvSpPr>
          <p:cNvPr id="65" name="Google Shape;65;p14"/>
          <p:cNvSpPr txBox="1"/>
          <p:nvPr/>
        </p:nvSpPr>
        <p:spPr>
          <a:xfrm>
            <a:off x="307500" y="3190250"/>
            <a:ext cx="3306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u="sng">
                <a:solidFill>
                  <a:schemeClr val="hlink"/>
                </a:solidFill>
                <a:latin typeface="Georgia"/>
                <a:ea typeface="Georgia"/>
                <a:cs typeface="Georgia"/>
                <a:sym typeface="Georgia"/>
                <a:hlinkClick r:id="rId5"/>
              </a:rPr>
              <a:t>Building New Boxes: How to Run Brainstorming Sessions That Work</a:t>
            </a:r>
            <a:endParaRPr sz="15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The article offers five suggestions to achieve real, valuable insights from brainstorming</a:t>
            </a:r>
            <a:endParaRPr/>
          </a:p>
          <a:p>
            <a:pPr marL="0" lvl="0" indent="0" algn="l" rtl="0">
              <a:spcBef>
                <a:spcPts val="0"/>
              </a:spcBef>
              <a:spcAft>
                <a:spcPts val="0"/>
              </a:spcAft>
              <a:buClr>
                <a:schemeClr val="dk1"/>
              </a:buClr>
              <a:buSzPct val="85344"/>
              <a:buFont typeface="Arial"/>
              <a:buNone/>
            </a:pPr>
            <a:r>
              <a:rPr lang="en-GB" sz="1288" b="0">
                <a:solidFill>
                  <a:schemeClr val="dk1"/>
                </a:solidFill>
              </a:rPr>
              <a:t>We will focus on three of these in today’s task (as well as the brainstorming itself), highlighted in </a:t>
            </a:r>
            <a:r>
              <a:rPr lang="en-GB" sz="1288" b="0">
                <a:solidFill>
                  <a:schemeClr val="dk1"/>
                </a:solidFill>
                <a:highlight>
                  <a:srgbClr val="D9EAD3"/>
                </a:highlight>
              </a:rPr>
              <a:t>green</a:t>
            </a:r>
            <a:endParaRPr>
              <a:highlight>
                <a:srgbClr val="D9EAD3"/>
              </a:highlight>
            </a:endParaRPr>
          </a:p>
        </p:txBody>
      </p:sp>
      <p:grpSp>
        <p:nvGrpSpPr>
          <p:cNvPr id="71" name="Google Shape;71;p15"/>
          <p:cNvGrpSpPr/>
          <p:nvPr/>
        </p:nvGrpSpPr>
        <p:grpSpPr>
          <a:xfrm>
            <a:off x="0" y="3094625"/>
            <a:ext cx="9144000" cy="2042981"/>
            <a:chOff x="2728163" y="1425773"/>
            <a:chExt cx="4854276" cy="1084558"/>
          </a:xfrm>
        </p:grpSpPr>
        <p:pic>
          <p:nvPicPr>
            <p:cNvPr id="72" name="Google Shape;72;p15"/>
            <p:cNvPicPr preferRelativeResize="0"/>
            <p:nvPr/>
          </p:nvPicPr>
          <p:blipFill rotWithShape="1">
            <a:blip r:embed="rId3">
              <a:alphaModFix/>
            </a:blip>
            <a:srcRect l="7619" r="7627" b="68108"/>
            <a:stretch/>
          </p:blipFill>
          <p:spPr>
            <a:xfrm>
              <a:off x="2728163" y="1425773"/>
              <a:ext cx="4854276" cy="1084555"/>
            </a:xfrm>
            <a:prstGeom prst="rect">
              <a:avLst/>
            </a:prstGeom>
            <a:noFill/>
            <a:ln>
              <a:noFill/>
            </a:ln>
          </p:spPr>
        </p:pic>
        <p:pic>
          <p:nvPicPr>
            <p:cNvPr id="73" name="Google Shape;73;p15"/>
            <p:cNvPicPr preferRelativeResize="0"/>
            <p:nvPr/>
          </p:nvPicPr>
          <p:blipFill rotWithShape="1">
            <a:blip r:embed="rId4">
              <a:alphaModFix/>
            </a:blip>
            <a:srcRect t="14908" b="53139"/>
            <a:stretch/>
          </p:blipFill>
          <p:spPr>
            <a:xfrm>
              <a:off x="2943678" y="1632695"/>
              <a:ext cx="4414807" cy="877635"/>
            </a:xfrm>
            <a:prstGeom prst="rect">
              <a:avLst/>
            </a:prstGeom>
            <a:noFill/>
            <a:ln>
              <a:noFill/>
            </a:ln>
          </p:spPr>
        </p:pic>
      </p:grpSp>
      <p:sp>
        <p:nvSpPr>
          <p:cNvPr id="74" name="Google Shape;74;p15"/>
          <p:cNvSpPr/>
          <p:nvPr/>
        </p:nvSpPr>
        <p:spPr>
          <a:xfrm>
            <a:off x="65700" y="3082150"/>
            <a:ext cx="9019800" cy="2067900"/>
          </a:xfrm>
          <a:prstGeom prst="rect">
            <a:avLst/>
          </a:prstGeom>
          <a:solidFill>
            <a:srgbClr val="EEEEEE">
              <a:alpha val="7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5" name="Google Shape;75;p15"/>
          <p:cNvPicPr preferRelativeResize="0"/>
          <p:nvPr/>
        </p:nvPicPr>
        <p:blipFill>
          <a:blip r:embed="rId5">
            <a:alphaModFix/>
          </a:blip>
          <a:stretch>
            <a:fillRect/>
          </a:stretch>
        </p:blipFill>
        <p:spPr>
          <a:xfrm>
            <a:off x="8543075" y="4838625"/>
            <a:ext cx="501600" cy="203025"/>
          </a:xfrm>
          <a:prstGeom prst="rect">
            <a:avLst/>
          </a:prstGeom>
          <a:noFill/>
          <a:ln>
            <a:noFill/>
          </a:ln>
        </p:spPr>
      </p:pic>
      <p:sp>
        <p:nvSpPr>
          <p:cNvPr id="76" name="Google Shape;76;p15"/>
          <p:cNvSpPr/>
          <p:nvPr/>
        </p:nvSpPr>
        <p:spPr>
          <a:xfrm>
            <a:off x="441150" y="1822028"/>
            <a:ext cx="1201500" cy="901200"/>
          </a:xfrm>
          <a:prstGeom prst="rect">
            <a:avLst/>
          </a:prstGeom>
          <a:solidFill>
            <a:srgbClr val="D9EAD3"/>
          </a:solidFill>
          <a:ln w="38100" cap="flat" cmpd="sng">
            <a:solidFill>
              <a:srgbClr val="00754B"/>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00754B"/>
                </a:solidFill>
                <a:latin typeface="Georgia"/>
                <a:ea typeface="Georgia"/>
                <a:cs typeface="Georgia"/>
                <a:sym typeface="Georgia"/>
              </a:rPr>
              <a:t>1. </a:t>
            </a:r>
            <a:endParaRPr sz="1600" b="1">
              <a:solidFill>
                <a:srgbClr val="00754B"/>
              </a:solidFill>
              <a:latin typeface="Georgia"/>
              <a:ea typeface="Georgia"/>
              <a:cs typeface="Georgia"/>
              <a:sym typeface="Georgia"/>
            </a:endParaRPr>
          </a:p>
          <a:p>
            <a:pPr marL="0" lvl="0" indent="0" algn="l" rtl="0">
              <a:spcBef>
                <a:spcPts val="0"/>
              </a:spcBef>
              <a:spcAft>
                <a:spcPts val="0"/>
              </a:spcAft>
              <a:buNone/>
            </a:pPr>
            <a:r>
              <a:rPr lang="en-GB" sz="1100" b="1">
                <a:solidFill>
                  <a:schemeClr val="dk1"/>
                </a:solidFill>
                <a:latin typeface="Georgia"/>
                <a:ea typeface="Georgia"/>
                <a:cs typeface="Georgia"/>
                <a:sym typeface="Georgia"/>
              </a:rPr>
              <a:t>Frame the question effectively</a:t>
            </a:r>
            <a:endParaRPr b="1"/>
          </a:p>
        </p:txBody>
      </p:sp>
      <p:sp>
        <p:nvSpPr>
          <p:cNvPr id="77" name="Google Shape;77;p15"/>
          <p:cNvSpPr/>
          <p:nvPr/>
        </p:nvSpPr>
        <p:spPr>
          <a:xfrm>
            <a:off x="1989245" y="1822028"/>
            <a:ext cx="1201500" cy="901200"/>
          </a:xfrm>
          <a:prstGeom prst="rect">
            <a:avLst/>
          </a:prstGeom>
          <a:noFill/>
          <a:ln w="19050" cap="flat" cmpd="sng">
            <a:solidFill>
              <a:srgbClr val="00754B"/>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00754B"/>
                </a:solidFill>
                <a:latin typeface="Georgia"/>
                <a:ea typeface="Georgia"/>
                <a:cs typeface="Georgia"/>
                <a:sym typeface="Georgia"/>
              </a:rPr>
              <a:t>2. </a:t>
            </a:r>
            <a:endParaRPr sz="1600" b="1">
              <a:solidFill>
                <a:srgbClr val="00754B"/>
              </a:solidFill>
              <a:latin typeface="Georgia"/>
              <a:ea typeface="Georgia"/>
              <a:cs typeface="Georgia"/>
              <a:sym typeface="Georgia"/>
            </a:endParaRPr>
          </a:p>
          <a:p>
            <a:pPr marL="0" lvl="0" indent="0" algn="l" rtl="0">
              <a:spcBef>
                <a:spcPts val="0"/>
              </a:spcBef>
              <a:spcAft>
                <a:spcPts val="0"/>
              </a:spcAft>
              <a:buNone/>
            </a:pPr>
            <a:r>
              <a:rPr lang="en-GB" sz="1100" b="1">
                <a:solidFill>
                  <a:schemeClr val="dk1"/>
                </a:solidFill>
                <a:latin typeface="Georgia"/>
                <a:ea typeface="Georgia"/>
                <a:cs typeface="Georgia"/>
                <a:sym typeface="Georgia"/>
              </a:rPr>
              <a:t>Create creativity conditions</a:t>
            </a:r>
            <a:endParaRPr b="1"/>
          </a:p>
        </p:txBody>
      </p:sp>
      <p:sp>
        <p:nvSpPr>
          <p:cNvPr id="78" name="Google Shape;78;p15"/>
          <p:cNvSpPr/>
          <p:nvPr/>
        </p:nvSpPr>
        <p:spPr>
          <a:xfrm>
            <a:off x="3537340" y="1822028"/>
            <a:ext cx="1201500" cy="901200"/>
          </a:xfrm>
          <a:prstGeom prst="rect">
            <a:avLst/>
          </a:prstGeom>
          <a:solidFill>
            <a:srgbClr val="D9EAD3"/>
          </a:solidFill>
          <a:ln w="38100" cap="flat" cmpd="sng">
            <a:solidFill>
              <a:srgbClr val="00754B"/>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00754B"/>
                </a:solidFill>
                <a:latin typeface="Georgia"/>
                <a:ea typeface="Georgia"/>
                <a:cs typeface="Georgia"/>
                <a:sym typeface="Georgia"/>
              </a:rPr>
              <a:t>3. </a:t>
            </a:r>
            <a:endParaRPr sz="1600" b="1">
              <a:solidFill>
                <a:srgbClr val="00754B"/>
              </a:solidFill>
              <a:latin typeface="Georgia"/>
              <a:ea typeface="Georgia"/>
              <a:cs typeface="Georgia"/>
              <a:sym typeface="Georgia"/>
            </a:endParaRPr>
          </a:p>
          <a:p>
            <a:pPr marL="0" lvl="0" indent="0" algn="l" rtl="0">
              <a:spcBef>
                <a:spcPts val="0"/>
              </a:spcBef>
              <a:spcAft>
                <a:spcPts val="0"/>
              </a:spcAft>
              <a:buNone/>
            </a:pPr>
            <a:r>
              <a:rPr lang="en-GB" sz="1100" b="1">
                <a:solidFill>
                  <a:schemeClr val="dk1"/>
                </a:solidFill>
                <a:latin typeface="Georgia"/>
                <a:ea typeface="Georgia"/>
                <a:cs typeface="Georgia"/>
                <a:sym typeface="Georgia"/>
              </a:rPr>
              <a:t>Reveal and doubt your boxes</a:t>
            </a:r>
            <a:endParaRPr b="1"/>
          </a:p>
        </p:txBody>
      </p:sp>
      <p:sp>
        <p:nvSpPr>
          <p:cNvPr id="79" name="Google Shape;79;p15"/>
          <p:cNvSpPr/>
          <p:nvPr/>
        </p:nvSpPr>
        <p:spPr>
          <a:xfrm>
            <a:off x="5085435" y="1822028"/>
            <a:ext cx="1201500" cy="901200"/>
          </a:xfrm>
          <a:prstGeom prst="rect">
            <a:avLst/>
          </a:prstGeom>
          <a:solidFill>
            <a:srgbClr val="D9EAD3"/>
          </a:solidFill>
          <a:ln w="38100" cap="flat" cmpd="sng">
            <a:solidFill>
              <a:srgbClr val="00754B"/>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00754B"/>
                </a:solidFill>
                <a:latin typeface="Georgia"/>
                <a:ea typeface="Georgia"/>
                <a:cs typeface="Georgia"/>
                <a:sym typeface="Georgia"/>
              </a:rPr>
              <a:t>4. </a:t>
            </a:r>
            <a:endParaRPr sz="1600" b="1">
              <a:solidFill>
                <a:srgbClr val="00754B"/>
              </a:solidFill>
              <a:latin typeface="Georgia"/>
              <a:ea typeface="Georgia"/>
              <a:cs typeface="Georgia"/>
              <a:sym typeface="Georgia"/>
            </a:endParaRPr>
          </a:p>
          <a:p>
            <a:pPr marL="0" lvl="0" indent="0" algn="l" rtl="0">
              <a:spcBef>
                <a:spcPts val="0"/>
              </a:spcBef>
              <a:spcAft>
                <a:spcPts val="0"/>
              </a:spcAft>
              <a:buNone/>
            </a:pPr>
            <a:r>
              <a:rPr lang="en-GB" sz="1100" b="1">
                <a:solidFill>
                  <a:schemeClr val="dk1"/>
                </a:solidFill>
                <a:latin typeface="Georgia"/>
                <a:ea typeface="Georgia"/>
                <a:cs typeface="Georgia"/>
                <a:sym typeface="Georgia"/>
              </a:rPr>
              <a:t>Bring new boxes</a:t>
            </a:r>
            <a:endParaRPr b="1"/>
          </a:p>
        </p:txBody>
      </p:sp>
      <p:sp>
        <p:nvSpPr>
          <p:cNvPr id="80" name="Google Shape;80;p15"/>
          <p:cNvSpPr/>
          <p:nvPr/>
        </p:nvSpPr>
        <p:spPr>
          <a:xfrm>
            <a:off x="7449925" y="1822028"/>
            <a:ext cx="1201500" cy="901200"/>
          </a:xfrm>
          <a:prstGeom prst="rect">
            <a:avLst/>
          </a:prstGeom>
          <a:noFill/>
          <a:ln w="19050" cap="flat" cmpd="sng">
            <a:solidFill>
              <a:srgbClr val="00754B"/>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00754B"/>
                </a:solidFill>
                <a:latin typeface="Georgia"/>
                <a:ea typeface="Georgia"/>
                <a:cs typeface="Georgia"/>
                <a:sym typeface="Georgia"/>
              </a:rPr>
              <a:t>5. </a:t>
            </a:r>
            <a:endParaRPr sz="1600" b="1">
              <a:solidFill>
                <a:srgbClr val="00754B"/>
              </a:solidFill>
              <a:latin typeface="Georgia"/>
              <a:ea typeface="Georgia"/>
              <a:cs typeface="Georgia"/>
              <a:sym typeface="Georgia"/>
            </a:endParaRPr>
          </a:p>
          <a:p>
            <a:pPr marL="0" lvl="0" indent="0" algn="l" rtl="0">
              <a:spcBef>
                <a:spcPts val="0"/>
              </a:spcBef>
              <a:spcAft>
                <a:spcPts val="0"/>
              </a:spcAft>
              <a:buNone/>
            </a:pPr>
            <a:r>
              <a:rPr lang="en-GB" sz="1100" b="1">
                <a:solidFill>
                  <a:schemeClr val="dk1"/>
                </a:solidFill>
                <a:latin typeface="Georgia"/>
                <a:ea typeface="Georgia"/>
                <a:cs typeface="Georgia"/>
                <a:sym typeface="Georgia"/>
              </a:rPr>
              <a:t>Follow up</a:t>
            </a:r>
            <a:endParaRPr b="1"/>
          </a:p>
        </p:txBody>
      </p:sp>
      <p:sp>
        <p:nvSpPr>
          <p:cNvPr id="81" name="Google Shape;81;p15"/>
          <p:cNvSpPr/>
          <p:nvPr/>
        </p:nvSpPr>
        <p:spPr>
          <a:xfrm rot="-5400000">
            <a:off x="5507025" y="2944275"/>
            <a:ext cx="2722800" cy="469800"/>
          </a:xfrm>
          <a:prstGeom prst="rect">
            <a:avLst/>
          </a:prstGeom>
          <a:solidFill>
            <a:srgbClr val="D9EAD3"/>
          </a:solidFill>
          <a:ln w="38100" cap="flat" cmpd="sng">
            <a:solidFill>
              <a:srgbClr val="00754B"/>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GB" sz="1100" b="1">
                <a:latin typeface="Georgia"/>
                <a:ea typeface="Georgia"/>
                <a:cs typeface="Georgia"/>
                <a:sym typeface="Georgia"/>
              </a:rPr>
              <a:t>Brainstorm</a:t>
            </a:r>
            <a:endParaRPr sz="1100" b="1">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311700" y="445025"/>
            <a:ext cx="49680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Your task</a:t>
            </a:r>
            <a:endParaRPr dirty="0"/>
          </a:p>
        </p:txBody>
      </p:sp>
      <p:sp>
        <p:nvSpPr>
          <p:cNvPr id="87" name="Google Shape;87;p16"/>
          <p:cNvSpPr txBox="1">
            <a:spLocks noGrp="1"/>
          </p:cNvSpPr>
          <p:nvPr>
            <p:ph type="body" idx="1"/>
          </p:nvPr>
        </p:nvSpPr>
        <p:spPr>
          <a:xfrm>
            <a:off x="311700" y="1152475"/>
            <a:ext cx="4968000" cy="3404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US" dirty="0"/>
              <a:t>BCG has been brought in to help </a:t>
            </a:r>
            <a:r>
              <a:rPr lang="en-US" dirty="0" err="1"/>
              <a:t>ClothingCo</a:t>
            </a:r>
            <a:r>
              <a:rPr lang="en-US" dirty="0"/>
              <a:t>, a luxury clothing brand, grow their top line (i.e., increase revenue) after a period of declining sales.</a:t>
            </a:r>
          </a:p>
          <a:p>
            <a:pPr marL="0" lvl="0" indent="0" algn="l" rtl="0">
              <a:spcBef>
                <a:spcPts val="1200"/>
              </a:spcBef>
              <a:spcAft>
                <a:spcPts val="0"/>
              </a:spcAft>
              <a:buNone/>
            </a:pPr>
            <a:r>
              <a:rPr lang="en-US" dirty="0"/>
              <a:t>The client is gearing up for the winter season. Imagine that you are a strategy consultant working on the project. </a:t>
            </a:r>
          </a:p>
          <a:p>
            <a:pPr marL="0" lvl="0" indent="0" algn="l" rtl="0">
              <a:spcBef>
                <a:spcPts val="1200"/>
              </a:spcBef>
              <a:spcAft>
                <a:spcPts val="1200"/>
              </a:spcAft>
              <a:buNone/>
            </a:pPr>
            <a:r>
              <a:rPr lang="en-US" dirty="0"/>
              <a:t>You will enter your responses in the </a:t>
            </a:r>
            <a:r>
              <a:rPr lang="en-US" dirty="0">
                <a:highlight>
                  <a:srgbClr val="D9EAD3"/>
                </a:highlight>
              </a:rPr>
              <a:t>green boxes</a:t>
            </a:r>
            <a:r>
              <a:rPr lang="en-US" dirty="0"/>
              <a:t> throughout the remaining slides.</a:t>
            </a:r>
          </a:p>
        </p:txBody>
      </p:sp>
      <p:pic>
        <p:nvPicPr>
          <p:cNvPr id="88" name="Google Shape;88;p16"/>
          <p:cNvPicPr preferRelativeResize="0"/>
          <p:nvPr/>
        </p:nvPicPr>
        <p:blipFill rotWithShape="1">
          <a:blip r:embed="rId3">
            <a:alphaModFix/>
          </a:blip>
          <a:srcRect l="18694" r="28941"/>
          <a:stretch/>
        </p:blipFill>
        <p:spPr>
          <a:xfrm>
            <a:off x="5393750" y="0"/>
            <a:ext cx="3750252" cy="4776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Frame the question effectively</a:t>
            </a:r>
            <a:endParaRPr/>
          </a:p>
        </p:txBody>
      </p:sp>
      <p:sp>
        <p:nvSpPr>
          <p:cNvPr id="94" name="Google Shape;94;p17"/>
          <p:cNvSpPr txBox="1">
            <a:spLocks noGrp="1"/>
          </p:cNvSpPr>
          <p:nvPr>
            <p:ph type="body" idx="1"/>
          </p:nvPr>
        </p:nvSpPr>
        <p:spPr>
          <a:xfrm>
            <a:off x="311700" y="1829625"/>
            <a:ext cx="5575500" cy="20535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GB" sz="2952" i="1"/>
              <a:t>“If I were given one hour to save the planet, I would spend fifty-nine minutes defining the problem and one minute resolving it.” </a:t>
            </a:r>
            <a:endParaRPr sz="2952" i="1"/>
          </a:p>
          <a:p>
            <a:pPr marL="0" lvl="0" indent="0" algn="r" rtl="0">
              <a:spcBef>
                <a:spcPts val="1200"/>
              </a:spcBef>
              <a:spcAft>
                <a:spcPts val="1200"/>
              </a:spcAft>
              <a:buNone/>
            </a:pPr>
            <a:r>
              <a:rPr lang="en-GB" b="1"/>
              <a:t>– Albert Einstein</a:t>
            </a:r>
            <a:endParaRPr/>
          </a:p>
        </p:txBody>
      </p:sp>
      <p:sp>
        <p:nvSpPr>
          <p:cNvPr id="95" name="Google Shape;95;p17"/>
          <p:cNvSpPr/>
          <p:nvPr/>
        </p:nvSpPr>
        <p:spPr>
          <a:xfrm>
            <a:off x="6147800" y="0"/>
            <a:ext cx="2996100" cy="4768200"/>
          </a:xfrm>
          <a:prstGeom prst="rect">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dirty="0">
                <a:solidFill>
                  <a:srgbClr val="00754B"/>
                </a:solidFill>
                <a:latin typeface="Georgia"/>
                <a:ea typeface="Georgia"/>
                <a:cs typeface="Georgia"/>
                <a:sym typeface="Georgia"/>
              </a:rPr>
              <a:t>Question to be reframed</a:t>
            </a:r>
            <a:endParaRPr sz="1200" b="1" dirty="0">
              <a:solidFill>
                <a:srgbClr val="00754B"/>
              </a:solidFill>
              <a:latin typeface="Georgia"/>
              <a:ea typeface="Georgia"/>
              <a:cs typeface="Georgia"/>
              <a:sym typeface="Georgia"/>
            </a:endParaRPr>
          </a:p>
          <a:p>
            <a:pPr marL="0" lvl="0" indent="0" algn="ctr" rtl="0">
              <a:spcBef>
                <a:spcPts val="0"/>
              </a:spcBef>
              <a:spcAft>
                <a:spcPts val="0"/>
              </a:spcAft>
              <a:buNone/>
            </a:pPr>
            <a:r>
              <a:rPr lang="en-GB" sz="1200" dirty="0">
                <a:latin typeface="Georgia"/>
                <a:ea typeface="Georgia"/>
                <a:cs typeface="Georgia"/>
                <a:sym typeface="Georgia"/>
              </a:rPr>
              <a:t>How could we sell more outerwear this winter season?</a:t>
            </a:r>
            <a:endParaRPr sz="1200" dirty="0">
              <a:latin typeface="Georgia"/>
              <a:ea typeface="Georgia"/>
              <a:cs typeface="Georgia"/>
              <a:sym typeface="Georgia"/>
            </a:endParaRPr>
          </a:p>
          <a:p>
            <a:pPr marL="0" lvl="0" indent="0" algn="ctr" rtl="0">
              <a:spcBef>
                <a:spcPts val="0"/>
              </a:spcBef>
              <a:spcAft>
                <a:spcPts val="0"/>
              </a:spcAft>
              <a:buNone/>
            </a:pPr>
            <a:endParaRPr sz="1200" dirty="0">
              <a:latin typeface="Georgia"/>
              <a:ea typeface="Georgia"/>
              <a:cs typeface="Georgia"/>
              <a:sym typeface="Georgia"/>
            </a:endParaRPr>
          </a:p>
          <a:p>
            <a:pPr marL="0" lvl="0" indent="0" algn="ctr" rtl="0">
              <a:spcBef>
                <a:spcPts val="0"/>
              </a:spcBef>
              <a:spcAft>
                <a:spcPts val="0"/>
              </a:spcAft>
              <a:buNone/>
            </a:pPr>
            <a:r>
              <a:rPr lang="en-GB" sz="1200" dirty="0">
                <a:latin typeface="Georgia"/>
                <a:ea typeface="Georgia"/>
                <a:cs typeface="Georgia"/>
                <a:sym typeface="Georgia"/>
              </a:rPr>
              <a:t>–</a:t>
            </a:r>
            <a:endParaRPr sz="1200" dirty="0">
              <a:latin typeface="Georgia"/>
              <a:ea typeface="Georgia"/>
              <a:cs typeface="Georgia"/>
              <a:sym typeface="Georgia"/>
            </a:endParaRPr>
          </a:p>
          <a:p>
            <a:pPr marL="0" lvl="0" indent="0" algn="ctr" rtl="0">
              <a:spcBef>
                <a:spcPts val="0"/>
              </a:spcBef>
              <a:spcAft>
                <a:spcPts val="0"/>
              </a:spcAft>
              <a:buNone/>
            </a:pPr>
            <a:endParaRPr sz="1200" dirty="0">
              <a:latin typeface="Georgia"/>
              <a:ea typeface="Georgia"/>
              <a:cs typeface="Georgia"/>
              <a:sym typeface="Georgia"/>
            </a:endParaRPr>
          </a:p>
          <a:p>
            <a:pPr marL="0" lvl="0" indent="0" algn="ctr" rtl="0">
              <a:spcBef>
                <a:spcPts val="0"/>
              </a:spcBef>
              <a:spcAft>
                <a:spcPts val="0"/>
              </a:spcAft>
              <a:buClr>
                <a:schemeClr val="dk1"/>
              </a:buClr>
              <a:buSzPts val="1100"/>
              <a:buFont typeface="Arial"/>
              <a:buNone/>
            </a:pPr>
            <a:r>
              <a:rPr lang="en-GB" sz="1200" b="1" dirty="0">
                <a:solidFill>
                  <a:srgbClr val="00754B"/>
                </a:solidFill>
                <a:latin typeface="Georgia"/>
                <a:ea typeface="Georgia"/>
                <a:cs typeface="Georgia"/>
                <a:sym typeface="Georgia"/>
              </a:rPr>
              <a:t>Revised, effective questions:</a:t>
            </a:r>
            <a:endParaRPr sz="1200" dirty="0">
              <a:latin typeface="Georgia"/>
              <a:ea typeface="Georgia"/>
              <a:cs typeface="Georgia"/>
              <a:sym typeface="Georgia"/>
            </a:endParaRPr>
          </a:p>
          <a:p>
            <a:pPr marL="457200" lvl="0" indent="-304800" algn="ctr" rtl="0">
              <a:spcBef>
                <a:spcPts val="0"/>
              </a:spcBef>
              <a:spcAft>
                <a:spcPts val="0"/>
              </a:spcAft>
              <a:buClr>
                <a:schemeClr val="dk1"/>
              </a:buClr>
              <a:buSzPts val="1200"/>
              <a:buFont typeface="Georgia"/>
              <a:buAutoNum type="arabicPeriod"/>
            </a:pPr>
            <a:r>
              <a:rPr lang="en-US" sz="1100" dirty="0">
                <a:latin typeface="Georgia" panose="02040502050405020303" pitchFamily="18" charset="0"/>
              </a:rPr>
              <a:t>How can we improve the customer experience when purchasing our outerwear?</a:t>
            </a:r>
            <a:endParaRPr lang="en-US" sz="1200" b="1" dirty="0">
              <a:solidFill>
                <a:schemeClr val="dk1"/>
              </a:solidFill>
              <a:latin typeface="Georgia"/>
              <a:ea typeface="Georgia"/>
              <a:cs typeface="Georgia"/>
              <a:sym typeface="Georgia"/>
            </a:endParaRPr>
          </a:p>
          <a:p>
            <a:pPr marL="457200" lvl="0" indent="-304800" algn="ctr" rtl="0">
              <a:spcBef>
                <a:spcPts val="0"/>
              </a:spcBef>
              <a:spcAft>
                <a:spcPts val="0"/>
              </a:spcAft>
              <a:buSzPts val="1200"/>
              <a:buFont typeface="Georgia"/>
              <a:buAutoNum type="arabicPeriod"/>
            </a:pPr>
            <a:r>
              <a:rPr lang="en-US" sz="1100" dirty="0">
                <a:latin typeface="Georgia" panose="02040502050405020303" pitchFamily="18" charset="0"/>
              </a:rPr>
              <a:t>What would make our winter wear something customers feel compelled to share and talk about ?</a:t>
            </a:r>
          </a:p>
          <a:p>
            <a:pPr marL="457200" lvl="0" indent="-304800" algn="ctr" rtl="0">
              <a:spcBef>
                <a:spcPts val="0"/>
              </a:spcBef>
              <a:spcAft>
                <a:spcPts val="0"/>
              </a:spcAft>
              <a:buSzPts val="1200"/>
              <a:buFont typeface="Georgia"/>
              <a:buAutoNum type="arabicPeriod"/>
            </a:pPr>
            <a:r>
              <a:rPr lang="en-US" sz="1100" dirty="0">
                <a:latin typeface="Georgia" panose="02040502050405020303" pitchFamily="18" charset="0"/>
              </a:rPr>
              <a:t>How can Clothing Co. leverage technology to enhance the shopping experience and increase sales?</a:t>
            </a:r>
            <a:endParaRPr lang="en-US" sz="1100" dirty="0">
              <a:solidFill>
                <a:schemeClr val="dk1"/>
              </a:solidFill>
              <a:latin typeface="Georgia" panose="02040502050405020303" pitchFamily="18" charset="0"/>
              <a:ea typeface="Georgia"/>
              <a:cs typeface="Georgia"/>
              <a:sym typeface="Georgia"/>
            </a:endParaRPr>
          </a:p>
          <a:p>
            <a:pPr marL="457200" lvl="0" indent="-304800" algn="ctr" rtl="0">
              <a:spcBef>
                <a:spcPts val="0"/>
              </a:spcBef>
              <a:spcAft>
                <a:spcPts val="0"/>
              </a:spcAft>
              <a:buSzPts val="1200"/>
              <a:buFont typeface="Georgia"/>
              <a:buAutoNum type="arabicPeriod"/>
            </a:pPr>
            <a:endParaRPr lang="en-US" sz="1200" dirty="0">
              <a:solidFill>
                <a:schemeClr val="dk1"/>
              </a:solidFill>
              <a:latin typeface="Georgia"/>
              <a:ea typeface="Georgia"/>
              <a:cs typeface="Georgia"/>
              <a:sym typeface="Georgia"/>
            </a:endParaRPr>
          </a:p>
          <a:p>
            <a:pPr marL="0" lvl="0" indent="0" algn="l" rtl="0">
              <a:spcBef>
                <a:spcPts val="0"/>
              </a:spcBef>
              <a:spcAft>
                <a:spcPts val="0"/>
              </a:spcAft>
              <a:buNone/>
            </a:pPr>
            <a:endParaRPr sz="1200" b="1" dirty="0">
              <a:solidFill>
                <a:schemeClr val="dk1"/>
              </a:solidFill>
              <a:latin typeface="Georgia"/>
              <a:ea typeface="Georgia"/>
              <a:cs typeface="Georgia"/>
              <a:sym typeface="Georgia"/>
            </a:endParaRPr>
          </a:p>
          <a:p>
            <a:pPr marL="0" lvl="0" indent="0" algn="l" rtl="0">
              <a:spcBef>
                <a:spcPts val="0"/>
              </a:spcBef>
              <a:spcAft>
                <a:spcPts val="0"/>
              </a:spcAft>
              <a:buClr>
                <a:schemeClr val="dk1"/>
              </a:buClr>
              <a:buSzPts val="1100"/>
              <a:buFont typeface="Arial"/>
              <a:buNone/>
            </a:pPr>
            <a:r>
              <a:rPr lang="en-GB" sz="1200" b="1" dirty="0">
                <a:solidFill>
                  <a:schemeClr val="dk1"/>
                </a:solidFill>
                <a:latin typeface="Georgia"/>
                <a:ea typeface="Georgia"/>
                <a:cs typeface="Georgia"/>
                <a:sym typeface="Georgia"/>
              </a:rPr>
              <a:t>Remember: </a:t>
            </a:r>
            <a:r>
              <a:rPr lang="en-GB" sz="1200" dirty="0">
                <a:solidFill>
                  <a:schemeClr val="dk1"/>
                </a:solidFill>
                <a:latin typeface="Georgia"/>
                <a:ea typeface="Georgia"/>
                <a:cs typeface="Georgia"/>
                <a:sym typeface="Georgia"/>
              </a:rPr>
              <a:t>A good question for brainstorming will be narrow and concrete, so that people feel they know how to begin answering it. </a:t>
            </a:r>
            <a:endParaRPr sz="1200" dirty="0">
              <a:solidFill>
                <a:schemeClr val="dk1"/>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Reveal and doubt your boxes</a:t>
            </a:r>
            <a:endParaRPr/>
          </a:p>
        </p:txBody>
      </p:sp>
      <p:sp>
        <p:nvSpPr>
          <p:cNvPr id="101" name="Google Shape;101;p18"/>
          <p:cNvSpPr txBox="1">
            <a:spLocks noGrp="1"/>
          </p:cNvSpPr>
          <p:nvPr>
            <p:ph type="body" idx="1"/>
          </p:nvPr>
        </p:nvSpPr>
        <p:spPr>
          <a:xfrm>
            <a:off x="311700" y="1152475"/>
            <a:ext cx="56385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The first step in the creative process entails identifying and doubting one’s current boxes and determining which ones require re-evaluation or replacement. </a:t>
            </a:r>
            <a:endParaRPr dirty="0"/>
          </a:p>
          <a:p>
            <a:pPr marL="0" lvl="0" indent="0" algn="l" rtl="0">
              <a:spcBef>
                <a:spcPts val="1200"/>
              </a:spcBef>
              <a:spcAft>
                <a:spcPts val="1200"/>
              </a:spcAft>
              <a:buNone/>
            </a:pPr>
            <a:r>
              <a:rPr lang="en-GB" dirty="0"/>
              <a:t>Make a short list of the shared beliefs and assumptions that likely prevail in </a:t>
            </a:r>
            <a:r>
              <a:rPr lang="en-GB" dirty="0" err="1"/>
              <a:t>ClothingCo</a:t>
            </a:r>
            <a:r>
              <a:rPr lang="en-GB" dirty="0"/>
              <a:t>. Determine which are still relevant and which need to be redefined.</a:t>
            </a:r>
            <a:endParaRPr dirty="0"/>
          </a:p>
        </p:txBody>
      </p:sp>
      <p:sp>
        <p:nvSpPr>
          <p:cNvPr id="102" name="Google Shape;102;p18"/>
          <p:cNvSpPr/>
          <p:nvPr/>
        </p:nvSpPr>
        <p:spPr>
          <a:xfrm>
            <a:off x="6147800" y="0"/>
            <a:ext cx="2996100" cy="4768200"/>
          </a:xfrm>
          <a:prstGeom prst="rect">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sz="1200" b="1" i="1" dirty="0">
                <a:solidFill>
                  <a:schemeClr val="dk1"/>
                </a:solidFill>
                <a:latin typeface="Georgia"/>
                <a:ea typeface="Georgia"/>
                <a:cs typeface="Georgia"/>
                <a:sym typeface="Georgia"/>
              </a:rPr>
              <a:t>In this fictional scenario, make assumptions that seem reasonable</a:t>
            </a:r>
            <a:endParaRPr sz="1200" b="1" i="1" dirty="0">
              <a:solidFill>
                <a:schemeClr val="dk1"/>
              </a:solidFill>
              <a:latin typeface="Georgia"/>
              <a:ea typeface="Georgia"/>
              <a:cs typeface="Georgia"/>
              <a:sym typeface="Georgia"/>
            </a:endParaRPr>
          </a:p>
          <a:p>
            <a:pPr marL="0" lvl="0" indent="0" algn="ctr" rtl="0">
              <a:spcBef>
                <a:spcPts val="0"/>
              </a:spcBef>
              <a:spcAft>
                <a:spcPts val="0"/>
              </a:spcAft>
              <a:buClr>
                <a:schemeClr val="dk1"/>
              </a:buClr>
              <a:buSzPts val="1100"/>
              <a:buFont typeface="Arial"/>
              <a:buNone/>
            </a:pPr>
            <a:endParaRPr sz="1200" b="1" dirty="0">
              <a:solidFill>
                <a:schemeClr val="dk1"/>
              </a:solidFill>
              <a:latin typeface="Georgia"/>
              <a:ea typeface="Georgia"/>
              <a:cs typeface="Georgia"/>
              <a:sym typeface="Georgia"/>
            </a:endParaRPr>
          </a:p>
          <a:p>
            <a:pPr marL="0" lvl="0" indent="0" algn="ctr" rtl="0">
              <a:spcBef>
                <a:spcPts val="0"/>
              </a:spcBef>
              <a:spcAft>
                <a:spcPts val="0"/>
              </a:spcAft>
              <a:buClr>
                <a:schemeClr val="dk1"/>
              </a:buClr>
              <a:buSzPts val="1100"/>
              <a:buFont typeface="Arial"/>
              <a:buNone/>
            </a:pPr>
            <a:r>
              <a:rPr lang="en-GB" sz="1200" b="1" dirty="0">
                <a:solidFill>
                  <a:schemeClr val="dk1"/>
                </a:solidFill>
                <a:latin typeface="Georgia"/>
                <a:ea typeface="Georgia"/>
                <a:cs typeface="Georgia"/>
                <a:sym typeface="Georgia"/>
              </a:rPr>
              <a:t>–</a:t>
            </a:r>
            <a:endParaRPr sz="1200" b="1" dirty="0">
              <a:solidFill>
                <a:schemeClr val="dk1"/>
              </a:solidFill>
              <a:latin typeface="Georgia"/>
              <a:ea typeface="Georgia"/>
              <a:cs typeface="Georgia"/>
              <a:sym typeface="Georgia"/>
            </a:endParaRPr>
          </a:p>
          <a:p>
            <a:pPr marL="0" lvl="0" indent="0" algn="ctr" rtl="0">
              <a:spcBef>
                <a:spcPts val="0"/>
              </a:spcBef>
              <a:spcAft>
                <a:spcPts val="0"/>
              </a:spcAft>
              <a:buClr>
                <a:schemeClr val="dk1"/>
              </a:buClr>
              <a:buSzPts val="1100"/>
              <a:buFont typeface="Arial"/>
              <a:buNone/>
            </a:pPr>
            <a:endParaRPr sz="1200" b="1" dirty="0">
              <a:solidFill>
                <a:srgbClr val="00754B"/>
              </a:solidFill>
              <a:latin typeface="Georgia"/>
              <a:ea typeface="Georgia"/>
              <a:cs typeface="Georgia"/>
              <a:sym typeface="Georgia"/>
            </a:endParaRPr>
          </a:p>
          <a:p>
            <a:pPr marL="0" lvl="0" indent="0" algn="ctr" rtl="0">
              <a:spcBef>
                <a:spcPts val="0"/>
              </a:spcBef>
              <a:spcAft>
                <a:spcPts val="0"/>
              </a:spcAft>
              <a:buClr>
                <a:schemeClr val="dk1"/>
              </a:buClr>
              <a:buSzPts val="1100"/>
              <a:buFont typeface="Arial"/>
              <a:buNone/>
            </a:pPr>
            <a:r>
              <a:rPr lang="en-GB" sz="1200" b="1" dirty="0">
                <a:solidFill>
                  <a:srgbClr val="00754B"/>
                </a:solidFill>
                <a:latin typeface="Georgia"/>
                <a:ea typeface="Georgia"/>
                <a:cs typeface="Georgia"/>
                <a:sym typeface="Georgia"/>
              </a:rPr>
              <a:t>What boxes currently exist that are still relevant?</a:t>
            </a:r>
            <a:endParaRPr sz="1200" b="1" dirty="0">
              <a:solidFill>
                <a:srgbClr val="00754B"/>
              </a:solidFill>
              <a:latin typeface="Georgia"/>
              <a:ea typeface="Georgia"/>
              <a:cs typeface="Georgia"/>
              <a:sym typeface="Georgia"/>
            </a:endParaRPr>
          </a:p>
          <a:p>
            <a:pPr marL="0" lvl="0" indent="0" algn="l" rtl="0">
              <a:spcBef>
                <a:spcPts val="0"/>
              </a:spcBef>
              <a:spcAft>
                <a:spcPts val="0"/>
              </a:spcAft>
              <a:buClr>
                <a:schemeClr val="dk1"/>
              </a:buClr>
              <a:buSzPts val="1100"/>
              <a:buFont typeface="Arial"/>
              <a:buNone/>
            </a:pPr>
            <a:endParaRPr sz="1200" dirty="0">
              <a:solidFill>
                <a:schemeClr val="dk1"/>
              </a:solidFill>
              <a:latin typeface="Georgia"/>
              <a:ea typeface="Georgia"/>
              <a:cs typeface="Georgia"/>
              <a:sym typeface="Georgia"/>
            </a:endParaRPr>
          </a:p>
          <a:p>
            <a:pPr marL="457200" lvl="0" indent="-304800" algn="l" rtl="0">
              <a:spcBef>
                <a:spcPts val="0"/>
              </a:spcBef>
              <a:spcAft>
                <a:spcPts val="0"/>
              </a:spcAft>
              <a:buClr>
                <a:schemeClr val="dk1"/>
              </a:buClr>
              <a:buSzPts val="1200"/>
              <a:buFont typeface="Georgia"/>
              <a:buAutoNum type="arabicPeriod"/>
            </a:pPr>
            <a:r>
              <a:rPr lang="en-US" sz="1200" dirty="0">
                <a:latin typeface="Georgia" panose="02040502050405020303" pitchFamily="18" charset="0"/>
              </a:rPr>
              <a:t>Luxury isn't just about cost; it's about quality, specialness, and unique experiences.</a:t>
            </a:r>
            <a:endParaRPr sz="1200" dirty="0">
              <a:solidFill>
                <a:schemeClr val="dk1"/>
              </a:solidFill>
              <a:latin typeface="Georgia" panose="02040502050405020303" pitchFamily="18" charset="0"/>
              <a:ea typeface="Georgia"/>
              <a:cs typeface="Georgia"/>
              <a:sym typeface="Georgia"/>
            </a:endParaRPr>
          </a:p>
          <a:p>
            <a:pPr marL="457200" lvl="0" indent="-304800" algn="l" rtl="0">
              <a:spcBef>
                <a:spcPts val="0"/>
              </a:spcBef>
              <a:spcAft>
                <a:spcPts val="0"/>
              </a:spcAft>
              <a:buClr>
                <a:schemeClr val="dk1"/>
              </a:buClr>
              <a:buSzPts val="1200"/>
              <a:buFont typeface="Georgia"/>
              <a:buAutoNum type="arabicPeriod"/>
            </a:pPr>
            <a:r>
              <a:rPr lang="en-US" sz="1200" dirty="0">
                <a:latin typeface="Georgia" panose="02040502050405020303" pitchFamily="18" charset="0"/>
              </a:rPr>
              <a:t>Don't just rely on old ways to reach customers; try digital and influencer marketing.</a:t>
            </a:r>
            <a:endParaRPr sz="1200" dirty="0">
              <a:solidFill>
                <a:schemeClr val="dk1"/>
              </a:solidFill>
              <a:latin typeface="Georgia" panose="02040502050405020303" pitchFamily="18" charset="0"/>
              <a:ea typeface="Georgia"/>
              <a:cs typeface="Georgia"/>
              <a:sym typeface="Georgia"/>
            </a:endParaRPr>
          </a:p>
          <a:p>
            <a:pPr marL="0" lvl="0" indent="0" algn="ctr" rtl="0">
              <a:spcBef>
                <a:spcPts val="0"/>
              </a:spcBef>
              <a:spcAft>
                <a:spcPts val="0"/>
              </a:spcAft>
              <a:buNone/>
            </a:pPr>
            <a:r>
              <a:rPr lang="en-GB" sz="1200" dirty="0">
                <a:solidFill>
                  <a:schemeClr val="dk1"/>
                </a:solidFill>
                <a:latin typeface="Georgia"/>
                <a:ea typeface="Georgia"/>
                <a:cs typeface="Georgia"/>
                <a:sym typeface="Georgia"/>
              </a:rPr>
              <a:t>–</a:t>
            </a:r>
            <a:endParaRPr sz="1200" dirty="0">
              <a:solidFill>
                <a:schemeClr val="dk1"/>
              </a:solidFill>
              <a:latin typeface="Georgia"/>
              <a:ea typeface="Georgia"/>
              <a:cs typeface="Georgia"/>
              <a:sym typeface="Georgia"/>
            </a:endParaRPr>
          </a:p>
          <a:p>
            <a:pPr marL="0" lvl="0" indent="0" algn="ctr" rtl="0">
              <a:spcBef>
                <a:spcPts val="0"/>
              </a:spcBef>
              <a:spcAft>
                <a:spcPts val="0"/>
              </a:spcAft>
              <a:buNone/>
            </a:pPr>
            <a:endParaRPr sz="1200" b="1" dirty="0">
              <a:solidFill>
                <a:srgbClr val="00754B"/>
              </a:solidFill>
              <a:latin typeface="Georgia"/>
              <a:ea typeface="Georgia"/>
              <a:cs typeface="Georgia"/>
              <a:sym typeface="Georgia"/>
            </a:endParaRPr>
          </a:p>
          <a:p>
            <a:pPr marL="0" lvl="0" indent="0" algn="ctr" rtl="0">
              <a:spcBef>
                <a:spcPts val="0"/>
              </a:spcBef>
              <a:spcAft>
                <a:spcPts val="0"/>
              </a:spcAft>
              <a:buNone/>
            </a:pPr>
            <a:r>
              <a:rPr lang="en-GB" sz="1200" b="1" dirty="0">
                <a:solidFill>
                  <a:srgbClr val="00754B"/>
                </a:solidFill>
                <a:latin typeface="Georgia"/>
                <a:ea typeface="Georgia"/>
                <a:cs typeface="Georgia"/>
                <a:sym typeface="Georgia"/>
              </a:rPr>
              <a:t>What boxes currently exist that need to be doubted?</a:t>
            </a:r>
            <a:endParaRPr sz="1200" b="1" dirty="0">
              <a:solidFill>
                <a:srgbClr val="00754B"/>
              </a:solidFill>
              <a:latin typeface="Georgia"/>
              <a:ea typeface="Georgia"/>
              <a:cs typeface="Georgia"/>
              <a:sym typeface="Georgia"/>
            </a:endParaRPr>
          </a:p>
          <a:p>
            <a:pPr marL="0" lvl="0" indent="0" algn="l" rtl="0">
              <a:spcBef>
                <a:spcPts val="0"/>
              </a:spcBef>
              <a:spcAft>
                <a:spcPts val="0"/>
              </a:spcAft>
              <a:buNone/>
            </a:pPr>
            <a:endParaRPr sz="1200" dirty="0">
              <a:latin typeface="Georgia"/>
              <a:ea typeface="Georgia"/>
              <a:cs typeface="Georgia"/>
              <a:sym typeface="Georgia"/>
            </a:endParaRPr>
          </a:p>
          <a:p>
            <a:pPr marL="457200" lvl="0" indent="-304800" algn="l" rtl="0">
              <a:spcBef>
                <a:spcPts val="0"/>
              </a:spcBef>
              <a:spcAft>
                <a:spcPts val="0"/>
              </a:spcAft>
              <a:buSzPts val="1200"/>
              <a:buFont typeface="Georgia"/>
              <a:buAutoNum type="arabicPeriod"/>
            </a:pPr>
            <a:r>
              <a:rPr lang="en-US" sz="1100" dirty="0">
                <a:latin typeface="Georgia" panose="02040502050405020303" pitchFamily="18" charset="0"/>
              </a:rPr>
              <a:t>Don't assume young people don't like luxury; figure out what kind of luxury appeals to them.</a:t>
            </a:r>
          </a:p>
          <a:p>
            <a:pPr marL="457200" lvl="0" indent="-304800" algn="l" rtl="0">
              <a:spcBef>
                <a:spcPts val="0"/>
              </a:spcBef>
              <a:spcAft>
                <a:spcPts val="0"/>
              </a:spcAft>
              <a:buSzPts val="1200"/>
              <a:buFont typeface="Georgia"/>
              <a:buAutoNum type="arabicPeriod"/>
            </a:pPr>
            <a:r>
              <a:rPr lang="en-US" sz="1200" dirty="0">
                <a:latin typeface="Georgia" panose="02040502050405020303" pitchFamily="18" charset="0"/>
              </a:rPr>
              <a:t>Innovation isn't just about design; think about tech, how customers feel, and new business ideas</a:t>
            </a:r>
            <a:endParaRPr lang="en-US" sz="1200" dirty="0">
              <a:solidFill>
                <a:schemeClr val="dk1"/>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Bring new boxes</a:t>
            </a:r>
            <a:endParaRPr/>
          </a:p>
        </p:txBody>
      </p:sp>
      <p:sp>
        <p:nvSpPr>
          <p:cNvPr id="108" name="Google Shape;108;p19"/>
          <p:cNvSpPr txBox="1">
            <a:spLocks noGrp="1"/>
          </p:cNvSpPr>
          <p:nvPr>
            <p:ph type="body" idx="1"/>
          </p:nvPr>
        </p:nvSpPr>
        <p:spPr>
          <a:xfrm>
            <a:off x="311700" y="1152475"/>
            <a:ext cx="3345600" cy="2995800"/>
          </a:xfrm>
          <a:prstGeom prst="rect">
            <a:avLst/>
          </a:prstGeom>
        </p:spPr>
        <p:txBody>
          <a:bodyPr spcFirstLastPara="1" wrap="square" lIns="91425" tIns="91425" rIns="91425" bIns="91425" anchor="ctr" anchorCtr="0">
            <a:normAutofit fontScale="77500" lnSpcReduction="20000"/>
          </a:bodyPr>
          <a:lstStyle/>
          <a:p>
            <a:pPr marL="0" lvl="0" indent="0" algn="l" rtl="0">
              <a:spcBef>
                <a:spcPts val="0"/>
              </a:spcBef>
              <a:spcAft>
                <a:spcPts val="0"/>
              </a:spcAft>
              <a:buNone/>
            </a:pPr>
            <a:r>
              <a:rPr lang="en-GB"/>
              <a:t>Prepare for brainstorming by creating new boxes to bring to the session; new boxes will nurture ideation and can dramatically increase the odds of a useful result. </a:t>
            </a:r>
            <a:endParaRPr/>
          </a:p>
          <a:p>
            <a:pPr marL="0" lvl="0" indent="0" algn="l" rtl="0">
              <a:spcBef>
                <a:spcPts val="1200"/>
              </a:spcBef>
              <a:spcAft>
                <a:spcPts val="0"/>
              </a:spcAft>
              <a:buNone/>
            </a:pPr>
            <a:endParaRPr/>
          </a:p>
          <a:p>
            <a:pPr marL="0" lvl="0" indent="0" algn="l" rtl="0">
              <a:spcBef>
                <a:spcPts val="1200"/>
              </a:spcBef>
              <a:spcAft>
                <a:spcPts val="1200"/>
              </a:spcAft>
              <a:buNone/>
            </a:pPr>
            <a:r>
              <a:rPr lang="en-GB" b="1"/>
              <a:t>Remember:</a:t>
            </a:r>
            <a:r>
              <a:rPr lang="en-GB"/>
              <a:t> Defining new boxes requires a mixture of analysis and art. Boxes need to be grounded in fact. Different sectors will call for different inputs.</a:t>
            </a:r>
            <a:endParaRPr/>
          </a:p>
        </p:txBody>
      </p:sp>
      <p:sp>
        <p:nvSpPr>
          <p:cNvPr id="109" name="Google Shape;109;p19"/>
          <p:cNvSpPr/>
          <p:nvPr/>
        </p:nvSpPr>
        <p:spPr>
          <a:xfrm>
            <a:off x="6515800" y="0"/>
            <a:ext cx="2628000" cy="4768200"/>
          </a:xfrm>
          <a:prstGeom prst="rect">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dirty="0">
                <a:solidFill>
                  <a:srgbClr val="00754B"/>
                </a:solidFill>
                <a:latin typeface="Georgia"/>
                <a:ea typeface="Georgia"/>
                <a:cs typeface="Georgia"/>
                <a:sym typeface="Georgia"/>
              </a:rPr>
              <a:t>New box #2</a:t>
            </a:r>
            <a:endParaRPr sz="1200" b="1" dirty="0">
              <a:solidFill>
                <a:srgbClr val="00754B"/>
              </a:solidFill>
              <a:latin typeface="Georgia"/>
              <a:ea typeface="Georgia"/>
              <a:cs typeface="Georgia"/>
              <a:sym typeface="Georgia"/>
            </a:endParaRPr>
          </a:p>
          <a:p>
            <a:pPr marL="0" lvl="0" indent="0" algn="ctr" rtl="0">
              <a:spcBef>
                <a:spcPts val="0"/>
              </a:spcBef>
              <a:spcAft>
                <a:spcPts val="0"/>
              </a:spcAft>
              <a:buNone/>
            </a:pPr>
            <a:endParaRPr sz="1200" dirty="0">
              <a:solidFill>
                <a:schemeClr val="dk1"/>
              </a:solidFill>
              <a:latin typeface="Georgia"/>
              <a:ea typeface="Georgia"/>
              <a:cs typeface="Georgia"/>
              <a:sym typeface="Georgia"/>
            </a:endParaRPr>
          </a:p>
          <a:p>
            <a:pPr marL="0" lvl="0" indent="0" algn="ctr" rtl="0">
              <a:spcBef>
                <a:spcPts val="0"/>
              </a:spcBef>
              <a:spcAft>
                <a:spcPts val="0"/>
              </a:spcAft>
              <a:buNone/>
            </a:pPr>
            <a:r>
              <a:rPr lang="en-GB" sz="1200" b="1" dirty="0">
                <a:solidFill>
                  <a:schemeClr val="dk1"/>
                </a:solidFill>
                <a:latin typeface="Georgia" panose="02040502050405020303" pitchFamily="18" charset="0"/>
                <a:ea typeface="Georgia"/>
                <a:cs typeface="Georgia"/>
                <a:sym typeface="Georgia"/>
              </a:rPr>
              <a:t>[</a:t>
            </a:r>
            <a:r>
              <a:rPr lang="en-IN" sz="1200" b="1" dirty="0">
                <a:latin typeface="Georgia" panose="02040502050405020303" pitchFamily="18" charset="0"/>
              </a:rPr>
              <a:t>Eco-Luxury: A Sustainable Future</a:t>
            </a:r>
            <a:r>
              <a:rPr lang="en-GB" sz="1200" b="1" dirty="0">
                <a:solidFill>
                  <a:schemeClr val="dk1"/>
                </a:solidFill>
                <a:latin typeface="Georgia" panose="02040502050405020303" pitchFamily="18" charset="0"/>
                <a:ea typeface="Georgia"/>
                <a:cs typeface="Georgia"/>
                <a:sym typeface="Georgia"/>
              </a:rPr>
              <a:t>]</a:t>
            </a:r>
            <a:endParaRPr sz="1200" b="1" dirty="0">
              <a:solidFill>
                <a:schemeClr val="dk1"/>
              </a:solidFill>
              <a:latin typeface="Georgia" panose="02040502050405020303" pitchFamily="18" charset="0"/>
              <a:ea typeface="Georgia"/>
              <a:cs typeface="Georgia"/>
              <a:sym typeface="Georgia"/>
            </a:endParaRPr>
          </a:p>
          <a:p>
            <a:pPr marL="0" lvl="0" indent="0" algn="ctr" rtl="0">
              <a:spcBef>
                <a:spcPts val="0"/>
              </a:spcBef>
              <a:spcAft>
                <a:spcPts val="0"/>
              </a:spcAft>
              <a:buNone/>
            </a:pPr>
            <a:endParaRPr sz="1200" b="1" dirty="0">
              <a:solidFill>
                <a:schemeClr val="dk1"/>
              </a:solidFill>
              <a:latin typeface="Georgia"/>
              <a:ea typeface="Georgia"/>
              <a:cs typeface="Georgia"/>
              <a:sym typeface="Georgia"/>
            </a:endParaRPr>
          </a:p>
          <a:p>
            <a:pPr marL="179999" marR="0" lvl="0" indent="-171450" algn="l" rtl="0">
              <a:lnSpc>
                <a:spcPct val="100000"/>
              </a:lnSpc>
              <a:spcBef>
                <a:spcPts val="0"/>
              </a:spcBef>
              <a:spcAft>
                <a:spcPts val="0"/>
              </a:spcAft>
              <a:buSzPts val="1200"/>
              <a:buFont typeface="Georgia"/>
              <a:buChar char="●"/>
            </a:pPr>
            <a:r>
              <a:rPr lang="en-US" sz="1200" dirty="0">
                <a:latin typeface="Georgia" panose="02040502050405020303" pitchFamily="18" charset="0"/>
              </a:rPr>
              <a:t>Clothing Co. can leverage sustainable practices to enhance its brand image and attract environmentally conscious customers.</a:t>
            </a:r>
          </a:p>
          <a:p>
            <a:pPr marL="179999" marR="0" lvl="0" indent="-171450" algn="l" rtl="0">
              <a:lnSpc>
                <a:spcPct val="100000"/>
              </a:lnSpc>
              <a:spcBef>
                <a:spcPts val="0"/>
              </a:spcBef>
              <a:spcAft>
                <a:spcPts val="0"/>
              </a:spcAft>
              <a:buSzPts val="1200"/>
              <a:buFont typeface="Georgia"/>
              <a:buChar char="●"/>
            </a:pPr>
            <a:r>
              <a:rPr lang="en-US" sz="1200" dirty="0">
                <a:latin typeface="Georgia" panose="02040502050405020303" pitchFamily="18" charset="0"/>
              </a:rPr>
              <a:t>Circular economy principles (reduce, reuse, recycle) can be applied to the fashion industry.</a:t>
            </a:r>
          </a:p>
          <a:p>
            <a:pPr marL="179999" marR="0" lvl="0" indent="-171450" algn="l" rtl="0">
              <a:lnSpc>
                <a:spcPct val="100000"/>
              </a:lnSpc>
              <a:spcBef>
                <a:spcPts val="0"/>
              </a:spcBef>
              <a:spcAft>
                <a:spcPts val="0"/>
              </a:spcAft>
              <a:buSzPts val="1200"/>
              <a:buFont typeface="Georgia"/>
              <a:buChar char="●"/>
            </a:pPr>
            <a:r>
              <a:rPr lang="en-US" sz="1200" dirty="0">
                <a:latin typeface="Georgia" panose="02040502050405020303" pitchFamily="18" charset="0"/>
              </a:rPr>
              <a:t>Transparency and traceability of materials and manufacturing processes are essential for building trust with consumers.</a:t>
            </a:r>
            <a:endParaRPr sz="1200" dirty="0">
              <a:latin typeface="Georgia" panose="02040502050405020303" pitchFamily="18" charset="0"/>
              <a:ea typeface="Georgia"/>
              <a:cs typeface="Georgia"/>
              <a:sym typeface="Georgia"/>
            </a:endParaRPr>
          </a:p>
        </p:txBody>
      </p:sp>
      <p:sp>
        <p:nvSpPr>
          <p:cNvPr id="110" name="Google Shape;110;p19"/>
          <p:cNvSpPr/>
          <p:nvPr/>
        </p:nvSpPr>
        <p:spPr>
          <a:xfrm>
            <a:off x="3772600" y="0"/>
            <a:ext cx="2628000" cy="4768200"/>
          </a:xfrm>
          <a:prstGeom prst="rect">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dirty="0">
                <a:solidFill>
                  <a:srgbClr val="00754B"/>
                </a:solidFill>
                <a:latin typeface="Georgia"/>
                <a:ea typeface="Georgia"/>
                <a:cs typeface="Georgia"/>
                <a:sym typeface="Georgia"/>
              </a:rPr>
              <a:t>New box #1</a:t>
            </a:r>
            <a:endParaRPr sz="1200" b="1" dirty="0">
              <a:solidFill>
                <a:srgbClr val="00754B"/>
              </a:solidFill>
              <a:latin typeface="Georgia"/>
              <a:ea typeface="Georgia"/>
              <a:cs typeface="Georgia"/>
              <a:sym typeface="Georgia"/>
            </a:endParaRPr>
          </a:p>
          <a:p>
            <a:pPr marL="0" lvl="0" indent="0" algn="ctr" rtl="0">
              <a:spcBef>
                <a:spcPts val="0"/>
              </a:spcBef>
              <a:spcAft>
                <a:spcPts val="0"/>
              </a:spcAft>
              <a:buNone/>
            </a:pPr>
            <a:endParaRPr sz="1200" dirty="0">
              <a:latin typeface="Georgia"/>
              <a:ea typeface="Georgia"/>
              <a:cs typeface="Georgia"/>
              <a:sym typeface="Georgia"/>
            </a:endParaRPr>
          </a:p>
          <a:p>
            <a:pPr marL="0" lvl="0" indent="0" algn="ctr" rtl="0">
              <a:spcBef>
                <a:spcPts val="0"/>
              </a:spcBef>
              <a:spcAft>
                <a:spcPts val="0"/>
              </a:spcAft>
              <a:buNone/>
            </a:pPr>
            <a:r>
              <a:rPr lang="en-US" sz="1200" b="1" dirty="0">
                <a:latin typeface="Georgia" panose="02040502050405020303" pitchFamily="18" charset="0"/>
              </a:rPr>
              <a:t>[Redefining Luxury: From Product to Experience]</a:t>
            </a:r>
            <a:endParaRPr sz="1200" b="1" dirty="0">
              <a:solidFill>
                <a:schemeClr val="dk1"/>
              </a:solidFill>
              <a:latin typeface="Georgia" panose="02040502050405020303" pitchFamily="18" charset="0"/>
              <a:ea typeface="Georgia"/>
              <a:cs typeface="Georgia"/>
              <a:sym typeface="Georgia"/>
            </a:endParaRPr>
          </a:p>
          <a:p>
            <a:pPr marL="179999" marR="0" lvl="0" indent="-171450" algn="l" rtl="0">
              <a:lnSpc>
                <a:spcPct val="100000"/>
              </a:lnSpc>
              <a:spcBef>
                <a:spcPts val="0"/>
              </a:spcBef>
              <a:spcAft>
                <a:spcPts val="0"/>
              </a:spcAft>
              <a:buSzPts val="1200"/>
              <a:buFont typeface="Georgia"/>
              <a:buChar char="●"/>
            </a:pPr>
            <a:r>
              <a:rPr lang="en-US" sz="1200" dirty="0">
                <a:latin typeface="Georgia" panose="02040502050405020303" pitchFamily="18" charset="0"/>
              </a:rPr>
              <a:t>Luxury is no longer solely about the product itself, but about the overall experience it provides.</a:t>
            </a:r>
          </a:p>
          <a:p>
            <a:pPr marL="179999" marR="0" lvl="0" indent="-171450" algn="l" rtl="0">
              <a:lnSpc>
                <a:spcPct val="100000"/>
              </a:lnSpc>
              <a:spcBef>
                <a:spcPts val="0"/>
              </a:spcBef>
              <a:spcAft>
                <a:spcPts val="0"/>
              </a:spcAft>
              <a:buSzPts val="1200"/>
              <a:buFont typeface="Georgia"/>
              <a:buChar char="●"/>
            </a:pPr>
            <a:r>
              <a:rPr lang="en-US" sz="1200" dirty="0">
                <a:latin typeface="Georgia" panose="02040502050405020303" pitchFamily="18" charset="0"/>
              </a:rPr>
              <a:t>Customers are seeking unique, personalized, and emotionally resonant experiences.</a:t>
            </a:r>
          </a:p>
          <a:p>
            <a:pPr marL="179999" marR="0" lvl="0" indent="-171450" algn="l" rtl="0">
              <a:lnSpc>
                <a:spcPct val="100000"/>
              </a:lnSpc>
              <a:spcBef>
                <a:spcPts val="0"/>
              </a:spcBef>
              <a:spcAft>
                <a:spcPts val="0"/>
              </a:spcAft>
              <a:buSzPts val="1200"/>
              <a:buFont typeface="Georgia"/>
              <a:buChar char="●"/>
            </a:pPr>
            <a:r>
              <a:rPr lang="en-US" sz="1200" dirty="0">
                <a:latin typeface="Georgia" panose="02040502050405020303" pitchFamily="18" charset="0"/>
              </a:rPr>
              <a:t>Investing in customer relationships and building brand loyalty through experiences is crucial.</a:t>
            </a:r>
            <a:endParaRPr sz="1200" dirty="0">
              <a:solidFill>
                <a:schemeClr val="dk1"/>
              </a:solidFill>
              <a:latin typeface="Georgia" panose="02040502050405020303" pitchFamily="18" charset="0"/>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p:nvPr/>
        </p:nvSpPr>
        <p:spPr>
          <a:xfrm>
            <a:off x="0" y="1775720"/>
            <a:ext cx="9144000" cy="3572100"/>
          </a:xfrm>
          <a:prstGeom prst="rect">
            <a:avLst/>
          </a:pr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0"/>
          <p:cNvSpPr txBox="1">
            <a:spLocks noGrp="1"/>
          </p:cNvSpPr>
          <p:nvPr>
            <p:ph type="body" idx="1"/>
          </p:nvPr>
        </p:nvSpPr>
        <p:spPr>
          <a:xfrm>
            <a:off x="311700" y="1961675"/>
            <a:ext cx="4035600" cy="2607000"/>
          </a:xfrm>
          <a:prstGeom prst="rect">
            <a:avLst/>
          </a:prstGeom>
        </p:spPr>
        <p:txBody>
          <a:bodyPr spcFirstLastPara="1" wrap="square" lIns="91425" tIns="91425" rIns="91425" bIns="91425" anchor="ctr" anchorCtr="0">
            <a:normAutofit/>
          </a:bodyPr>
          <a:lstStyle/>
          <a:p>
            <a:pPr marL="457200" lvl="0" indent="-330200" algn="l" rtl="0">
              <a:spcBef>
                <a:spcPts val="0"/>
              </a:spcBef>
              <a:spcAft>
                <a:spcPts val="0"/>
              </a:spcAft>
              <a:buSzPts val="1600"/>
              <a:buChar char="●"/>
            </a:pPr>
            <a:r>
              <a:rPr lang="en-US" sz="1500" dirty="0"/>
              <a:t>Create an AI-powered personal shopper to offer tailored recommendations based on customer data.</a:t>
            </a:r>
            <a:r>
              <a:rPr lang="en-GB" sz="1500" dirty="0"/>
              <a:t> </a:t>
            </a:r>
          </a:p>
          <a:p>
            <a:pPr marL="457200" lvl="0" indent="-330200" algn="l" rtl="0">
              <a:spcBef>
                <a:spcPts val="0"/>
              </a:spcBef>
              <a:spcAft>
                <a:spcPts val="0"/>
              </a:spcAft>
              <a:buSzPts val="1600"/>
              <a:buChar char="●"/>
            </a:pPr>
            <a:r>
              <a:rPr lang="en-US" sz="1500" dirty="0"/>
              <a:t>Seamlessly integrate online and offline channels to provide a consistent and convenient shopping experience.</a:t>
            </a:r>
          </a:p>
          <a:p>
            <a:pPr marL="457200" lvl="0" indent="-330200" algn="l" rtl="0">
              <a:spcBef>
                <a:spcPts val="0"/>
              </a:spcBef>
              <a:spcAft>
                <a:spcPts val="0"/>
              </a:spcAft>
              <a:buSzPts val="1600"/>
              <a:buChar char="●"/>
            </a:pPr>
            <a:r>
              <a:rPr lang="en-US" sz="1500" dirty="0"/>
              <a:t>Partner with suppliers who prioritize sustainable and ethical sourcing practices.</a:t>
            </a:r>
          </a:p>
          <a:p>
            <a:pPr marL="457200" lvl="0" indent="-330200" algn="l" rtl="0">
              <a:spcBef>
                <a:spcPts val="0"/>
              </a:spcBef>
              <a:spcAft>
                <a:spcPts val="0"/>
              </a:spcAft>
              <a:buSzPts val="1600"/>
              <a:buChar char="●"/>
            </a:pPr>
            <a:endParaRPr sz="1600" dirty="0"/>
          </a:p>
        </p:txBody>
      </p:sp>
      <p:sp>
        <p:nvSpPr>
          <p:cNvPr id="117" name="Google Shape;117;p20"/>
          <p:cNvSpPr txBox="1">
            <a:spLocks noGrp="1"/>
          </p:cNvSpPr>
          <p:nvPr>
            <p:ph type="body" idx="1"/>
          </p:nvPr>
        </p:nvSpPr>
        <p:spPr>
          <a:xfrm>
            <a:off x="4731300" y="1961675"/>
            <a:ext cx="4035600" cy="2607000"/>
          </a:xfrm>
          <a:prstGeom prst="rect">
            <a:avLst/>
          </a:prstGeom>
        </p:spPr>
        <p:txBody>
          <a:bodyPr spcFirstLastPara="1" wrap="square" lIns="91425" tIns="91425" rIns="91425" bIns="91425" anchor="ctr" anchorCtr="0">
            <a:normAutofit/>
          </a:bodyPr>
          <a:lstStyle/>
          <a:p>
            <a:pPr marL="457200" lvl="0" indent="-330200" algn="l" rtl="0">
              <a:spcBef>
                <a:spcPts val="0"/>
              </a:spcBef>
              <a:spcAft>
                <a:spcPts val="0"/>
              </a:spcAft>
              <a:buSzPts val="1600"/>
              <a:buChar char="●"/>
            </a:pPr>
            <a:r>
              <a:rPr lang="en-US" sz="1500" dirty="0"/>
              <a:t>Host virtual fashion shows and immersive experiences in the metaverse, allowing customers to interact with the brand and its products in a unique and engaging way.</a:t>
            </a:r>
          </a:p>
          <a:p>
            <a:pPr marL="457200" lvl="0" indent="-330200" algn="l" rtl="0">
              <a:spcBef>
                <a:spcPts val="0"/>
              </a:spcBef>
              <a:spcAft>
                <a:spcPts val="0"/>
              </a:spcAft>
              <a:buSzPts val="1600"/>
              <a:buChar char="●"/>
            </a:pPr>
            <a:r>
              <a:rPr lang="en-US" sz="1500" dirty="0"/>
              <a:t>Implement a take-back program to recycle and repurpose old clothing.</a:t>
            </a:r>
          </a:p>
          <a:p>
            <a:pPr marL="457200" lvl="0" indent="-330200" algn="l" rtl="0">
              <a:spcBef>
                <a:spcPts val="0"/>
              </a:spcBef>
              <a:spcAft>
                <a:spcPts val="0"/>
              </a:spcAft>
              <a:buSzPts val="1600"/>
              <a:buChar char="●"/>
            </a:pPr>
            <a:r>
              <a:rPr lang="en-US" sz="1500" dirty="0"/>
              <a:t>Offer rental services for special occasion wear.</a:t>
            </a:r>
          </a:p>
        </p:txBody>
      </p:sp>
      <p:graphicFrame>
        <p:nvGraphicFramePr>
          <p:cNvPr id="118" name="Google Shape;118;p20"/>
          <p:cNvGraphicFramePr/>
          <p:nvPr>
            <p:extLst>
              <p:ext uri="{D42A27DB-BD31-4B8C-83A1-F6EECF244321}">
                <p14:modId xmlns:p14="http://schemas.microsoft.com/office/powerpoint/2010/main" val="4289482938"/>
              </p:ext>
            </p:extLst>
          </p:nvPr>
        </p:nvGraphicFramePr>
        <p:xfrm>
          <a:off x="3782400" y="0"/>
          <a:ext cx="5361600" cy="1676340"/>
        </p:xfrm>
        <a:graphic>
          <a:graphicData uri="http://schemas.openxmlformats.org/drawingml/2006/table">
            <a:tbl>
              <a:tblPr>
                <a:noFill/>
                <a:tableStyleId>{BB5403E0-DBA2-472D-B42A-28A8DA74AA83}</a:tableStyleId>
              </a:tblPr>
              <a:tblGrid>
                <a:gridCol w="931063">
                  <a:extLst>
                    <a:ext uri="{9D8B030D-6E8A-4147-A177-3AD203B41FA5}">
                      <a16:colId xmlns:a16="http://schemas.microsoft.com/office/drawing/2014/main" val="20000"/>
                    </a:ext>
                  </a:extLst>
                </a:gridCol>
                <a:gridCol w="4430537">
                  <a:extLst>
                    <a:ext uri="{9D8B030D-6E8A-4147-A177-3AD203B41FA5}">
                      <a16:colId xmlns:a16="http://schemas.microsoft.com/office/drawing/2014/main" val="20001"/>
                    </a:ext>
                  </a:extLst>
                </a:gridCol>
              </a:tblGrid>
              <a:tr h="911869">
                <a:tc>
                  <a:txBody>
                    <a:bodyPr/>
                    <a:lstStyle/>
                    <a:p>
                      <a:pPr marL="0" lvl="0" indent="0" algn="l" rtl="0">
                        <a:spcBef>
                          <a:spcPts val="0"/>
                        </a:spcBef>
                        <a:spcAft>
                          <a:spcPts val="0"/>
                        </a:spcAft>
                        <a:buNone/>
                      </a:pPr>
                      <a:r>
                        <a:rPr lang="en-GB" sz="1150" b="1">
                          <a:latin typeface="Georgia"/>
                          <a:ea typeface="Georgia"/>
                          <a:cs typeface="Georgia"/>
                          <a:sym typeface="Georgia"/>
                        </a:rPr>
                        <a:t>Question</a:t>
                      </a:r>
                      <a:endParaRPr sz="1150" b="1">
                        <a:latin typeface="Georgia"/>
                        <a:ea typeface="Georgia"/>
                        <a:cs typeface="Georgia"/>
                        <a:sym typeface="Georgia"/>
                      </a:endParaRPr>
                    </a:p>
                  </a:txBody>
                  <a:tcPr marL="91425" marR="91425" marT="91425" marB="91425">
                    <a:lnL w="38100" cap="flat" cmpd="sng">
                      <a:solidFill>
                        <a:srgbClr val="9E9E9E">
                          <a:alpha val="0"/>
                        </a:srgbClr>
                      </a:solidFill>
                      <a:prstDash val="solid"/>
                      <a:round/>
                      <a:headEnd type="none" w="sm" len="sm"/>
                      <a:tailEnd type="none" w="sm" len="sm"/>
                    </a:lnL>
                    <a:lnR w="38100" cap="flat" cmpd="sng">
                      <a:solidFill>
                        <a:srgbClr val="9E9E9E">
                          <a:alpha val="0"/>
                        </a:srgbClr>
                      </a:solidFill>
                      <a:prstDash val="solid"/>
                      <a:round/>
                      <a:headEnd type="none" w="sm" len="sm"/>
                      <a:tailEnd type="none" w="sm" len="sm"/>
                    </a:lnR>
                    <a:lnT w="38100" cap="flat" cmpd="sng">
                      <a:solidFill>
                        <a:srgbClr val="9E9E9E">
                          <a:alpha val="0"/>
                        </a:srgbClr>
                      </a:solidFill>
                      <a:prstDash val="solid"/>
                      <a:round/>
                      <a:headEnd type="none" w="sm" len="sm"/>
                      <a:tailEnd type="none" w="sm" len="sm"/>
                    </a:lnT>
                    <a:lnB w="38100" cap="flat" cmpd="sng">
                      <a:solidFill>
                        <a:srgbClr val="9E9E9E">
                          <a:alpha val="0"/>
                        </a:srgbClr>
                      </a:solidFill>
                      <a:prstDash val="solid"/>
                      <a:round/>
                      <a:headEnd type="none" w="sm" len="sm"/>
                      <a:tailEnd type="none" w="sm" len="sm"/>
                    </a:lnB>
                  </a:tcPr>
                </a:tc>
                <a:tc>
                  <a:txBody>
                    <a:bodyPr/>
                    <a:lstStyle/>
                    <a:p>
                      <a:pPr marL="152400" lvl="0" indent="0" algn="ctr" rtl="0">
                        <a:spcBef>
                          <a:spcPts val="0"/>
                        </a:spcBef>
                        <a:spcAft>
                          <a:spcPts val="0"/>
                        </a:spcAft>
                        <a:buSzPts val="1200"/>
                        <a:buFont typeface="Georgia"/>
                        <a:buNone/>
                      </a:pPr>
                      <a:r>
                        <a:rPr lang="en-US" sz="1400" dirty="0">
                          <a:latin typeface="Georgia" panose="02040502050405020303" pitchFamily="18" charset="0"/>
                        </a:rPr>
                        <a:t>How can Clothing Co. leverage technology to enhance the shopping experience and increase sales?</a:t>
                      </a:r>
                      <a:endParaRPr lang="en-US" sz="1400" dirty="0">
                        <a:solidFill>
                          <a:schemeClr val="dk1"/>
                        </a:solidFill>
                        <a:latin typeface="Georgia" panose="02040502050405020303" pitchFamily="18" charset="0"/>
                        <a:ea typeface="Georgia"/>
                        <a:cs typeface="Georgia"/>
                        <a:sym typeface="Georgia"/>
                      </a:endParaRPr>
                    </a:p>
                    <a:p>
                      <a:pPr marL="457200" lvl="0" indent="-304800" algn="ctr" rtl="0">
                        <a:spcBef>
                          <a:spcPts val="0"/>
                        </a:spcBef>
                        <a:spcAft>
                          <a:spcPts val="0"/>
                        </a:spcAft>
                        <a:buSzPts val="1200"/>
                        <a:buFont typeface="Georgia"/>
                        <a:buAutoNum type="arabicPeriod"/>
                      </a:pPr>
                      <a:endParaRPr lang="en-US" sz="1600" dirty="0">
                        <a:solidFill>
                          <a:schemeClr val="dk1"/>
                        </a:solidFill>
                        <a:latin typeface="Georgia"/>
                        <a:ea typeface="Georgia"/>
                        <a:cs typeface="Georgia"/>
                        <a:sym typeface="Georgia"/>
                      </a:endParaRPr>
                    </a:p>
                    <a:p>
                      <a:pPr marL="0" lvl="0" indent="0" algn="l" rtl="0">
                        <a:spcBef>
                          <a:spcPts val="0"/>
                        </a:spcBef>
                        <a:spcAft>
                          <a:spcPts val="0"/>
                        </a:spcAft>
                        <a:buNone/>
                      </a:pPr>
                      <a:endParaRPr dirty="0">
                        <a:latin typeface="Georgia"/>
                        <a:ea typeface="Georgia"/>
                        <a:cs typeface="Georgia"/>
                        <a:sym typeface="Georgia"/>
                      </a:endParaRPr>
                    </a:p>
                  </a:txBody>
                  <a:tcPr marL="91425" marR="91425" marT="91425" marB="91425">
                    <a:lnL w="38100" cap="flat" cmpd="sng">
                      <a:solidFill>
                        <a:srgbClr val="9E9E9E">
                          <a:alpha val="0"/>
                        </a:srgbClr>
                      </a:solidFill>
                      <a:prstDash val="solid"/>
                      <a:round/>
                      <a:headEnd type="none" w="sm" len="sm"/>
                      <a:tailEnd type="none" w="sm" len="sm"/>
                    </a:lnL>
                    <a:lnR w="38100" cap="flat" cmpd="sng">
                      <a:solidFill>
                        <a:srgbClr val="9E9E9E">
                          <a:alpha val="0"/>
                        </a:srgbClr>
                      </a:solidFill>
                      <a:prstDash val="solid"/>
                      <a:round/>
                      <a:headEnd type="none" w="sm" len="sm"/>
                      <a:tailEnd type="none" w="sm" len="sm"/>
                    </a:lnR>
                    <a:lnT w="38100" cap="flat" cmpd="sng">
                      <a:solidFill>
                        <a:srgbClr val="9E9E9E">
                          <a:alpha val="0"/>
                        </a:srgbClr>
                      </a:solidFill>
                      <a:prstDash val="solid"/>
                      <a:round/>
                      <a:headEnd type="none" w="sm" len="sm"/>
                      <a:tailEnd type="none" w="sm" len="sm"/>
                    </a:lnT>
                    <a:lnB w="38100" cap="flat" cmpd="sng">
                      <a:solidFill>
                        <a:srgbClr val="F1F1F1"/>
                      </a:solidFill>
                      <a:prstDash val="solid"/>
                      <a:round/>
                      <a:headEnd type="none" w="sm" len="sm"/>
                      <a:tailEnd type="none" w="sm" len="sm"/>
                    </a:lnB>
                    <a:solidFill>
                      <a:srgbClr val="D9EAD3"/>
                    </a:solidFill>
                  </a:tcPr>
                </a:tc>
                <a:extLst>
                  <a:ext uri="{0D108BD9-81ED-4DB2-BD59-A6C34878D82A}">
                    <a16:rowId xmlns:a16="http://schemas.microsoft.com/office/drawing/2014/main" val="10000"/>
                  </a:ext>
                </a:extLst>
              </a:tr>
              <a:tr h="282230">
                <a:tc>
                  <a:txBody>
                    <a:bodyPr/>
                    <a:lstStyle/>
                    <a:p>
                      <a:pPr marL="0" lvl="0" indent="0" algn="l" rtl="0">
                        <a:spcBef>
                          <a:spcPts val="0"/>
                        </a:spcBef>
                        <a:spcAft>
                          <a:spcPts val="0"/>
                        </a:spcAft>
                        <a:buNone/>
                      </a:pPr>
                      <a:r>
                        <a:rPr lang="en-GB" sz="1150" b="1" dirty="0">
                          <a:latin typeface="Georgia"/>
                          <a:ea typeface="Georgia"/>
                          <a:cs typeface="Georgia"/>
                          <a:sym typeface="Georgia"/>
                        </a:rPr>
                        <a:t>New box</a:t>
                      </a:r>
                      <a:endParaRPr sz="1150" b="1" dirty="0">
                        <a:latin typeface="Georgia"/>
                        <a:ea typeface="Georgia"/>
                        <a:cs typeface="Georgia"/>
                        <a:sym typeface="Georgia"/>
                      </a:endParaRPr>
                    </a:p>
                  </a:txBody>
                  <a:tcPr marL="91425" marR="91425" marT="91425" marB="91425">
                    <a:lnL w="38100" cap="flat" cmpd="sng">
                      <a:solidFill>
                        <a:srgbClr val="9E9E9E">
                          <a:alpha val="0"/>
                        </a:srgbClr>
                      </a:solidFill>
                      <a:prstDash val="solid"/>
                      <a:round/>
                      <a:headEnd type="none" w="sm" len="sm"/>
                      <a:tailEnd type="none" w="sm" len="sm"/>
                    </a:lnL>
                    <a:lnR w="38100" cap="flat" cmpd="sng">
                      <a:solidFill>
                        <a:srgbClr val="9E9E9E">
                          <a:alpha val="0"/>
                        </a:srgbClr>
                      </a:solidFill>
                      <a:prstDash val="solid"/>
                      <a:round/>
                      <a:headEnd type="none" w="sm" len="sm"/>
                      <a:tailEnd type="none" w="sm" len="sm"/>
                    </a:lnR>
                    <a:lnT w="38100" cap="flat" cmpd="sng">
                      <a:solidFill>
                        <a:srgbClr val="9E9E9E">
                          <a:alpha val="0"/>
                        </a:srgbClr>
                      </a:solidFill>
                      <a:prstDash val="solid"/>
                      <a:round/>
                      <a:headEnd type="none" w="sm" len="sm"/>
                      <a:tailEnd type="none" w="sm" len="sm"/>
                    </a:lnT>
                    <a:lnB w="38100"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IN" sz="1400" dirty="0"/>
                        <a:t>Eco-Personalized Luxury</a:t>
                      </a:r>
                      <a:endParaRPr sz="1400" dirty="0">
                        <a:latin typeface="Georgia"/>
                        <a:ea typeface="Georgia"/>
                        <a:cs typeface="Georgia"/>
                        <a:sym typeface="Georgia"/>
                      </a:endParaRPr>
                    </a:p>
                  </a:txBody>
                  <a:tcPr marL="91425" marR="91425" marT="91425" marB="91425">
                    <a:lnL w="38100" cap="flat" cmpd="sng">
                      <a:solidFill>
                        <a:srgbClr val="9E9E9E">
                          <a:alpha val="0"/>
                        </a:srgbClr>
                      </a:solidFill>
                      <a:prstDash val="solid"/>
                      <a:round/>
                      <a:headEnd type="none" w="sm" len="sm"/>
                      <a:tailEnd type="none" w="sm" len="sm"/>
                    </a:lnL>
                    <a:lnR w="38100" cap="flat" cmpd="sng">
                      <a:solidFill>
                        <a:srgbClr val="9E9E9E">
                          <a:alpha val="0"/>
                        </a:srgbClr>
                      </a:solidFill>
                      <a:prstDash val="solid"/>
                      <a:round/>
                      <a:headEnd type="none" w="sm" len="sm"/>
                      <a:tailEnd type="none" w="sm" len="sm"/>
                    </a:lnR>
                    <a:lnT w="38100" cap="flat" cmpd="sng">
                      <a:solidFill>
                        <a:srgbClr val="F1F1F1"/>
                      </a:solidFill>
                      <a:prstDash val="solid"/>
                      <a:round/>
                      <a:headEnd type="none" w="sm" len="sm"/>
                      <a:tailEnd type="none" w="sm" len="sm"/>
                    </a:lnT>
                    <a:lnB w="38100" cap="flat" cmpd="sng">
                      <a:solidFill>
                        <a:srgbClr val="9E9E9E">
                          <a:alpha val="0"/>
                        </a:srgbClr>
                      </a:solidFill>
                      <a:prstDash val="solid"/>
                      <a:round/>
                      <a:headEnd type="none" w="sm" len="sm"/>
                      <a:tailEnd type="none" w="sm" len="sm"/>
                    </a:lnB>
                    <a:solidFill>
                      <a:srgbClr val="D9EAD3"/>
                    </a:solidFill>
                  </a:tcPr>
                </a:tc>
                <a:extLst>
                  <a:ext uri="{0D108BD9-81ED-4DB2-BD59-A6C34878D82A}">
                    <a16:rowId xmlns:a16="http://schemas.microsoft.com/office/drawing/2014/main" val="10001"/>
                  </a:ext>
                </a:extLst>
              </a:tr>
            </a:tbl>
          </a:graphicData>
        </a:graphic>
      </p:graphicFrame>
      <p:pic>
        <p:nvPicPr>
          <p:cNvPr id="119" name="Google Shape;119;p20"/>
          <p:cNvPicPr preferRelativeResize="0"/>
          <p:nvPr/>
        </p:nvPicPr>
        <p:blipFill>
          <a:blip r:embed="rId3">
            <a:alphaModFix/>
          </a:blip>
          <a:stretch>
            <a:fillRect/>
          </a:stretch>
        </p:blipFill>
        <p:spPr>
          <a:xfrm>
            <a:off x="8543075" y="4838625"/>
            <a:ext cx="501600" cy="203025"/>
          </a:xfrm>
          <a:prstGeom prst="rect">
            <a:avLst/>
          </a:prstGeom>
          <a:noFill/>
          <a:ln>
            <a:noFill/>
          </a:ln>
        </p:spPr>
      </p:pic>
      <p:sp>
        <p:nvSpPr>
          <p:cNvPr id="120" name="Google Shape;120;p20"/>
          <p:cNvSpPr txBox="1">
            <a:spLocks noGrp="1"/>
          </p:cNvSpPr>
          <p:nvPr>
            <p:ph type="title"/>
          </p:nvPr>
        </p:nvSpPr>
        <p:spPr>
          <a:xfrm>
            <a:off x="311700" y="445025"/>
            <a:ext cx="3470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Brainstorm</a:t>
            </a:r>
            <a:endParaRPr dirty="0"/>
          </a:p>
          <a:p>
            <a:pPr marL="0" lvl="0" indent="0" algn="l" rtl="0">
              <a:spcBef>
                <a:spcPts val="0"/>
              </a:spcBef>
              <a:spcAft>
                <a:spcPts val="0"/>
              </a:spcAft>
              <a:buClr>
                <a:schemeClr val="dk1"/>
              </a:buClr>
              <a:buSzPct val="85344"/>
              <a:buFont typeface="Arial"/>
              <a:buNone/>
            </a:pPr>
            <a:r>
              <a:rPr lang="en-GB" sz="1288" b="0" dirty="0">
                <a:solidFill>
                  <a:schemeClr val="dk1"/>
                </a:solidFill>
              </a:rPr>
              <a:t>Choose one of the effective questions you created on slide 5, and a new box from slide 7, and brainstorm potential ideas to address the questions</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759</Words>
  <Application>Microsoft Office PowerPoint</Application>
  <PresentationFormat>On-screen Show (16:9)</PresentationFormat>
  <Paragraphs>81</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Georgia</vt:lpstr>
      <vt:lpstr>Times New Roman</vt:lpstr>
      <vt:lpstr>Simple Light</vt:lpstr>
      <vt:lpstr>Building new boxes</vt:lpstr>
      <vt:lpstr>We are going to discuss effective brainstorming. Start by reviewing this article on the BCG website:</vt:lpstr>
      <vt:lpstr>The article offers five suggestions to achieve real, valuable insights from brainstorming We will focus on three of these in today’s task (as well as the brainstorming itself), highlighted in green</vt:lpstr>
      <vt:lpstr>Your task</vt:lpstr>
      <vt:lpstr>Frame the question effectively</vt:lpstr>
      <vt:lpstr>Reveal and doubt your boxes</vt:lpstr>
      <vt:lpstr>Bring new boxes</vt:lpstr>
      <vt:lpstr>Brainstorm Choose one of the effective questions you created on slide 5, and a new box from slide 7, and brainstorm potential ideas to address the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Deeksha C</cp:lastModifiedBy>
  <cp:revision>3</cp:revision>
  <dcterms:modified xsi:type="dcterms:W3CDTF">2024-12-16T13:58:09Z</dcterms:modified>
</cp:coreProperties>
</file>