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dirty="0">
                <a:solidFill>
                  <a:srgbClr val="1A7A56"/>
                </a:solidFill>
                <a:latin typeface="Times New Roman"/>
                <a:ea typeface="Times New Roman"/>
                <a:cs typeface="Times New Roman"/>
                <a:sym typeface="Times New Roman"/>
              </a:rPr>
              <a:t>Paradigm-busting workbook</a:t>
            </a:r>
            <a:endParaRPr sz="5680" dirty="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621939484"/>
              </p:ext>
            </p:extLst>
          </p:nvPr>
        </p:nvGraphicFramePr>
        <p:xfrm>
          <a:off x="311700" y="1396125"/>
          <a:ext cx="8520600" cy="3345300"/>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a:solidFill>
                            <a:srgbClr val="980000"/>
                          </a:solidFill>
                          <a:latin typeface="Georgia"/>
                          <a:ea typeface="Georgia"/>
                          <a:cs typeface="Georgia"/>
                          <a:sym typeface="Georgia"/>
                        </a:rPr>
                        <a:t>Threat</a:t>
                      </a:r>
                      <a:endParaRPr sz="1300" b="1">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dirty="0">
                          <a:latin typeface="Georgia"/>
                          <a:ea typeface="Georgia"/>
                          <a:cs typeface="Georgia"/>
                          <a:sym typeface="Georgia"/>
                        </a:rPr>
                        <a:t>Urban congestion</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dirty="0">
                          <a:latin typeface="Georgia"/>
                          <a:ea typeface="Georgia"/>
                          <a:cs typeface="Georgia"/>
                          <a:sym typeface="Georgia"/>
                        </a:rPr>
                        <a:t>Urbanization</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IN" sz="1300" dirty="0">
                          <a:latin typeface="Georgia" panose="02040502050405020303" pitchFamily="18" charset="0"/>
                        </a:rPr>
                        <a:t>Sustainable transportation solutions and infrastructure.</a:t>
                      </a:r>
                      <a:endParaRPr sz="1300" dirty="0">
                        <a:latin typeface="Georgia" panose="02040502050405020303" pitchFamily="18" charset="0"/>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Economic loss and human impact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dirty="0">
                          <a:latin typeface="Georgia"/>
                          <a:ea typeface="Georgia"/>
                          <a:cs typeface="Georgia"/>
                          <a:sym typeface="Georgia"/>
                        </a:rPr>
                        <a:t>Growing power and</a:t>
                      </a:r>
                      <a:endParaRPr sz="1300" dirty="0">
                        <a:latin typeface="Georgia"/>
                        <a:ea typeface="Georgia"/>
                        <a:cs typeface="Georgia"/>
                        <a:sym typeface="Georgia"/>
                      </a:endParaRPr>
                    </a:p>
                    <a:p>
                      <a:pPr marL="0" lvl="0" indent="0" algn="r" rtl="0">
                        <a:spcBef>
                          <a:spcPts val="0"/>
                        </a:spcBef>
                        <a:spcAft>
                          <a:spcPts val="0"/>
                        </a:spcAft>
                        <a:buNone/>
                      </a:pPr>
                      <a:r>
                        <a:rPr lang="en-GB" sz="1300" dirty="0">
                          <a:latin typeface="Georgia"/>
                          <a:ea typeface="Georgia"/>
                          <a:cs typeface="Georgia"/>
                          <a:sym typeface="Georgia"/>
                        </a:rPr>
                        <a:t>infrastructure needs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dirty="0">
                          <a:latin typeface="Georgia"/>
                          <a:ea typeface="Georgia"/>
                          <a:cs typeface="Georgia"/>
                          <a:sym typeface="Georgia"/>
                        </a:rPr>
                        <a:t>Near-term price and energy volatility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IN" sz="1300" dirty="0">
                          <a:latin typeface="Georgia" panose="02040502050405020303" pitchFamily="18" charset="0"/>
                        </a:rPr>
                        <a:t>Improved energy storage solutions and Smart grid technologies</a:t>
                      </a:r>
                      <a:endParaRPr sz="1300" dirty="0">
                        <a:latin typeface="Georgia" panose="02040502050405020303" pitchFamily="18" charset="0"/>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High competition in rapidly evolving area</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panose="02040502050405020303" pitchFamily="18" charset="0"/>
                        </a:rPr>
                        <a:t>More data-driven insights and personalized experiences.</a:t>
                      </a:r>
                      <a:endParaRPr sz="1300" dirty="0">
                        <a:latin typeface="Georgia" panose="02040502050405020303" pitchFamily="18" charset="0"/>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“We are in the </a:t>
            </a:r>
            <a:r>
              <a:rPr lang="en-GB" b="1" dirty="0">
                <a:latin typeface="Georgia"/>
                <a:ea typeface="Georgia"/>
                <a:cs typeface="Georgia"/>
                <a:sym typeface="Georgia"/>
              </a:rPr>
              <a:t>writing business</a:t>
            </a:r>
            <a:r>
              <a:rPr lang="en-GB" dirty="0">
                <a:latin typeface="Georgia"/>
                <a:ea typeface="Georgia"/>
                <a:cs typeface="Georgia"/>
                <a:sym typeface="Georgia"/>
              </a:rPr>
              <a:t>.”</a:t>
            </a:r>
            <a:endParaRPr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dirty="0">
                <a:latin typeface="Georgia"/>
                <a:ea typeface="Georgia"/>
                <a:cs typeface="Georgia"/>
                <a:sym typeface="Georgia"/>
              </a:rPr>
              <a:t>Cheap pens, cheaper pens, </a:t>
            </a:r>
            <a:r>
              <a:rPr lang="en-GB" sz="1300" i="1" dirty="0" err="1">
                <a:latin typeface="Georgia"/>
                <a:ea typeface="Georgia"/>
                <a:cs typeface="Georgia"/>
                <a:sym typeface="Georgia"/>
              </a:rPr>
              <a:t>colored</a:t>
            </a:r>
            <a:r>
              <a:rPr lang="en-GB" sz="1300" i="1" dirty="0">
                <a:latin typeface="Georgia"/>
                <a:ea typeface="Georgia"/>
                <a:cs typeface="Georgia"/>
                <a:sym typeface="Georgia"/>
              </a:rPr>
              <a:t> pens, black pens, etc.</a:t>
            </a:r>
            <a:endParaRPr sz="1300" i="1" dirty="0">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many types of aircraft</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convenient, major airports</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hub-and-spoke model</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all-inclusive pricing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pre-assigned seating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sold via travel agents</a:t>
            </a:r>
            <a:endParaRPr sz="1100" i="1">
              <a:latin typeface="Georgia"/>
              <a:ea typeface="Georgia"/>
              <a:cs typeface="Georgia"/>
              <a:sym typeface="Georgia"/>
            </a:endParaRPr>
          </a:p>
        </p:txBody>
      </p:sp>
      <p:sp>
        <p:nvSpPr>
          <p:cNvPr id="114" name="Google Shape;114;p17"/>
          <p:cNvSpPr txBox="1"/>
          <p:nvPr/>
        </p:nvSpPr>
        <p:spPr>
          <a:xfrm>
            <a:off x="4951508" y="1854834"/>
            <a:ext cx="3204300" cy="14619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Secondary airports</a:t>
            </a:r>
            <a:r>
              <a:rPr lang="en-GB" sz="1100" i="1" dirty="0">
                <a:latin typeface="Georgia" panose="02040502050405020303" pitchFamily="18" charset="0"/>
                <a:ea typeface="Georgia"/>
                <a:cs typeface="Georgia"/>
                <a:sym typeface="Georgia"/>
              </a:rPr>
              <a:t> </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IN" sz="1100" dirty="0">
                <a:latin typeface="Georgia" panose="02040502050405020303" pitchFamily="18" charset="0"/>
              </a:rPr>
              <a:t>Point-to-point model</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IN" sz="1100" dirty="0">
                <a:latin typeface="Georgia" panose="02040502050405020303" pitchFamily="18" charset="0"/>
              </a:rPr>
              <a:t>Modular pricing</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IN" sz="1100" dirty="0">
                <a:latin typeface="Georgia" panose="02040502050405020303" pitchFamily="18" charset="0"/>
              </a:rPr>
              <a:t>Unassigned seating</a:t>
            </a: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Cutting out the middleman</a:t>
            </a:r>
            <a:endParaRPr sz="1100" i="1" dirty="0">
              <a:latin typeface="Georgia" panose="02040502050405020303" pitchFamily="18" charset="0"/>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4619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a:t>Banking :</a:t>
            </a: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Physical Bank branches</a:t>
            </a:r>
            <a:r>
              <a:rPr lang="en-GB" sz="1100" i="1" dirty="0">
                <a:latin typeface="Georgia" panose="02040502050405020303" pitchFamily="18" charset="0"/>
                <a:ea typeface="Georgia"/>
                <a:cs typeface="Georgia"/>
                <a:sym typeface="Georgia"/>
              </a:rPr>
              <a:t> </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In-person transactions and services</a:t>
            </a:r>
            <a:r>
              <a:rPr lang="en-GB" sz="1100" i="1" dirty="0">
                <a:latin typeface="Georgia" panose="02040502050405020303" pitchFamily="18" charset="0"/>
                <a:ea typeface="Georgia"/>
                <a:cs typeface="Georgia"/>
                <a:sym typeface="Georgia"/>
              </a:rPr>
              <a:t> </a:t>
            </a: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Physical documents/paperwork</a:t>
            </a:r>
          </a:p>
          <a:p>
            <a:pPr marL="457200" lvl="0" indent="-298450" algn="l" rtl="0">
              <a:spcBef>
                <a:spcPts val="0"/>
              </a:spcBef>
              <a:spcAft>
                <a:spcPts val="0"/>
              </a:spcAft>
              <a:buSzPts val="1100"/>
              <a:buFont typeface="Georgia"/>
              <a:buChar char="●"/>
            </a:pPr>
            <a:r>
              <a:rPr lang="en-US" sz="1100" dirty="0">
                <a:latin typeface="Georgia" panose="02040502050405020303" pitchFamily="18" charset="0"/>
              </a:rPr>
              <a:t>Restricted access to financial data</a:t>
            </a: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Centralized legacy systems</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Banking:</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Online/mobile banking platforms</a:t>
            </a:r>
            <a:r>
              <a:rPr lang="en-GB" sz="1100" i="1" dirty="0">
                <a:latin typeface="Georgia" panose="02040502050405020303" pitchFamily="18" charset="0"/>
                <a:ea typeface="Georgia"/>
                <a:cs typeface="Georgia"/>
                <a:sym typeface="Georgia"/>
              </a:rPr>
              <a:t> </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IN" sz="1100" dirty="0"/>
              <a:t>Automated digital transactions and services.</a:t>
            </a:r>
            <a:r>
              <a:rPr lang="en-GB" sz="1100" i="1" dirty="0">
                <a:latin typeface="Georgia"/>
                <a:ea typeface="Georgia"/>
                <a:cs typeface="Georgia"/>
                <a:sym typeface="Georgia"/>
              </a:rPr>
              <a:t>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Digitized records and e-signatures</a:t>
            </a:r>
            <a:r>
              <a:rPr lang="en-GB" sz="1100" i="1" dirty="0">
                <a:latin typeface="Georgia" panose="02040502050405020303" pitchFamily="18" charset="0"/>
                <a:ea typeface="Georgia"/>
                <a:cs typeface="Georgia"/>
                <a:sym typeface="Georgia"/>
              </a:rPr>
              <a:t> </a:t>
            </a:r>
            <a:endParaRPr sz="1100" i="1" dirty="0">
              <a:latin typeface="Georgia" panose="02040502050405020303" pitchFamily="18" charset="0"/>
              <a:ea typeface="Georgia"/>
              <a:cs typeface="Georgia"/>
              <a:sym typeface="Georgia"/>
            </a:endParaRPr>
          </a:p>
          <a:p>
            <a:pPr marL="457200" lvl="0" indent="-298450" algn="l" rtl="0">
              <a:spcBef>
                <a:spcPts val="0"/>
              </a:spcBef>
              <a:spcAft>
                <a:spcPts val="0"/>
              </a:spcAft>
              <a:buSzPts val="1100"/>
              <a:buFont typeface="Georgia"/>
              <a:buChar char="●"/>
            </a:pPr>
            <a:r>
              <a:rPr lang="en-US" sz="1100" dirty="0">
                <a:latin typeface="Georgia" panose="02040502050405020303" pitchFamily="18" charset="0"/>
              </a:rPr>
              <a:t>Real-time access to financial data</a:t>
            </a:r>
          </a:p>
          <a:p>
            <a:pPr marL="457200" lvl="0" indent="-298450" algn="l" rtl="0">
              <a:spcBef>
                <a:spcPts val="0"/>
              </a:spcBef>
              <a:spcAft>
                <a:spcPts val="0"/>
              </a:spcAft>
              <a:buSzPts val="1100"/>
              <a:buFont typeface="Georgia"/>
              <a:buChar char="●"/>
            </a:pPr>
            <a:r>
              <a:rPr lang="en-IN" sz="1100" dirty="0">
                <a:latin typeface="Georgia" panose="02040502050405020303" pitchFamily="18" charset="0"/>
              </a:rPr>
              <a:t>Cloud-based flexible infrastructure</a:t>
            </a:r>
            <a:r>
              <a:rPr lang="en-GB" sz="1100" i="1" dirty="0">
                <a:latin typeface="Georgia" panose="02040502050405020303" pitchFamily="18" charset="0"/>
                <a:ea typeface="Georgia"/>
                <a:cs typeface="Georgia"/>
                <a:sym typeface="Georgia"/>
              </a:rPr>
              <a:t> </a:t>
            </a:r>
            <a:endParaRPr sz="1100" i="1" dirty="0">
              <a:latin typeface="Georgia" panose="02040502050405020303" pitchFamily="18" charset="0"/>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On-screen Show (16:9)</PresentationFormat>
  <Paragraphs>82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Deeksha C</cp:lastModifiedBy>
  <cp:revision>2</cp:revision>
  <dcterms:modified xsi:type="dcterms:W3CDTF">2024-12-15T12:37:40Z</dcterms:modified>
</cp:coreProperties>
</file>