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831\Downloads\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91831\Downloads\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dirty="0"/>
              <a:t>EMPLOYEE PERFORMANCE ANALYSIS</a:t>
            </a:r>
          </a:p>
        </c:rich>
      </c:tx>
      <c:layout>
        <c:manualLayout>
          <c:xMode val="edge"/>
          <c:yMode val="edge"/>
          <c:x val="0.29842405815492734"/>
          <c:y val="0.0431410320533889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309587104"/>
        <c:axId val="309595744"/>
      </c:barChart>
      <c:catAx>
        <c:axId val="30958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95744"/>
        <c:crosses val="autoZero"/>
        <c:auto val="1"/>
        <c:lblAlgn val="ctr"/>
        <c:lblOffset val="100"/>
        <c:noMultiLvlLbl val="0"/>
      </c:catAx>
      <c:valAx>
        <c:axId val="3095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87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5"/>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LOW</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dir="t" rig="threeP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69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19050" y="317253"/>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1114425" y="1068884"/>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7"/>
          <p:cNvSpPr txBox="1">
            <a:spLocks noGrp="1"/>
          </p:cNvSpPr>
          <p:nvPr>
            <p:ph type="ctrTitle"/>
          </p:nvPr>
        </p:nvSpPr>
        <p:spPr>
          <a:xfrm>
            <a:off x="-828676" y="19665"/>
            <a:ext cx="10201275" cy="2137410"/>
          </a:xfrm>
          <a:prstGeom prst="rect"/>
        </p:spPr>
        <p:txBody>
          <a:bodyPr bIns="0" lIns="0" rIns="0" rtlCol="0" tIns="16510" vert="horz" wrap="square">
            <a:spAutoFit/>
          </a:bodyPr>
          <a:p>
            <a:pPr algn="ct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EMPLOYEE DATA ANALYSIS USING EXCEL</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1" name="TextBox 13"/>
          <p:cNvSpPr txBox="1"/>
          <p:nvPr/>
        </p:nvSpPr>
        <p:spPr>
          <a:xfrm>
            <a:off x="2554542" y="3314150"/>
            <a:ext cx="8610600" cy="2123440"/>
          </a:xfrm>
          <a:prstGeom prst="rect"/>
          <a:noFill/>
        </p:spPr>
        <p:txBody>
          <a:bodyPr rtlCol="0" wrap="square">
            <a:spAutoFit/>
          </a:bodyPr>
          <a:p>
            <a:r>
              <a:rPr dirty="0" sz="2400" lang="en-US"/>
              <a:t>STUDENT NAME: </a:t>
            </a:r>
            <a:r>
              <a:rPr dirty="0" sz="2400" lang="en-US"/>
              <a:t>P</a:t>
            </a:r>
            <a:r>
              <a:rPr dirty="0" sz="2400" lang="en-US"/>
              <a:t>.</a:t>
            </a:r>
            <a:r>
              <a:rPr dirty="0" sz="2400" lang="en-US"/>
              <a:t>D</a:t>
            </a:r>
            <a:r>
              <a:rPr dirty="0" sz="2400" lang="en-US"/>
              <a:t>E</a:t>
            </a:r>
            <a:r>
              <a:rPr dirty="0" sz="2400" lang="en-US"/>
              <a:t>E</a:t>
            </a:r>
            <a:r>
              <a:rPr dirty="0" sz="2400" lang="en-US"/>
              <a:t>K</a:t>
            </a:r>
            <a:r>
              <a:rPr dirty="0" sz="2400" lang="en-US"/>
              <a:t>S</a:t>
            </a:r>
            <a:r>
              <a:rPr dirty="0" sz="2400" lang="en-US"/>
              <a:t>H</a:t>
            </a:r>
            <a:r>
              <a:rPr dirty="0" sz="2400" lang="en-US"/>
              <a:t>A</a:t>
            </a:r>
            <a:endParaRPr altLang="en-US" lang="zh-CN"/>
          </a:p>
          <a:p>
            <a:r>
              <a:rPr dirty="0" sz="2400" lang="en-US"/>
              <a:t>REGISTER NO: 31</a:t>
            </a:r>
            <a:r>
              <a:rPr dirty="0" sz="2400" lang="en-US"/>
              <a:t>2</a:t>
            </a:r>
            <a:r>
              <a:rPr dirty="0" sz="2400" lang="en-US"/>
              <a:t>2</a:t>
            </a:r>
            <a:r>
              <a:rPr dirty="0" sz="2400" lang="en-US"/>
              <a:t>0</a:t>
            </a:r>
            <a:r>
              <a:rPr dirty="0" sz="2400" lang="en-US"/>
              <a:t>9</a:t>
            </a:r>
            <a:r>
              <a:rPr dirty="0" sz="2400" lang="en-US"/>
              <a:t>4</a:t>
            </a:r>
            <a:r>
              <a:rPr dirty="0" sz="2400" lang="en-US"/>
              <a:t>7</a:t>
            </a:r>
            <a:r>
              <a:rPr dirty="0" sz="2400" lang="en-US"/>
              <a:t>1</a:t>
            </a:r>
            <a:endParaRPr altLang="en-US" lang="zh-CN"/>
          </a:p>
          <a:p>
            <a:r>
              <a:rPr dirty="0" sz="2400" lang="en-US"/>
              <a:t>DEPARTMENT: BCOM BANK MANAGEMENT</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TextBox 2"/>
          <p:cNvSpPr txBox="1"/>
          <p:nvPr/>
        </p:nvSpPr>
        <p:spPr>
          <a:xfrm>
            <a:off x="914399" y="1447800"/>
            <a:ext cx="8237766" cy="5109091"/>
          </a:xfrm>
          <a:prstGeom prst="rect"/>
          <a:noFill/>
        </p:spPr>
        <p:txBody>
          <a:bodyPr wrap="square">
            <a:spAutoFit/>
          </a:bodyPr>
          <a:p>
            <a:r>
              <a:rPr b="1" dirty="0" sz="2400" lang="en-GB" u="sng"/>
              <a:t>S</a:t>
            </a:r>
            <a:r>
              <a:rPr b="1" dirty="0" sz="2400" lang="en-IN" u="sng"/>
              <a:t>TEP 1: DATA COLLECTION AND ORGANIZATION</a:t>
            </a:r>
          </a:p>
          <a:p>
            <a:r>
              <a:rPr dirty="0" sz="2400" lang="en-IN">
                <a:latin typeface="Times New Roman" panose="02020603050405020304" pitchFamily="18" charset="0"/>
                <a:cs typeface="Times New Roman" panose="02020603050405020304" pitchFamily="18" charset="0"/>
              </a:rPr>
              <a:t>Gathering the data on employees and organizing </a:t>
            </a:r>
          </a:p>
          <a:p>
            <a:r>
              <a:rPr dirty="0" sz="2400" lang="en-IN">
                <a:latin typeface="Times New Roman" panose="02020603050405020304" pitchFamily="18" charset="0"/>
                <a:cs typeface="Times New Roman" panose="02020603050405020304" pitchFamily="18" charset="0"/>
              </a:rPr>
              <a:t>them in excel with the following columns:</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ID</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First name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Last name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Business unit</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status</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type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Gender</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rating</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Performance level</a:t>
            </a:r>
          </a:p>
          <a:p>
            <a:endParaRPr dirty="0" sz="2000" lang="en-IN">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914400" y="190500"/>
            <a:ext cx="6864667" cy="6477000"/>
          </a:xfrm>
        </p:spPr>
        <p:txBody>
          <a:bodyPr/>
          <a:p>
            <a:r>
              <a:rPr dirty="0" sz="2400" lang="en-GB" u="sng">
                <a:latin typeface="+mn-lt"/>
              </a:rPr>
              <a:t>STEP 2: DATA CLEANING</a:t>
            </a:r>
            <a:br>
              <a:rPr dirty="0" sz="2400" lang="en-GB">
                <a:latin typeface="+mn-lt"/>
              </a:rPr>
            </a:br>
            <a:r>
              <a:rPr b="0" dirty="0" sz="2500" lang="en-GB">
                <a:latin typeface="Times New Roman" panose="02020603050405020304" pitchFamily="18" charset="0"/>
                <a:cs typeface="Times New Roman" panose="02020603050405020304" pitchFamily="18" charset="0"/>
              </a:rPr>
              <a:t>Handle missing data- Use excel functions to find out the missing values and remove the incomplete entries.</a:t>
            </a:r>
            <a:br>
              <a:rPr dirty="0" sz="2400" lang="en-GB">
                <a:latin typeface="+mn-lt"/>
              </a:rPr>
            </a:br>
            <a:br>
              <a:rPr dirty="0" sz="2400" lang="en-GB">
                <a:latin typeface="+mn-lt"/>
              </a:rPr>
            </a:br>
            <a:br>
              <a:rPr dirty="0" sz="2400" lang="en-GB">
                <a:latin typeface="+mn-lt"/>
              </a:rPr>
            </a:br>
            <a:r>
              <a:rPr dirty="0" sz="2400" lang="en-GB" u="sng">
                <a:latin typeface="+mn-lt"/>
              </a:rPr>
              <a:t>STEP 3: PERFORMANCE DASHBOARDS</a:t>
            </a:r>
            <a:br>
              <a:rPr dirty="0" sz="2400" lang="en-GB">
                <a:latin typeface="+mn-lt"/>
              </a:rPr>
            </a:br>
            <a:r>
              <a:rPr b="0" dirty="0" sz="2500" lang="en-GB">
                <a:latin typeface="Times New Roman" panose="02020603050405020304" pitchFamily="18" charset="0"/>
                <a:cs typeface="Times New Roman" panose="02020603050405020304" pitchFamily="18" charset="0"/>
              </a:rPr>
              <a:t>Interactive dashboards- Create an interactive performance dashboard using slicers and pivot tables.</a:t>
            </a:r>
            <a:br>
              <a:rPr dirty="0" sz="2400" lang="en-GB">
                <a:latin typeface="+mn-lt"/>
              </a:rPr>
            </a:br>
            <a:br>
              <a:rPr dirty="0" sz="2400" lang="en-GB">
                <a:latin typeface="+mn-lt"/>
              </a:rPr>
            </a:br>
            <a:br>
              <a:rPr dirty="0" sz="2400" lang="en-GB" u="sng">
                <a:latin typeface="+mn-lt"/>
              </a:rPr>
            </a:br>
            <a:r>
              <a:rPr dirty="0" sz="2400" lang="en-GB" u="sng">
                <a:latin typeface="+mn-lt"/>
              </a:rPr>
              <a:t>STEP 4: DATA VISUALIZATION</a:t>
            </a:r>
            <a:br>
              <a:rPr dirty="0" sz="2400" lang="en-GB">
                <a:latin typeface="+mn-lt"/>
              </a:rPr>
            </a:br>
            <a:r>
              <a:rPr b="0" dirty="0" sz="2500" lang="en-GB">
                <a:latin typeface="Times New Roman" panose="02020603050405020304" pitchFamily="18" charset="0"/>
                <a:cs typeface="Times New Roman" panose="02020603050405020304" pitchFamily="18" charset="0"/>
              </a:rPr>
              <a:t>Pivot tables and pivot charts- Create pivot tables to summarize data by department, job role or time periods.</a:t>
            </a:r>
            <a:br>
              <a:rPr b="0" dirty="0" sz="2500" lang="en-GB">
                <a:latin typeface="Times New Roman" panose="02020603050405020304" pitchFamily="18" charset="0"/>
                <a:cs typeface="Times New Roman" panose="02020603050405020304" pitchFamily="18" charset="0"/>
              </a:rPr>
            </a:br>
            <a:r>
              <a:rPr b="0" dirty="0" sz="2500" lang="en-GB">
                <a:latin typeface="Times New Roman" panose="02020603050405020304" pitchFamily="18" charset="0"/>
                <a:cs typeface="Times New Roman" panose="02020603050405020304" pitchFamily="18" charset="0"/>
              </a:rPr>
              <a:t>Trend analysis- Use line charts to visualize performance levels.</a:t>
            </a:r>
            <a:br>
              <a:rPr dirty="0" sz="2400" lang="en-GB">
                <a:latin typeface="+mn-lt"/>
              </a:rPr>
            </a:br>
            <a:br>
              <a:rPr dirty="0" sz="2400" lang="en-GB">
                <a:latin typeface="+mn-lt"/>
              </a:rPr>
            </a:br>
            <a:endParaRPr dirty="0" sz="2400" lang="en-IN">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831532" y="1371600"/>
          <a:ext cx="8693468" cy="50958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aphicFrame>
        <p:nvGraphicFramePr>
          <p:cNvPr id="4194305" name="Chart 1"/>
          <p:cNvGraphicFramePr>
            <a:graphicFrameLocks/>
          </p:cNvGraphicFramePr>
          <p:nvPr/>
        </p:nvGraphicFramePr>
        <p:xfrm>
          <a:off x="1676400" y="914400"/>
          <a:ext cx="7086600" cy="5181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3" y="385444"/>
            <a:ext cx="8236268" cy="4062651"/>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a:t>
            </a:r>
            <a:endParaRPr b="0"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0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077200" y="3003624"/>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676275" y="575055"/>
            <a:ext cx="6943725" cy="4512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GB" spc="10"/>
            </a:br>
            <a:br>
              <a:rPr dirty="0" sz="4250" lang="en-IN" spc="10"/>
            </a:br>
            <a:br>
              <a:rPr dirty="0" sz="2000" lang="en-IN" spc="10"/>
            </a:br>
            <a:br>
              <a:rPr dirty="0" sz="2000" lang="en-IN" spc="10">
                <a:latin typeface="Times New Roman" panose="02020603050405020304" pitchFamily="18" charset="0"/>
                <a:cs typeface="Times New Roman" panose="02020603050405020304" pitchFamily="18" charset="0"/>
              </a:rPr>
            </a:br>
            <a:r>
              <a:rPr b="0" dirty="0" sz="2400" lang="en-IN" spc="10">
                <a:latin typeface="Times New Roman" panose="02020603050405020304" pitchFamily="18" charset="0"/>
                <a:cs typeface="Times New Roman" panose="02020603050405020304" pitchFamily="18" charset="0"/>
              </a:rPr>
              <a:t>The employee performance analysis is conducted as it plays a major part in the growth of the organization. Employees performing very good will be awarded with bonus, increments and promotions whereas low performing employees will be motivated to work more effectively.</a:t>
            </a:r>
            <a:endParaRPr b="0" dirty="0" sz="240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4790440"/>
          </a:xfrm>
          <a:prstGeom prst="rect"/>
          <a:noFill/>
        </p:spPr>
        <p:txBody>
          <a:bodyPr rtlCol="0" wrap="square">
            <a:spAutoFit/>
          </a:bodyPr>
          <a:p>
            <a:pPr algn="l">
              <a:buFont typeface="Arial" panose="020B0604020202020204" pitchFamily="34" charset="0"/>
              <a:buChar char="•"/>
            </a:pPr>
            <a:r>
              <a:rPr b="0" dirty="0" sz="3200" i="0" lang="en-US">
                <a:solidFill>
                  <a:srgbClr val="0D0D0D"/>
                </a:solidFill>
                <a:effectLst/>
                <a:latin typeface="Times New Roman" panose="02020603050405020304" pitchFamily="18" charset="0"/>
                <a:cs typeface="Times New Roman" panose="02020603050405020304" pitchFamily="18" charset="0"/>
              </a:rPr>
              <a:t> </a:t>
            </a:r>
            <a:r>
              <a:rPr dirty="0" sz="3200" lang="en-US">
                <a:solidFill>
                  <a:srgbClr val="0D0D0D"/>
                </a:solidFill>
                <a:latin typeface="Times New Roman" panose="02020603050405020304" pitchFamily="18" charset="0"/>
                <a:cs typeface="Times New Roman" panose="02020603050405020304" pitchFamily="18" charset="0"/>
              </a:rPr>
              <a:t>Employee data analysis refers to analyzing the performance for each employee by considering various factors such as performance score, gender, ratings, achievements, performance level. This is done for the purpose of analyzing the trends of different categories of employees like high, medium and low.</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8215948" cy="3293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lang="en-GB" spc="5"/>
              <a:t>S?</a:t>
            </a:r>
            <a:r>
              <a:rPr b="0" dirty="0" sz="3200" lang="en-IN" spc="5">
                <a:latin typeface="Times New Roman" panose="02020603050405020304" pitchFamily="18" charset="0"/>
                <a:cs typeface="Times New Roman" panose="02020603050405020304" pitchFamily="18" charset="0"/>
              </a:rPr>
              <a:t>      </a:t>
            </a: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r>
              <a:rPr b="0" dirty="0" sz="3200" lang="en-IN" spc="5">
                <a:latin typeface="Times New Roman" panose="02020603050405020304" pitchFamily="18" charset="0"/>
                <a:cs typeface="Times New Roman" panose="02020603050405020304" pitchFamily="18" charset="0"/>
              </a:rPr>
              <a:t>     </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Key Finance and Accounting Personnel"/>
          <p:cNvPicPr>
            <a:picLocks noChangeAspect="1" noChangeArrowheads="1"/>
          </p:cNvPicPr>
          <p:nvPr/>
        </p:nvPicPr>
        <p:blipFill>
          <a:blip xmlns:r="http://schemas.openxmlformats.org/officeDocument/2006/relationships" r:embed="rId2" cstate="print"/>
          <a:srcRect/>
          <a:stretch>
            <a:fillRect/>
          </a:stretch>
        </p:blipFill>
        <p:spPr bwMode="auto">
          <a:xfrm>
            <a:off x="2209800" y="1695450"/>
            <a:ext cx="6192838" cy="4623757"/>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081893"/>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252108" y="2915721"/>
            <a:ext cx="6101442" cy="2677656"/>
          </a:xfrm>
          <a:prstGeom prst="rect"/>
          <a:noFill/>
        </p:spPr>
        <p:txBody>
          <a:bodyPr wrap="square">
            <a:spAutoFit/>
          </a:bodyPr>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Conditional formatting- To find the missing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Filter- To remove the missing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Formula- To find the performance of employees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Pivot table- Summary</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Graph- Data visualization</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Title 1"/>
          <p:cNvSpPr>
            <a:spLocks noGrp="1"/>
          </p:cNvSpPr>
          <p:nvPr>
            <p:ph type="title"/>
          </p:nvPr>
        </p:nvSpPr>
        <p:spPr/>
        <p:txBody>
          <a:bodyPr/>
          <a:p>
            <a:r>
              <a:rPr dirty="0" lang="en-IN"/>
              <a:t>DATASET DESCRIPTION</a:t>
            </a:r>
          </a:p>
        </p:txBody>
      </p:sp>
      <p:sp>
        <p:nvSpPr>
          <p:cNvPr id="1048666" name="TextBox 3"/>
          <p:cNvSpPr txBox="1"/>
          <p:nvPr/>
        </p:nvSpPr>
        <p:spPr>
          <a:xfrm>
            <a:off x="1371600" y="1676400"/>
            <a:ext cx="6934200" cy="4062651"/>
          </a:xfrm>
          <a:prstGeom prst="rect"/>
          <a:noFill/>
        </p:spPr>
        <p:txBody>
          <a:bodyPr wrap="square">
            <a:spAutoFit/>
          </a:bodyPr>
          <a:p>
            <a:r>
              <a:rPr b="1" dirty="0" sz="2400" lang="en-GB">
                <a:latin typeface="Times New Roman" panose="02020603050405020304" pitchFamily="18" charset="0"/>
                <a:cs typeface="Times New Roman" panose="02020603050405020304" pitchFamily="18" charset="0"/>
              </a:rPr>
              <a:t>Employee dataset:- Kaggle</a:t>
            </a:r>
          </a:p>
          <a:p>
            <a:r>
              <a:rPr b="1" dirty="0" sz="2400" lang="en-GB">
                <a:latin typeface="Times New Roman" panose="02020603050405020304" pitchFamily="18" charset="0"/>
                <a:cs typeface="Times New Roman" panose="02020603050405020304" pitchFamily="18" charset="0"/>
              </a:rPr>
              <a:t>Total no. of features-26</a:t>
            </a:r>
          </a:p>
          <a:p>
            <a:r>
              <a:rPr b="1" dirty="0" sz="2400" lang="en-GB">
                <a:latin typeface="Times New Roman" panose="02020603050405020304" pitchFamily="18" charset="0"/>
                <a:cs typeface="Times New Roman" panose="02020603050405020304" pitchFamily="18" charset="0"/>
              </a:rPr>
              <a:t>No. of features used- 9</a:t>
            </a:r>
          </a:p>
          <a:p>
            <a:endParaRPr dirty="0" sz="2400" lang="en-GB">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ID- Numerical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Name- Text</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type</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Performance level</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Gender- Male, Female</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rating- Numerical values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4191000"/>
            <a:ext cx="2066925" cy="2609848"/>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057400" y="2389116"/>
            <a:ext cx="9219818" cy="3108543"/>
          </a:xfrm>
          <a:prstGeom prst="rect"/>
          <a:noFill/>
        </p:spPr>
        <p:txBody>
          <a:bodyPr rtlCol="0" wrap="square">
            <a:spAutoFit/>
          </a:bodyPr>
          <a:p>
            <a:pPr algn="l">
              <a:buFont typeface="Arial" panose="020B0604020202020204" pitchFamily="34" charset="0"/>
              <a:buChar char="•"/>
            </a:pPr>
            <a:r>
              <a:rPr b="0" dirty="0" sz="2800" i="0" lang="en-GB">
                <a:solidFill>
                  <a:srgbClr val="0D0D0D"/>
                </a:solidFill>
                <a:effectLst/>
                <a:latin typeface="Times New Roman" panose="02020603050405020304" pitchFamily="18" charset="0"/>
                <a:cs typeface="Times New Roman" panose="02020603050405020304" pitchFamily="18" charset="0"/>
              </a:rPr>
              <a:t> Performance level=</a:t>
            </a:r>
            <a:r>
              <a:rPr b="0" dirty="0" sz="2400" i="0" lang="en-GB">
                <a:solidFill>
                  <a:srgbClr val="0D0D0D"/>
                </a:solidFill>
                <a:effectLst/>
                <a:latin typeface="Times New Roman" panose="02020603050405020304" pitchFamily="18" charset="0"/>
                <a:cs typeface="Times New Roman" panose="02020603050405020304" pitchFamily="18" charset="0"/>
              </a:rPr>
              <a:t>IFS(Z8&gt;=5,</a:t>
            </a:r>
            <a:r>
              <a:rPr dirty="0" sz="2400" lang="en-GB">
                <a:solidFill>
                  <a:srgbClr val="0D0D0D"/>
                </a:solidFill>
                <a:latin typeface="+mj-lt"/>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VERY HIGH</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Z8&gt;=4, </a:t>
            </a:r>
            <a:r>
              <a:rPr dirty="0" sz="2400" lang="en-GB">
                <a:solidFill>
                  <a:srgbClr val="0D0D0D"/>
                </a:solidFill>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HIGH</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Z8&gt;=3,’’MED’’,</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TRUE,</a:t>
            </a:r>
            <a:r>
              <a:rPr dirty="0" sz="2400" lang="en-GB">
                <a:solidFill>
                  <a:srgbClr val="0D0D0D"/>
                </a:solidFill>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LOW</a:t>
            </a:r>
            <a:r>
              <a:rPr dirty="0" sz="2400" lang="en-GB">
                <a:solidFill>
                  <a:srgbClr val="0D0D0D"/>
                </a:solidFill>
                <a:cs typeface="Times New Roman" panose="02020603050405020304" pitchFamily="18" charset="0"/>
              </a:rPr>
              <a:t>’’)</a:t>
            </a:r>
          </a:p>
          <a:p>
            <a:pPr algn="l">
              <a:buFont typeface="Arial" panose="020B0604020202020204" pitchFamily="34" charset="0"/>
              <a:buChar char="•"/>
            </a:pPr>
            <a:endParaRPr dirty="0" sz="2800" lang="en-GB">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dirty="0" sz="2800" lang="en-GB">
                <a:solidFill>
                  <a:srgbClr val="0D0D0D"/>
                </a:solidFill>
                <a:latin typeface="Times New Roman" panose="02020603050405020304" pitchFamily="18" charset="0"/>
                <a:cs typeface="Times New Roman" panose="02020603050405020304" pitchFamily="18" charset="0"/>
              </a:rPr>
              <a:t> Created dynamic dashboards with Excel’s pivot tables, slicers and interactive charts. This allows stakeholders to slice and dice data effortlessly, filtering by department, time periods or performance level with a simple click.</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2E990C-772E-4199-984F-02E67034C502}">
  <ds:schemaRefs>
    <ds:schemaRef ds:uri="http://schemas.microsoft.com/office/2006/metadata/properties"/>
    <ds:schemaRef ds:uri="http://schemas.microsoft.com/office/2006/documentManagement/types"/>
    <ds:schemaRef ds:uri="http://purl.org/dc/elements/1.1/"/>
    <ds:schemaRef ds:uri="http://purl.org/dc/terms/"/>
    <ds:schemaRef ds:uri="5b739f16-9c4d-480f-9b82-9d6fc997f745"/>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SUPRITHA R</cp:lastModifiedBy>
  <dcterms:created xsi:type="dcterms:W3CDTF">2024-03-29T04:07:22Z</dcterms:created>
  <dcterms:modified xsi:type="dcterms:W3CDTF">2024-09-09T11:28:42Z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2024-08-31T16:30:05Z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95141d6c-9b4a-4779-b7e7-a21ad551cade</vt:lpwstr>
  </property>
  <property fmtid="{D5CDD505-2E9C-101B-9397-08002B2CF9AE}" pid="9" name="MSIP_Label_defa4170-0d19-0005-0004-bc88714345d2_ActionId">
    <vt:lpwstr>b87a4a60-3c1b-4009-a1bf-9a7c84e7a3c9</vt:lpwstr>
  </property>
  <property fmtid="{D5CDD505-2E9C-101B-9397-08002B2CF9AE}" pid="10" name="MSIP_Label_defa4170-0d19-0005-0004-bc88714345d2_ContentBits">
    <vt:lpwstr>0</vt:lpwstr>
  </property>
  <property fmtid="{D5CDD505-2E9C-101B-9397-08002B2CF9AE}" pid="11" name="ContentTypeId">
    <vt:lpwstr>0x01010008C3B60B765B5141A857F94272529296</vt:lpwstr>
  </property>
  <property fmtid="{D5CDD505-2E9C-101B-9397-08002B2CF9AE}" pid="12" name="ICV">
    <vt:lpwstr>ca0567e67ce747539e88bd63210e4a36</vt:lpwstr>
  </property>
</Properties>
</file>