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8" r:id="rId7"/>
    <p:sldId id="267" r:id="rId8"/>
    <p:sldId id="269" r:id="rId9"/>
    <p:sldId id="271"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5"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7209FBD-AF21-4D11-8A9E-3A4B4C7B8843}" type="datetimeFigureOut">
              <a:rPr lang="en-IN" smtClean="0"/>
              <a:t>17-07-2019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E779DA46-2C32-4AF9-8712-7654E139F8C9}"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209FBD-AF21-4D11-8A9E-3A4B4C7B8843}"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9DA46-2C32-4AF9-8712-7654E139F8C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209FBD-AF21-4D11-8A9E-3A4B4C7B8843}"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9DA46-2C32-4AF9-8712-7654E139F8C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209FBD-AF21-4D11-8A9E-3A4B4C7B8843}"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9DA46-2C32-4AF9-8712-7654E139F8C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209FBD-AF21-4D11-8A9E-3A4B4C7B8843}" type="datetimeFigureOut">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E779DA46-2C32-4AF9-8712-7654E139F8C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209FBD-AF21-4D11-8A9E-3A4B4C7B8843}"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9DA46-2C32-4AF9-8712-7654E139F8C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209FBD-AF21-4D11-8A9E-3A4B4C7B8843}" type="datetimeFigureOut">
              <a:rPr lang="en-IN" smtClean="0"/>
              <a:t>17-07-2019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79DA46-2C32-4AF9-8712-7654E139F8C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209FBD-AF21-4D11-8A9E-3A4B4C7B8843}" type="datetimeFigureOut">
              <a:rPr lang="en-IN" smtClean="0"/>
              <a:t>17-07-2019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79DA46-2C32-4AF9-8712-7654E139F8C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09FBD-AF21-4D11-8A9E-3A4B4C7B8843}" type="datetimeFigureOut">
              <a:rPr lang="en-IN" smtClean="0"/>
              <a:t>17-07-2019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79DA46-2C32-4AF9-8712-7654E139F8C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209FBD-AF21-4D11-8A9E-3A4B4C7B8843}"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9DA46-2C32-4AF9-8712-7654E139F8C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209FBD-AF21-4D11-8A9E-3A4B4C7B8843}" type="datetimeFigureOut">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9DA46-2C32-4AF9-8712-7654E139F8C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7209FBD-AF21-4D11-8A9E-3A4B4C7B8843}" type="datetimeFigureOut">
              <a:rPr lang="en-IN" smtClean="0"/>
              <a:t>17-07-2019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779DA46-2C32-4AF9-8712-7654E139F8C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en.wikipedia.org/wiki/Firmware" TargetMode="External"/><Relationship Id="rId7" Type="http://schemas.openxmlformats.org/officeDocument/2006/relationships/hyperlink" Target="https://en.wikipedia.org/wiki/Lua_(programming_language)"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 Id="rId6" Type="http://schemas.openxmlformats.org/officeDocument/2006/relationships/hyperlink" Target="https://en.wikipedia.org/wiki/System_on_a_chip" TargetMode="External"/><Relationship Id="rId5" Type="http://schemas.openxmlformats.org/officeDocument/2006/relationships/hyperlink" Target="https://en.wikipedia.org/wiki/Wi-Fi" TargetMode="External"/><Relationship Id="rId10" Type="http://schemas.openxmlformats.org/officeDocument/2006/relationships/image" Target="../media/image4.png"/><Relationship Id="rId4" Type="http://schemas.openxmlformats.org/officeDocument/2006/relationships/hyperlink" Target="https://en.wikipedia.org/wiki/ESP8266" TargetMode="Externa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Google" TargetMode="External"/><Relationship Id="rId13" Type="http://schemas.openxmlformats.org/officeDocument/2006/relationships/hyperlink" Target="https://en.wikipedia.org/wiki/IOS" TargetMode="External"/><Relationship Id="rId18" Type="http://schemas.openxmlformats.org/officeDocument/2006/relationships/hyperlink" Target="https://en.wikipedia.org/wiki/Linux" TargetMode="External"/><Relationship Id="rId3" Type="http://schemas.openxmlformats.org/officeDocument/2006/relationships/hyperlink" Target="https://en.wikipedia.org/wiki/IBM" TargetMode="External"/><Relationship Id="rId7" Type="http://schemas.openxmlformats.org/officeDocument/2006/relationships/hyperlink" Target="https://en.wikipedia.org/wiki/Integrated_development_environment" TargetMode="External"/><Relationship Id="rId12" Type="http://schemas.openxmlformats.org/officeDocument/2006/relationships/hyperlink" Target="https://en.wikipedia.org/wiki/Android_(operating_system)" TargetMode="External"/><Relationship Id="rId17" Type="http://schemas.openxmlformats.org/officeDocument/2006/relationships/hyperlink" Target="https://en.wikipedia.org/wiki/MacOS" TargetMode="External"/><Relationship Id="rId2" Type="http://schemas.openxmlformats.org/officeDocument/2006/relationships/hyperlink" Target="https://en.wikipedia.org/wiki/Cloud_computing" TargetMode="External"/><Relationship Id="rId16" Type="http://schemas.openxmlformats.org/officeDocument/2006/relationships/hyperlink" Target="https://en.wikipedia.org/wiki/Windows" TargetMode="External"/><Relationship Id="rId1" Type="http://schemas.openxmlformats.org/officeDocument/2006/relationships/slideLayout" Target="../slideLayouts/slideLayout2.xml"/><Relationship Id="rId6" Type="http://schemas.openxmlformats.org/officeDocument/2006/relationships/hyperlink" Target="https://en.wikipedia.org/wiki/Platform_as_a_service" TargetMode="External"/><Relationship Id="rId11" Type="http://schemas.openxmlformats.org/officeDocument/2006/relationships/hyperlink" Target="https://en.wikipedia.org/wiki/Operating_system" TargetMode="External"/><Relationship Id="rId5" Type="http://schemas.openxmlformats.org/officeDocument/2006/relationships/hyperlink" Target="https://en.wikipedia.org/wiki/Software_as_a_service" TargetMode="External"/><Relationship Id="rId15" Type="http://schemas.openxmlformats.org/officeDocument/2006/relationships/hyperlink" Target="https://en.wikipedia.org/wiki/Cross-platform" TargetMode="External"/><Relationship Id="rId10" Type="http://schemas.openxmlformats.org/officeDocument/2006/relationships/hyperlink" Target="https://en.wikipedia.org/wiki/Application_software" TargetMode="External"/><Relationship Id="rId19" Type="http://schemas.openxmlformats.org/officeDocument/2006/relationships/hyperlink" Target="https://en.wikipedia.org/wiki/Java_(programming_language)" TargetMode="External"/><Relationship Id="rId4" Type="http://schemas.openxmlformats.org/officeDocument/2006/relationships/hyperlink" Target="https://en.wikipedia.org/wiki/Infrastructure_as_a_service" TargetMode="External"/><Relationship Id="rId9" Type="http://schemas.openxmlformats.org/officeDocument/2006/relationships/hyperlink" Target="https://en.wikipedia.org/wiki/Computer_programming" TargetMode="External"/><Relationship Id="rId14" Type="http://schemas.openxmlformats.org/officeDocument/2006/relationships/hyperlink" Target="https://en.wikipedia.org/wiki/Arduino"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2856"/>
            <a:ext cx="8229600" cy="1828800"/>
          </a:xfrm>
        </p:spPr>
        <p:txBody>
          <a:bodyPr>
            <a:normAutofit fontScale="90000"/>
          </a:bodyPr>
          <a:lstStyle/>
          <a:p>
            <a:r>
              <a:rPr lang="en-IN" b="1" dirty="0" smtClean="0"/>
              <a:t>Centralized Remote Agriculture Pump Control System for Farmers</a:t>
            </a:r>
            <a:br>
              <a:rPr lang="en-IN" b="1" dirty="0" smtClean="0"/>
            </a:br>
            <a:endParaRPr lang="en-IN" dirty="0"/>
          </a:p>
        </p:txBody>
      </p:sp>
      <p:sp>
        <p:nvSpPr>
          <p:cNvPr id="3" name="Subtitle 2"/>
          <p:cNvSpPr>
            <a:spLocks noGrp="1"/>
          </p:cNvSpPr>
          <p:nvPr>
            <p:ph type="subTitle" idx="1"/>
          </p:nvPr>
        </p:nvSpPr>
        <p:spPr>
          <a:xfrm>
            <a:off x="1187624" y="4149080"/>
            <a:ext cx="6696744" cy="2376264"/>
          </a:xfrm>
        </p:spPr>
        <p:txBody>
          <a:bodyPr>
            <a:normAutofit lnSpcReduction="10000"/>
          </a:bodyPr>
          <a:lstStyle/>
          <a:p>
            <a:r>
              <a:rPr lang="en-IN" i="1" dirty="0" err="1" smtClean="0"/>
              <a:t>K.R.Deeksha</a:t>
            </a:r>
            <a:endParaRPr lang="en-IN" i="1" dirty="0" smtClean="0"/>
          </a:p>
          <a:p>
            <a:r>
              <a:rPr lang="en-IN" i="1" dirty="0" err="1" smtClean="0"/>
              <a:t>P.Aleem</a:t>
            </a:r>
            <a:endParaRPr lang="en-IN" i="1" dirty="0" smtClean="0"/>
          </a:p>
          <a:p>
            <a:r>
              <a:rPr lang="en-IN" i="1" dirty="0" err="1" smtClean="0"/>
              <a:t>Y.Haritha</a:t>
            </a:r>
            <a:r>
              <a:rPr lang="en-IN" i="1" dirty="0" smtClean="0"/>
              <a:t> </a:t>
            </a:r>
            <a:endParaRPr lang="en-IN" i="1" dirty="0"/>
          </a:p>
          <a:p>
            <a:endParaRPr lang="en-IN" i="1" dirty="0"/>
          </a:p>
          <a:p>
            <a:r>
              <a:rPr lang="en-IN" b="1" i="1" dirty="0" smtClean="0">
                <a:solidFill>
                  <a:schemeClr val="accent5">
                    <a:lumMod val="60000"/>
                    <a:lumOff val="40000"/>
                  </a:schemeClr>
                </a:solidFill>
              </a:rPr>
              <a:t>                                                        </a:t>
            </a:r>
            <a:r>
              <a:rPr lang="en-IN" b="1" i="1" dirty="0" err="1" smtClean="0">
                <a:solidFill>
                  <a:schemeClr val="accent5">
                    <a:lumMod val="60000"/>
                    <a:lumOff val="40000"/>
                  </a:schemeClr>
                </a:solidFill>
              </a:rPr>
              <a:t>pheonix</a:t>
            </a:r>
            <a:endParaRPr lang="en-IN" b="1" i="1" dirty="0">
              <a:solidFill>
                <a:schemeClr val="accent5">
                  <a:lumMod val="60000"/>
                  <a:lumOff val="40000"/>
                </a:schemeClr>
              </a:solidFill>
            </a:endParaRPr>
          </a:p>
          <a:p>
            <a:endParaRPr lang="en-IN" i="1" dirty="0" smtClean="0"/>
          </a:p>
          <a:p>
            <a:endParaRPr lang="en-IN" i="1" dirty="0"/>
          </a:p>
          <a:p>
            <a:endParaRPr lang="en-IN" i="1" dirty="0"/>
          </a:p>
        </p:txBody>
      </p:sp>
    </p:spTree>
    <p:extLst>
      <p:ext uri="{BB962C8B-B14F-4D97-AF65-F5344CB8AC3E}">
        <p14:creationId xmlns:p14="http://schemas.microsoft.com/office/powerpoint/2010/main" val="2419118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36912"/>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3200027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Project Description</a:t>
            </a:r>
            <a:endParaRPr lang="en-IN" dirty="0"/>
          </a:p>
        </p:txBody>
      </p:sp>
      <p:sp>
        <p:nvSpPr>
          <p:cNvPr id="3" name="Content Placeholder 2"/>
          <p:cNvSpPr>
            <a:spLocks noGrp="1"/>
          </p:cNvSpPr>
          <p:nvPr>
            <p:ph idx="1"/>
          </p:nvPr>
        </p:nvSpPr>
        <p:spPr/>
        <p:txBody>
          <a:bodyPr>
            <a:normAutofit/>
          </a:bodyPr>
          <a:lstStyle/>
          <a:p>
            <a:r>
              <a:rPr lang="en-IN" dirty="0" smtClean="0"/>
              <a:t>Integrating modern technologies in agriculture and irrigation management systems is one of the ways of enhancing the irrigation processes to optimize the use of water and electric power consumption. </a:t>
            </a:r>
            <a:endParaRPr lang="en-IN" dirty="0" smtClean="0"/>
          </a:p>
          <a:p>
            <a:r>
              <a:rPr lang="en-IN" dirty="0" smtClean="0"/>
              <a:t>The </a:t>
            </a:r>
            <a:r>
              <a:rPr lang="en-IN" dirty="0" smtClean="0"/>
              <a:t>system however, depends on the timely application of the water required to meet the water needs of the crops and this is achieved by remote switching of water pumps.</a:t>
            </a:r>
          </a:p>
          <a:p>
            <a:pPr marL="0" indent="0">
              <a:buNone/>
            </a:pPr>
            <a:r>
              <a:rPr lang="en-IN" dirty="0" smtClean="0"/>
              <a:t> </a:t>
            </a:r>
          </a:p>
          <a:p>
            <a:endParaRPr lang="en-IN" dirty="0"/>
          </a:p>
        </p:txBody>
      </p:sp>
    </p:spTree>
    <p:extLst>
      <p:ext uri="{BB962C8B-B14F-4D97-AF65-F5344CB8AC3E}">
        <p14:creationId xmlns:p14="http://schemas.microsoft.com/office/powerpoint/2010/main" val="5972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1"/>
            <a:ext cx="8229600" cy="5577484"/>
          </a:xfrm>
        </p:spPr>
        <p:txBody>
          <a:bodyPr>
            <a:normAutofit/>
          </a:bodyPr>
          <a:lstStyle/>
          <a:p>
            <a:r>
              <a:rPr lang="en-IN" dirty="0" smtClean="0"/>
              <a:t>We can develop a device through which we can control the pumps remotely. The device consists of buttons by pressing them we can switch on and switch off the water pumps.</a:t>
            </a:r>
            <a:br>
              <a:rPr lang="en-IN" dirty="0" smtClean="0"/>
            </a:br>
            <a:endParaRPr lang="en-IN" dirty="0" smtClean="0"/>
          </a:p>
          <a:p>
            <a:r>
              <a:rPr lang="en-IN" dirty="0" smtClean="0"/>
              <a:t>This controlling device will be given to farmers for its farm lands  so that the farmer who needs to control their pump can access that and control them. This system reduces the cost .</a:t>
            </a:r>
            <a:endParaRPr lang="en-IN" dirty="0"/>
          </a:p>
        </p:txBody>
      </p:sp>
    </p:spTree>
    <p:extLst>
      <p:ext uri="{BB962C8B-B14F-4D97-AF65-F5344CB8AC3E}">
        <p14:creationId xmlns:p14="http://schemas.microsoft.com/office/powerpoint/2010/main" val="1020510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Project Highlights</a:t>
            </a:r>
            <a:endParaRPr lang="en-IN" dirty="0"/>
          </a:p>
        </p:txBody>
      </p:sp>
      <p:sp>
        <p:nvSpPr>
          <p:cNvPr id="3" name="Content Placeholder 2"/>
          <p:cNvSpPr>
            <a:spLocks noGrp="1"/>
          </p:cNvSpPr>
          <p:nvPr>
            <p:ph idx="1"/>
          </p:nvPr>
        </p:nvSpPr>
        <p:spPr/>
        <p:txBody>
          <a:bodyPr/>
          <a:lstStyle/>
          <a:p>
            <a:r>
              <a:rPr lang="en-IN" dirty="0" smtClean="0">
                <a:effectLst/>
              </a:rPr>
              <a:t>Exploring the relay operations</a:t>
            </a:r>
          </a:p>
          <a:p>
            <a:r>
              <a:rPr lang="en-IN" dirty="0" smtClean="0">
                <a:effectLst/>
              </a:rPr>
              <a:t>Controlling the pumps through app </a:t>
            </a:r>
          </a:p>
          <a:p>
            <a:r>
              <a:rPr lang="en-IN" dirty="0" smtClean="0">
                <a:effectLst/>
              </a:rPr>
              <a:t>Integrating Relay with Pumps for switching it On and Off </a:t>
            </a:r>
          </a:p>
          <a:p>
            <a:endParaRPr lang="en-IN" dirty="0" smtClean="0">
              <a:effectLst/>
            </a:endParaRPr>
          </a:p>
          <a:p>
            <a:endParaRPr lang="en-IN" dirty="0"/>
          </a:p>
        </p:txBody>
      </p:sp>
    </p:spTree>
    <p:extLst>
      <p:ext uri="{BB962C8B-B14F-4D97-AF65-F5344CB8AC3E}">
        <p14:creationId xmlns:p14="http://schemas.microsoft.com/office/powerpoint/2010/main" val="3371076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Hardware</a:t>
            </a:r>
            <a:endParaRPr lang="en-IN" dirty="0"/>
          </a:p>
        </p:txBody>
      </p:sp>
      <p:sp>
        <p:nvSpPr>
          <p:cNvPr id="3" name="Content Placeholder 2"/>
          <p:cNvSpPr>
            <a:spLocks noGrp="1"/>
          </p:cNvSpPr>
          <p:nvPr>
            <p:ph idx="1"/>
          </p:nvPr>
        </p:nvSpPr>
        <p:spPr>
          <a:xfrm>
            <a:off x="457200" y="1952328"/>
            <a:ext cx="8003232" cy="4173836"/>
          </a:xfrm>
        </p:spPr>
        <p:txBody>
          <a:bodyPr/>
          <a:lstStyle/>
          <a:p>
            <a:r>
              <a:rPr lang="en-IN" dirty="0" err="1" smtClean="0"/>
              <a:t>Nodemcu</a:t>
            </a:r>
            <a:r>
              <a:rPr lang="en-IN" dirty="0" smtClean="0"/>
              <a:t>(esp8266)</a:t>
            </a:r>
          </a:p>
          <a:p>
            <a:r>
              <a:rPr lang="en-IN" dirty="0" smtClean="0"/>
              <a:t>Push Buttons</a:t>
            </a:r>
          </a:p>
          <a:p>
            <a:r>
              <a:rPr lang="en-IN" dirty="0" smtClean="0"/>
              <a:t>Relay </a:t>
            </a:r>
          </a:p>
          <a:p>
            <a:endParaRPr lang="en-IN" dirty="0"/>
          </a:p>
        </p:txBody>
      </p:sp>
    </p:spTree>
    <p:extLst>
      <p:ext uri="{BB962C8B-B14F-4D97-AF65-F5344CB8AC3E}">
        <p14:creationId xmlns:p14="http://schemas.microsoft.com/office/powerpoint/2010/main" val="1897139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NODEMCU</a:t>
            </a:r>
            <a:endParaRPr lang="en-IN" dirty="0"/>
          </a:p>
        </p:txBody>
      </p:sp>
      <p:sp>
        <p:nvSpPr>
          <p:cNvPr id="3" name="Content Placeholder 2"/>
          <p:cNvSpPr>
            <a:spLocks noGrp="1"/>
          </p:cNvSpPr>
          <p:nvPr>
            <p:ph idx="1"/>
          </p:nvPr>
        </p:nvSpPr>
        <p:spPr>
          <a:xfrm>
            <a:off x="232368" y="1202759"/>
            <a:ext cx="5472608" cy="1650177"/>
          </a:xfrm>
        </p:spPr>
        <p:txBody>
          <a:bodyPr>
            <a:normAutofit fontScale="62500" lnSpcReduction="20000"/>
          </a:bodyPr>
          <a:lstStyle/>
          <a:p>
            <a:pPr>
              <a:buFont typeface="Wingdings" pitchFamily="2" charset="2"/>
              <a:buChar char="v"/>
            </a:pPr>
            <a:r>
              <a:rPr lang="en-IN" b="1" dirty="0" err="1" smtClean="0">
                <a:effectLst/>
              </a:rPr>
              <a:t>NodeMCU</a:t>
            </a:r>
            <a:r>
              <a:rPr lang="en-IN" dirty="0" smtClean="0">
                <a:effectLst/>
              </a:rPr>
              <a:t> is an open source </a:t>
            </a:r>
            <a:r>
              <a:rPr lang="en-IN" dirty="0" err="1" smtClean="0">
                <a:effectLst/>
                <a:hlinkClick r:id="rId2" tooltip="Internet of Things"/>
              </a:rPr>
              <a:t>IoT</a:t>
            </a:r>
            <a:r>
              <a:rPr lang="en-IN" dirty="0" smtClean="0">
                <a:effectLst/>
              </a:rPr>
              <a:t> </a:t>
            </a:r>
            <a:r>
              <a:rPr lang="en-IN" dirty="0" err="1" smtClean="0">
                <a:effectLst/>
              </a:rPr>
              <a:t>platform.It</a:t>
            </a:r>
            <a:r>
              <a:rPr lang="en-IN" dirty="0" smtClean="0">
                <a:effectLst/>
              </a:rPr>
              <a:t> includes </a:t>
            </a:r>
            <a:r>
              <a:rPr lang="en-IN" dirty="0" smtClean="0">
                <a:effectLst/>
                <a:hlinkClick r:id="rId3" tooltip="Firmware"/>
              </a:rPr>
              <a:t>firmware</a:t>
            </a:r>
            <a:r>
              <a:rPr lang="en-IN" dirty="0" smtClean="0">
                <a:effectLst/>
              </a:rPr>
              <a:t> which runs on the </a:t>
            </a:r>
            <a:r>
              <a:rPr lang="en-IN" dirty="0" smtClean="0">
                <a:effectLst/>
                <a:hlinkClick r:id="rId4" tooltip="ESP8266"/>
              </a:rPr>
              <a:t>ESP8266</a:t>
            </a:r>
            <a:r>
              <a:rPr lang="en-IN" dirty="0" smtClean="0">
                <a:effectLst/>
              </a:rPr>
              <a:t> </a:t>
            </a:r>
            <a:r>
              <a:rPr lang="en-IN" dirty="0" smtClean="0">
                <a:effectLst/>
                <a:hlinkClick r:id="rId5" tooltip="Wi-Fi"/>
              </a:rPr>
              <a:t>Wi-Fi</a:t>
            </a:r>
            <a:r>
              <a:rPr lang="en-IN" dirty="0" smtClean="0">
                <a:effectLst/>
              </a:rPr>
              <a:t> </a:t>
            </a:r>
            <a:r>
              <a:rPr lang="en-IN" dirty="0" err="1" smtClean="0">
                <a:effectLst/>
                <a:hlinkClick r:id="rId6" tooltip="System on a chip"/>
              </a:rPr>
              <a:t>SoC</a:t>
            </a:r>
            <a:r>
              <a:rPr lang="en-IN" dirty="0" smtClean="0">
                <a:effectLst/>
              </a:rPr>
              <a:t> from </a:t>
            </a:r>
            <a:r>
              <a:rPr lang="en-IN" dirty="0" err="1" smtClean="0">
                <a:effectLst/>
              </a:rPr>
              <a:t>Espressif</a:t>
            </a:r>
            <a:r>
              <a:rPr lang="en-IN" dirty="0" smtClean="0">
                <a:effectLst/>
              </a:rPr>
              <a:t> Systems, and hardware which is based on the ESP-12 module.  The firmware uses the </a:t>
            </a:r>
            <a:r>
              <a:rPr lang="en-IN" dirty="0" err="1" smtClean="0">
                <a:effectLst/>
                <a:hlinkClick r:id="rId7" tooltip="Lua (programming language)"/>
              </a:rPr>
              <a:t>Lua</a:t>
            </a:r>
            <a:r>
              <a:rPr lang="en-IN" dirty="0" smtClean="0">
                <a:effectLst/>
              </a:rPr>
              <a:t> scripting language. It is based on the </a:t>
            </a:r>
            <a:r>
              <a:rPr lang="en-IN" dirty="0" err="1" smtClean="0">
                <a:effectLst/>
              </a:rPr>
              <a:t>eLua</a:t>
            </a:r>
            <a:r>
              <a:rPr lang="en-IN" dirty="0" smtClean="0">
                <a:effectLst/>
              </a:rPr>
              <a:t> project.</a:t>
            </a:r>
            <a:endParaRPr lang="en-IN" dirty="0"/>
          </a:p>
        </p:txBody>
      </p:sp>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52120" y="1268760"/>
            <a:ext cx="3022862" cy="2016224"/>
          </a:xfrm>
          <a:prstGeom prst="rect">
            <a:avLst/>
          </a:prstGeom>
        </p:spPr>
      </p:pic>
      <p:sp>
        <p:nvSpPr>
          <p:cNvPr id="5" name="Rectangle 4"/>
          <p:cNvSpPr/>
          <p:nvPr/>
        </p:nvSpPr>
        <p:spPr>
          <a:xfrm>
            <a:off x="304039" y="2852936"/>
            <a:ext cx="4793831" cy="1754326"/>
          </a:xfrm>
          <a:prstGeom prst="rect">
            <a:avLst/>
          </a:prstGeom>
        </p:spPr>
        <p:txBody>
          <a:bodyPr wrap="square">
            <a:spAutoFit/>
          </a:bodyPr>
          <a:lstStyle/>
          <a:p>
            <a:pPr marL="285750" indent="-285750">
              <a:buFont typeface="Wingdings" pitchFamily="2" charset="2"/>
              <a:buChar char="v"/>
            </a:pPr>
            <a:r>
              <a:rPr lang="en-IN" b="1" dirty="0" err="1" smtClean="0"/>
              <a:t>PushButton</a:t>
            </a:r>
            <a:r>
              <a:rPr lang="en-IN" dirty="0" smtClean="0"/>
              <a:t> is a electronic component that connects two points in a circuit when you press it. </a:t>
            </a:r>
          </a:p>
          <a:p>
            <a:r>
              <a:rPr lang="en-IN" dirty="0" smtClean="0"/>
              <a:t>These Miniature Single Pole Single Throw (SPST) switches are breadboard friendly. Perfect as a tactile reset switch. </a:t>
            </a:r>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31282" y="3356992"/>
            <a:ext cx="3353477" cy="1584176"/>
          </a:xfrm>
          <a:prstGeom prst="rect">
            <a:avLst/>
          </a:prstGeom>
        </p:spPr>
      </p:pic>
      <p:sp>
        <p:nvSpPr>
          <p:cNvPr id="10" name="Rectangle 9"/>
          <p:cNvSpPr/>
          <p:nvPr/>
        </p:nvSpPr>
        <p:spPr>
          <a:xfrm>
            <a:off x="297107" y="4725144"/>
            <a:ext cx="5175383" cy="1754326"/>
          </a:xfrm>
          <a:prstGeom prst="rect">
            <a:avLst/>
          </a:prstGeom>
        </p:spPr>
        <p:txBody>
          <a:bodyPr wrap="square">
            <a:spAutoFit/>
          </a:bodyPr>
          <a:lstStyle/>
          <a:p>
            <a:pPr marL="285750" indent="-285750">
              <a:buFont typeface="Wingdings" pitchFamily="2" charset="2"/>
              <a:buChar char="v"/>
            </a:pPr>
            <a:r>
              <a:rPr lang="en-IN" b="1" dirty="0" smtClean="0"/>
              <a:t>Relay</a:t>
            </a:r>
            <a:r>
              <a:rPr lang="en-IN" dirty="0" smtClean="0"/>
              <a:t> is a electrically operated switch. Generally used relay modules are </a:t>
            </a:r>
            <a:r>
              <a:rPr lang="en-IN" b="1" dirty="0" smtClean="0"/>
              <a:t>5v</a:t>
            </a:r>
            <a:r>
              <a:rPr lang="en-IN" dirty="0" smtClean="0"/>
              <a:t> / </a:t>
            </a:r>
            <a:r>
              <a:rPr lang="en-IN" b="1" dirty="0" smtClean="0"/>
              <a:t>12v</a:t>
            </a:r>
            <a:r>
              <a:rPr lang="en-IN" dirty="0" smtClean="0"/>
              <a:t>. </a:t>
            </a:r>
          </a:p>
          <a:p>
            <a:r>
              <a:rPr lang="en-IN" dirty="0" smtClean="0"/>
              <a:t>The relay uses an </a:t>
            </a:r>
            <a:r>
              <a:rPr lang="en-IN" b="1" dirty="0" smtClean="0"/>
              <a:t>electromagnet</a:t>
            </a:r>
            <a:r>
              <a:rPr lang="en-IN" dirty="0" smtClean="0"/>
              <a:t> to </a:t>
            </a:r>
            <a:r>
              <a:rPr lang="en-IN" b="1" dirty="0" smtClean="0"/>
              <a:t>mechanically</a:t>
            </a:r>
            <a:r>
              <a:rPr lang="en-IN" dirty="0" smtClean="0"/>
              <a:t> switch electric appliances. It is operated by a relatively small electric current that can turn </a:t>
            </a:r>
            <a:r>
              <a:rPr lang="en-IN" b="1" dirty="0" smtClean="0"/>
              <a:t>ON</a:t>
            </a:r>
            <a:r>
              <a:rPr lang="en-IN" dirty="0" smtClean="0"/>
              <a:t> or </a:t>
            </a:r>
            <a:r>
              <a:rPr lang="en-IN" b="1" dirty="0" smtClean="0"/>
              <a:t>OFF</a:t>
            </a:r>
            <a:r>
              <a:rPr lang="en-IN" dirty="0" smtClean="0"/>
              <a:t> a much larger electric current. </a:t>
            </a:r>
            <a:endParaRPr lang="en-IN" dirty="0"/>
          </a:p>
        </p:txBody>
      </p:sp>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09767" y="5048250"/>
            <a:ext cx="2409825" cy="1809750"/>
          </a:xfrm>
          <a:prstGeom prst="rect">
            <a:avLst/>
          </a:prstGeom>
        </p:spPr>
      </p:pic>
    </p:spTree>
    <p:extLst>
      <p:ext uri="{BB962C8B-B14F-4D97-AF65-F5344CB8AC3E}">
        <p14:creationId xmlns:p14="http://schemas.microsoft.com/office/powerpoint/2010/main" val="3663057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a:t>
            </a:r>
            <a:endParaRPr lang="en-IN" dirty="0"/>
          </a:p>
        </p:txBody>
      </p:sp>
      <p:sp>
        <p:nvSpPr>
          <p:cNvPr id="3" name="Content Placeholder 2"/>
          <p:cNvSpPr>
            <a:spLocks noGrp="1"/>
          </p:cNvSpPr>
          <p:nvPr>
            <p:ph idx="1"/>
          </p:nvPr>
        </p:nvSpPr>
        <p:spPr/>
        <p:txBody>
          <a:bodyPr/>
          <a:lstStyle/>
          <a:p>
            <a:pPr>
              <a:buFont typeface="Wingdings" pitchFamily="2" charset="2"/>
              <a:buChar char="v"/>
            </a:pPr>
            <a:r>
              <a:rPr lang="en-IN" dirty="0" smtClean="0"/>
              <a:t>IBM CLOUD</a:t>
            </a:r>
          </a:p>
          <a:p>
            <a:pPr>
              <a:buFont typeface="Wingdings" pitchFamily="2" charset="2"/>
              <a:buChar char="v"/>
            </a:pPr>
            <a:r>
              <a:rPr lang="en-IN" dirty="0" smtClean="0"/>
              <a:t>MIT APP INVENTOR</a:t>
            </a:r>
          </a:p>
          <a:p>
            <a:pPr>
              <a:buFont typeface="Wingdings" pitchFamily="2" charset="2"/>
              <a:buChar char="v"/>
            </a:pPr>
            <a:r>
              <a:rPr lang="en-IN" dirty="0" smtClean="0"/>
              <a:t>ARDUINO IDE</a:t>
            </a:r>
            <a:endParaRPr lang="en-IN" dirty="0"/>
          </a:p>
        </p:txBody>
      </p:sp>
    </p:spTree>
    <p:extLst>
      <p:ext uri="{BB962C8B-B14F-4D97-AF65-F5344CB8AC3E}">
        <p14:creationId xmlns:p14="http://schemas.microsoft.com/office/powerpoint/2010/main" val="1887558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IBM CLOUD</a:t>
            </a:r>
            <a:endParaRPr lang="en-IN" dirty="0"/>
          </a:p>
        </p:txBody>
      </p:sp>
      <p:sp>
        <p:nvSpPr>
          <p:cNvPr id="3" name="Content Placeholder 2"/>
          <p:cNvSpPr>
            <a:spLocks noGrp="1"/>
          </p:cNvSpPr>
          <p:nvPr>
            <p:ph idx="1"/>
          </p:nvPr>
        </p:nvSpPr>
        <p:spPr>
          <a:xfrm>
            <a:off x="539552" y="1412776"/>
            <a:ext cx="6912768" cy="1584176"/>
          </a:xfrm>
        </p:spPr>
        <p:txBody>
          <a:bodyPr>
            <a:normAutofit fontScale="70000" lnSpcReduction="20000"/>
          </a:bodyPr>
          <a:lstStyle/>
          <a:p>
            <a:r>
              <a:rPr lang="en-IN" b="1" dirty="0" smtClean="0">
                <a:effectLst/>
              </a:rPr>
              <a:t>IBM cloud computing</a:t>
            </a:r>
            <a:r>
              <a:rPr lang="en-IN" dirty="0" smtClean="0">
                <a:effectLst/>
              </a:rPr>
              <a:t> is a set of </a:t>
            </a:r>
            <a:r>
              <a:rPr lang="en-IN" dirty="0" smtClean="0">
                <a:effectLst/>
                <a:hlinkClick r:id="rId2" tooltip="Cloud computing"/>
              </a:rPr>
              <a:t>cloud computing</a:t>
            </a:r>
            <a:r>
              <a:rPr lang="en-IN" dirty="0" smtClean="0">
                <a:effectLst/>
              </a:rPr>
              <a:t> services for business offered by the information technology company </a:t>
            </a:r>
            <a:r>
              <a:rPr lang="en-IN" dirty="0" smtClean="0">
                <a:effectLst/>
                <a:hlinkClick r:id="rId3" tooltip="IBM"/>
              </a:rPr>
              <a:t>IBM</a:t>
            </a:r>
            <a:r>
              <a:rPr lang="en-IN" dirty="0" smtClean="0">
                <a:effectLst/>
              </a:rPr>
              <a:t>. IBM cloud includes </a:t>
            </a:r>
            <a:r>
              <a:rPr lang="en-IN" dirty="0" smtClean="0">
                <a:effectLst/>
                <a:hlinkClick r:id="rId4" tooltip="Infrastructure as a service"/>
              </a:rPr>
              <a:t>infrastructure as a service</a:t>
            </a:r>
            <a:r>
              <a:rPr lang="en-IN" dirty="0" smtClean="0">
                <a:effectLst/>
              </a:rPr>
              <a:t> (</a:t>
            </a:r>
            <a:r>
              <a:rPr lang="en-IN" dirty="0" err="1" smtClean="0">
                <a:effectLst/>
              </a:rPr>
              <a:t>IaaS</a:t>
            </a:r>
            <a:r>
              <a:rPr lang="en-IN" dirty="0" smtClean="0">
                <a:effectLst/>
              </a:rPr>
              <a:t>), </a:t>
            </a:r>
            <a:r>
              <a:rPr lang="en-IN" dirty="0" smtClean="0">
                <a:effectLst/>
                <a:hlinkClick r:id="rId5" tooltip="Software as a service"/>
              </a:rPr>
              <a:t>software as a service</a:t>
            </a:r>
            <a:r>
              <a:rPr lang="en-IN" dirty="0" smtClean="0">
                <a:effectLst/>
              </a:rPr>
              <a:t> (</a:t>
            </a:r>
            <a:r>
              <a:rPr lang="en-IN" dirty="0" err="1" smtClean="0">
                <a:effectLst/>
              </a:rPr>
              <a:t>SaaS</a:t>
            </a:r>
            <a:r>
              <a:rPr lang="en-IN" dirty="0" smtClean="0">
                <a:effectLst/>
              </a:rPr>
              <a:t>) and </a:t>
            </a:r>
            <a:r>
              <a:rPr lang="en-IN" dirty="0" smtClean="0">
                <a:effectLst/>
                <a:hlinkClick r:id="rId6" tooltip="Platform as a service"/>
              </a:rPr>
              <a:t>platform as a service</a:t>
            </a:r>
            <a:r>
              <a:rPr lang="en-IN" dirty="0" smtClean="0">
                <a:effectLst/>
              </a:rPr>
              <a:t> (</a:t>
            </a:r>
            <a:r>
              <a:rPr lang="en-IN" dirty="0" err="1" smtClean="0">
                <a:effectLst/>
              </a:rPr>
              <a:t>PaaS</a:t>
            </a:r>
            <a:r>
              <a:rPr lang="en-IN" dirty="0" smtClean="0">
                <a:effectLst/>
              </a:rPr>
              <a:t>) .</a:t>
            </a:r>
          </a:p>
          <a:p>
            <a:endParaRPr lang="en-IN" dirty="0" smtClean="0">
              <a:effectLst/>
            </a:endParaRPr>
          </a:p>
          <a:p>
            <a:endParaRPr lang="en-IN" dirty="0"/>
          </a:p>
        </p:txBody>
      </p:sp>
      <p:sp>
        <p:nvSpPr>
          <p:cNvPr id="8" name="Rectangle 7"/>
          <p:cNvSpPr/>
          <p:nvPr/>
        </p:nvSpPr>
        <p:spPr>
          <a:xfrm>
            <a:off x="683568" y="3212976"/>
            <a:ext cx="7128792" cy="1477328"/>
          </a:xfrm>
          <a:prstGeom prst="rect">
            <a:avLst/>
          </a:prstGeom>
        </p:spPr>
        <p:txBody>
          <a:bodyPr wrap="square">
            <a:spAutoFit/>
          </a:bodyPr>
          <a:lstStyle/>
          <a:p>
            <a:pPr marL="285750" indent="-285750">
              <a:buFont typeface="Wingdings" pitchFamily="2" charset="2"/>
              <a:buChar char="§"/>
            </a:pPr>
            <a:r>
              <a:rPr lang="en-IN" b="1" dirty="0" smtClean="0">
                <a:effectLst/>
              </a:rPr>
              <a:t>App Inventor</a:t>
            </a:r>
            <a:r>
              <a:rPr lang="en-IN" dirty="0" smtClean="0">
                <a:effectLst/>
              </a:rPr>
              <a:t> is a web application </a:t>
            </a:r>
            <a:r>
              <a:rPr lang="en-IN" dirty="0" smtClean="0">
                <a:effectLst/>
                <a:hlinkClick r:id="rId7"/>
              </a:rPr>
              <a:t>integrated development environment</a:t>
            </a:r>
            <a:r>
              <a:rPr lang="en-IN" dirty="0" smtClean="0">
                <a:effectLst/>
              </a:rPr>
              <a:t> originally provided by </a:t>
            </a:r>
            <a:r>
              <a:rPr lang="en-IN" dirty="0" smtClean="0">
                <a:effectLst/>
                <a:hlinkClick r:id="rId8" tooltip="Google"/>
              </a:rPr>
              <a:t>Google</a:t>
            </a:r>
            <a:r>
              <a:rPr lang="en-IN" dirty="0"/>
              <a:t>.</a:t>
            </a:r>
            <a:endParaRPr lang="en-IN" dirty="0" smtClean="0">
              <a:effectLst/>
            </a:endParaRPr>
          </a:p>
          <a:p>
            <a:pPr marL="285750" indent="-285750">
              <a:buFont typeface="Wingdings" pitchFamily="2" charset="2"/>
              <a:buChar char="§"/>
            </a:pPr>
            <a:r>
              <a:rPr lang="en-IN" dirty="0" smtClean="0">
                <a:effectLst/>
              </a:rPr>
              <a:t>It allows newcomers to </a:t>
            </a:r>
            <a:r>
              <a:rPr lang="en-IN" dirty="0" smtClean="0">
                <a:effectLst/>
                <a:hlinkClick r:id="rId9" tooltip="Computer programming"/>
              </a:rPr>
              <a:t>computer programming</a:t>
            </a:r>
            <a:r>
              <a:rPr lang="en-IN" dirty="0" smtClean="0">
                <a:effectLst/>
              </a:rPr>
              <a:t> to create </a:t>
            </a:r>
            <a:r>
              <a:rPr lang="en-IN" dirty="0" smtClean="0">
                <a:effectLst/>
                <a:hlinkClick r:id="rId10" tooltip="Application software"/>
              </a:rPr>
              <a:t>application software</a:t>
            </a:r>
            <a:r>
              <a:rPr lang="en-IN" dirty="0" smtClean="0">
                <a:effectLst/>
              </a:rPr>
              <a:t> (apps) for two </a:t>
            </a:r>
            <a:r>
              <a:rPr lang="en-IN" dirty="0" smtClean="0">
                <a:effectLst/>
                <a:hlinkClick r:id="rId11" tooltip="Operating system"/>
              </a:rPr>
              <a:t>operating systems</a:t>
            </a:r>
            <a:r>
              <a:rPr lang="en-IN" dirty="0" smtClean="0">
                <a:effectLst/>
              </a:rPr>
              <a:t> (OS): </a:t>
            </a:r>
            <a:r>
              <a:rPr lang="en-IN" dirty="0" smtClean="0">
                <a:effectLst/>
                <a:hlinkClick r:id="rId12" tooltip="Android (operating system)"/>
              </a:rPr>
              <a:t>Android</a:t>
            </a:r>
            <a:r>
              <a:rPr lang="en-IN" dirty="0" smtClean="0">
                <a:effectLst/>
              </a:rPr>
              <a:t>, and </a:t>
            </a:r>
            <a:r>
              <a:rPr lang="en-IN" dirty="0" err="1" smtClean="0">
                <a:effectLst/>
                <a:hlinkClick r:id="rId13" tooltip="IOS"/>
              </a:rPr>
              <a:t>iOS</a:t>
            </a:r>
            <a:endParaRPr lang="en-IN" dirty="0"/>
          </a:p>
        </p:txBody>
      </p:sp>
      <p:sp>
        <p:nvSpPr>
          <p:cNvPr id="9" name="Rectangle 8"/>
          <p:cNvSpPr/>
          <p:nvPr/>
        </p:nvSpPr>
        <p:spPr>
          <a:xfrm>
            <a:off x="755576" y="5229199"/>
            <a:ext cx="7533982" cy="1200329"/>
          </a:xfrm>
          <a:prstGeom prst="rect">
            <a:avLst/>
          </a:prstGeom>
        </p:spPr>
        <p:txBody>
          <a:bodyPr wrap="square">
            <a:spAutoFit/>
          </a:bodyPr>
          <a:lstStyle/>
          <a:p>
            <a:pPr marL="285750" indent="-285750">
              <a:buFont typeface="Wingdings" pitchFamily="2" charset="2"/>
              <a:buChar char="§"/>
            </a:pPr>
            <a:r>
              <a:rPr lang="en-IN" dirty="0" smtClean="0"/>
              <a:t>The </a:t>
            </a:r>
            <a:r>
              <a:rPr lang="en-IN" b="1" dirty="0" err="1" smtClean="0">
                <a:hlinkClick r:id="rId14" tooltip="Arduino"/>
              </a:rPr>
              <a:t>Arduino</a:t>
            </a:r>
            <a:r>
              <a:rPr lang="en-IN" b="1" dirty="0" smtClean="0"/>
              <a:t> integrated development environment (</a:t>
            </a:r>
            <a:r>
              <a:rPr lang="en-IN" b="1" dirty="0" smtClean="0">
                <a:hlinkClick r:id="rId7" tooltip="Integrated development environment"/>
              </a:rPr>
              <a:t>IDE</a:t>
            </a:r>
            <a:r>
              <a:rPr lang="en-IN" b="1" dirty="0" smtClean="0"/>
              <a:t>)</a:t>
            </a:r>
            <a:r>
              <a:rPr lang="en-IN" dirty="0" smtClean="0"/>
              <a:t> is a </a:t>
            </a:r>
            <a:r>
              <a:rPr lang="en-IN" dirty="0" smtClean="0">
                <a:hlinkClick r:id="rId15" tooltip="Cross-platform"/>
              </a:rPr>
              <a:t>cross-platform</a:t>
            </a:r>
            <a:r>
              <a:rPr lang="en-IN" dirty="0" smtClean="0"/>
              <a:t> application (for </a:t>
            </a:r>
            <a:r>
              <a:rPr lang="en-IN" dirty="0" smtClean="0">
                <a:hlinkClick r:id="rId16" tooltip="Windows"/>
              </a:rPr>
              <a:t>Windows</a:t>
            </a:r>
            <a:r>
              <a:rPr lang="en-IN" dirty="0" smtClean="0"/>
              <a:t>, </a:t>
            </a:r>
            <a:r>
              <a:rPr lang="en-IN" dirty="0" err="1" smtClean="0">
                <a:hlinkClick r:id="rId17" tooltip="MacOS"/>
              </a:rPr>
              <a:t>macOS</a:t>
            </a:r>
            <a:r>
              <a:rPr lang="en-IN" dirty="0" smtClean="0"/>
              <a:t>, </a:t>
            </a:r>
            <a:r>
              <a:rPr lang="en-IN" dirty="0" smtClean="0">
                <a:hlinkClick r:id="rId18" tooltip="Linux"/>
              </a:rPr>
              <a:t>Linux</a:t>
            </a:r>
            <a:r>
              <a:rPr lang="en-IN" dirty="0" smtClean="0"/>
              <a:t>) that is written in the programming language </a:t>
            </a:r>
            <a:r>
              <a:rPr lang="en-IN" dirty="0" smtClean="0">
                <a:hlinkClick r:id="rId19" tooltip="Java (programming language)"/>
              </a:rPr>
              <a:t>Java</a:t>
            </a:r>
            <a:r>
              <a:rPr lang="en-IN" dirty="0" smtClean="0"/>
              <a:t>. It is used to write and upload programs to </a:t>
            </a:r>
            <a:r>
              <a:rPr lang="en-IN" dirty="0" err="1" smtClean="0"/>
              <a:t>Arduino</a:t>
            </a:r>
            <a:r>
              <a:rPr lang="en-IN" dirty="0" smtClean="0"/>
              <a:t> compatible boards.</a:t>
            </a:r>
            <a:endParaRPr lang="en-IN" dirty="0"/>
          </a:p>
        </p:txBody>
      </p:sp>
    </p:spTree>
    <p:extLst>
      <p:ext uri="{BB962C8B-B14F-4D97-AF65-F5344CB8AC3E}">
        <p14:creationId xmlns:p14="http://schemas.microsoft.com/office/powerpoint/2010/main" val="387570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lstStyle/>
          <a:p>
            <a:r>
              <a:rPr lang="en-IN" b="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output</a:t>
            </a:r>
            <a:endParaRPr lang="en-IN" b="0" i="1"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1340768"/>
            <a:ext cx="6480720" cy="5229200"/>
          </a:xfrm>
          <a:prstGeom prst="rect">
            <a:avLst/>
          </a:prstGeom>
        </p:spPr>
      </p:pic>
    </p:spTree>
    <p:extLst>
      <p:ext uri="{BB962C8B-B14F-4D97-AF65-F5344CB8AC3E}">
        <p14:creationId xmlns:p14="http://schemas.microsoft.com/office/powerpoint/2010/main" val="3274273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510</TotalTime>
  <Words>409</Words>
  <Application>Microsoft Office PowerPoint</Application>
  <PresentationFormat>On-screen Show (4:3)</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Centralized Remote Agriculture Pump Control System for Farmers </vt:lpstr>
      <vt:lpstr>Project Description</vt:lpstr>
      <vt:lpstr>PowerPoint Presentation</vt:lpstr>
      <vt:lpstr>Project Highlights</vt:lpstr>
      <vt:lpstr>Hardware</vt:lpstr>
      <vt:lpstr>NODEMCU</vt:lpstr>
      <vt:lpstr>software</vt:lpstr>
      <vt:lpstr>IBM CLOUD</vt:lpstr>
      <vt:lpstr>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Centralized Remote Agriculture Pump Control System for Farmers</dc:title>
  <dc:creator>Galaxy</dc:creator>
  <cp:lastModifiedBy>Galaxy</cp:lastModifiedBy>
  <cp:revision>19</cp:revision>
  <dcterms:created xsi:type="dcterms:W3CDTF">2019-07-09T05:51:45Z</dcterms:created>
  <dcterms:modified xsi:type="dcterms:W3CDTF">2019-07-17T09:47:01Z</dcterms:modified>
</cp:coreProperties>
</file>