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reddy Deekshitha" userId="03606e74d33a287b" providerId="LiveId" clId="{3D2B8C40-FFC3-40DB-A4E0-3476EB67C20E}"/>
    <pc:docChg chg="modSld">
      <pc:chgData name="Annreddy Deekshitha" userId="03606e74d33a287b" providerId="LiveId" clId="{3D2B8C40-FFC3-40DB-A4E0-3476EB67C20E}" dt="2024-12-11T04:17:36.551" v="10" actId="208"/>
      <pc:docMkLst>
        <pc:docMk/>
      </pc:docMkLst>
      <pc:sldChg chg="addSp modSp mod">
        <pc:chgData name="Annreddy Deekshitha" userId="03606e74d33a287b" providerId="LiveId" clId="{3D2B8C40-FFC3-40DB-A4E0-3476EB67C20E}" dt="2024-12-11T04:16:38.362" v="2" actId="208"/>
        <pc:sldMkLst>
          <pc:docMk/>
          <pc:sldMk cId="1806316882" sldId="271"/>
        </pc:sldMkLst>
        <pc:spChg chg="add mod">
          <ac:chgData name="Annreddy Deekshitha" userId="03606e74d33a287b" providerId="LiveId" clId="{3D2B8C40-FFC3-40DB-A4E0-3476EB67C20E}" dt="2024-12-11T04:16:38.362" v="2" actId="208"/>
          <ac:spMkLst>
            <pc:docMk/>
            <pc:sldMk cId="1806316882" sldId="271"/>
            <ac:spMk id="3" creationId="{A1ACE0BE-FAFC-F96A-24E4-32B7CE9C08DD}"/>
          </ac:spMkLst>
        </pc:spChg>
      </pc:sldChg>
      <pc:sldChg chg="addSp modSp mod">
        <pc:chgData name="Annreddy Deekshitha" userId="03606e74d33a287b" providerId="LiveId" clId="{3D2B8C40-FFC3-40DB-A4E0-3476EB67C20E}" dt="2024-12-11T04:17:14.019" v="7" actId="1076"/>
        <pc:sldMkLst>
          <pc:docMk/>
          <pc:sldMk cId="3870011677" sldId="272"/>
        </pc:sldMkLst>
        <pc:spChg chg="add mod">
          <ac:chgData name="Annreddy Deekshitha" userId="03606e74d33a287b" providerId="LiveId" clId="{3D2B8C40-FFC3-40DB-A4E0-3476EB67C20E}" dt="2024-12-11T04:17:14.019" v="7" actId="1076"/>
          <ac:spMkLst>
            <pc:docMk/>
            <pc:sldMk cId="3870011677" sldId="272"/>
            <ac:spMk id="2" creationId="{440E3A56-F878-C8BA-9926-0BD70C8AE5F2}"/>
          </ac:spMkLst>
        </pc:spChg>
      </pc:sldChg>
      <pc:sldChg chg="addSp modSp mod">
        <pc:chgData name="Annreddy Deekshitha" userId="03606e74d33a287b" providerId="LiveId" clId="{3D2B8C40-FFC3-40DB-A4E0-3476EB67C20E}" dt="2024-12-11T04:17:36.551" v="10" actId="208"/>
        <pc:sldMkLst>
          <pc:docMk/>
          <pc:sldMk cId="1364390284" sldId="273"/>
        </pc:sldMkLst>
        <pc:spChg chg="add mod">
          <ac:chgData name="Annreddy Deekshitha" userId="03606e74d33a287b" providerId="LiveId" clId="{3D2B8C40-FFC3-40DB-A4E0-3476EB67C20E}" dt="2024-12-11T04:17:36.551" v="10" actId="208"/>
          <ac:spMkLst>
            <pc:docMk/>
            <pc:sldMk cId="1364390284" sldId="273"/>
            <ac:spMk id="2" creationId="{E967B442-42B3-C3A1-D3FE-A801CAB815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12/10/2024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5344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12/10/2024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12/10/2024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8727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12/10/2024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531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12/10/2024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5396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12/10/2024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7344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12/10/2024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4771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12/10/2024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24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12/10/2024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81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12/10/2024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909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12/10/2024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4485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12/10/2024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81840540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hyperlink" Target="https://fis.fda.gov/sense/app/95239e26-e0be-42d9-a960-9a5f7f1c25ee/sheet/7a47a261-d58b-4203-a8aa-6d3021737452/state/analysi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F4E45CE-D679-721E-C63D-ED4F27D15E29}"/>
              </a:ext>
            </a:extLst>
          </p:cNvPr>
          <p:cNvSpPr>
            <a:spLocks noGrp="1"/>
          </p:cNvSpPr>
          <p:nvPr>
            <p:ph type="ctrTitle"/>
          </p:nvPr>
        </p:nvSpPr>
        <p:spPr>
          <a:xfrm>
            <a:off x="450619" y="3779027"/>
            <a:ext cx="5996628" cy="1098654"/>
          </a:xfrm>
        </p:spPr>
        <p:txBody>
          <a:bodyPr anchor="ctr">
            <a:normAutofit/>
          </a:bodyPr>
          <a:lstStyle/>
          <a:p>
            <a:pPr algn="l"/>
            <a:r>
              <a:rPr lang="en-US" sz="5400" dirty="0"/>
              <a:t>LOPERAMIDE</a:t>
            </a:r>
          </a:p>
        </p:txBody>
      </p:sp>
      <p:grpSp>
        <p:nvGrpSpPr>
          <p:cNvPr id="13"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C2ED010F-1839-6CE4-5F41-DC0EF62FAC57}"/>
              </a:ext>
            </a:extLst>
          </p:cNvPr>
          <p:cNvSpPr>
            <a:spLocks noGrp="1"/>
          </p:cNvSpPr>
          <p:nvPr>
            <p:ph type="subTitle" idx="1"/>
          </p:nvPr>
        </p:nvSpPr>
        <p:spPr>
          <a:xfrm>
            <a:off x="1529399" y="4664250"/>
            <a:ext cx="1999862" cy="1072191"/>
          </a:xfrm>
        </p:spPr>
        <p:txBody>
          <a:bodyPr anchor="ctr">
            <a:normAutofit/>
          </a:bodyPr>
          <a:lstStyle/>
          <a:p>
            <a:pPr algn="l"/>
            <a:r>
              <a:rPr lang="en-US" sz="4000" dirty="0"/>
              <a:t>DRUG</a:t>
            </a:r>
          </a:p>
        </p:txBody>
      </p:sp>
      <p:pic>
        <p:nvPicPr>
          <p:cNvPr id="4" name="Picture 3">
            <a:extLst>
              <a:ext uri="{FF2B5EF4-FFF2-40B4-BE49-F238E27FC236}">
                <a16:creationId xmlns:a16="http://schemas.microsoft.com/office/drawing/2014/main" id="{81B733FF-8E89-92B8-986E-7B7052FDD70D}"/>
              </a:ext>
            </a:extLst>
          </p:cNvPr>
          <p:cNvPicPr>
            <a:picLocks noChangeAspect="1"/>
          </p:cNvPicPr>
          <p:nvPr/>
        </p:nvPicPr>
        <p:blipFill>
          <a:blip r:embed="rId2"/>
          <a:srcRect t="21496" r="-2" b="24386"/>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5" name="TextBox 4">
            <a:extLst>
              <a:ext uri="{FF2B5EF4-FFF2-40B4-BE49-F238E27FC236}">
                <a16:creationId xmlns:a16="http://schemas.microsoft.com/office/drawing/2014/main" id="{9EA4FCC7-B855-80B9-388D-704E17234759}"/>
              </a:ext>
            </a:extLst>
          </p:cNvPr>
          <p:cNvSpPr txBox="1"/>
          <p:nvPr/>
        </p:nvSpPr>
        <p:spPr>
          <a:xfrm>
            <a:off x="7380083" y="4048550"/>
            <a:ext cx="4430486" cy="954107"/>
          </a:xfrm>
          <a:prstGeom prst="rect">
            <a:avLst/>
          </a:prstGeom>
          <a:noFill/>
        </p:spPr>
        <p:txBody>
          <a:bodyPr wrap="square" rtlCol="0">
            <a:spAutoFit/>
          </a:bodyPr>
          <a:lstStyle/>
          <a:p>
            <a:r>
              <a:rPr lang="en-US" sz="2800" dirty="0"/>
              <a:t>DEEKSHITHA ANNREDDY</a:t>
            </a:r>
          </a:p>
          <a:p>
            <a:r>
              <a:rPr lang="en-US" sz="2800" dirty="0"/>
              <a:t>11709141</a:t>
            </a:r>
          </a:p>
        </p:txBody>
      </p:sp>
    </p:spTree>
    <p:extLst>
      <p:ext uri="{BB962C8B-B14F-4D97-AF65-F5344CB8AC3E}">
        <p14:creationId xmlns:p14="http://schemas.microsoft.com/office/powerpoint/2010/main" val="2657204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page with black text&#10;&#10;Description automatically generated">
            <a:extLst>
              <a:ext uri="{FF2B5EF4-FFF2-40B4-BE49-F238E27FC236}">
                <a16:creationId xmlns:a16="http://schemas.microsoft.com/office/drawing/2014/main" id="{4D917813-CC7E-DD28-0512-EDB5597FA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9485"/>
            <a:ext cx="10885713" cy="6291943"/>
          </a:xfrm>
          <a:prstGeom prst="rect">
            <a:avLst/>
          </a:prstGeom>
        </p:spPr>
      </p:pic>
    </p:spTree>
    <p:extLst>
      <p:ext uri="{BB962C8B-B14F-4D97-AF65-F5344CB8AC3E}">
        <p14:creationId xmlns:p14="http://schemas.microsoft.com/office/powerpoint/2010/main" val="301083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101678-CEE5-1FFE-A27E-F06D5DDB601B}"/>
              </a:ext>
            </a:extLst>
          </p:cNvPr>
          <p:cNvSpPr txBox="1"/>
          <p:nvPr/>
        </p:nvSpPr>
        <p:spPr>
          <a:xfrm>
            <a:off x="2329543" y="446314"/>
            <a:ext cx="9514114" cy="923330"/>
          </a:xfrm>
          <a:prstGeom prst="rect">
            <a:avLst/>
          </a:prstGeom>
          <a:noFill/>
        </p:spPr>
        <p:txBody>
          <a:bodyPr wrap="square" rtlCol="0">
            <a:spAutoFit/>
          </a:bodyPr>
          <a:lstStyle/>
          <a:p>
            <a:r>
              <a:rPr lang="en-US" sz="1800" b="1" dirty="0"/>
              <a:t>The data is the data from cleaned dataset that is output of the first code then this data is used as input for next code.</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04CE8626-DBA9-16BD-03C6-FB7C671A4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57" y="1194100"/>
            <a:ext cx="9916886" cy="5950256"/>
          </a:xfrm>
          <a:prstGeom prst="rect">
            <a:avLst/>
          </a:prstGeom>
        </p:spPr>
      </p:pic>
    </p:spTree>
    <p:extLst>
      <p:ext uri="{BB962C8B-B14F-4D97-AF65-F5344CB8AC3E}">
        <p14:creationId xmlns:p14="http://schemas.microsoft.com/office/powerpoint/2010/main" val="162284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F811A-DBF3-D9A6-70C3-9C8F923BB935}"/>
              </a:ext>
            </a:extLst>
          </p:cNvPr>
          <p:cNvSpPr txBox="1"/>
          <p:nvPr/>
        </p:nvSpPr>
        <p:spPr>
          <a:xfrm>
            <a:off x="2351314" y="326571"/>
            <a:ext cx="9481457" cy="923330"/>
          </a:xfrm>
          <a:prstGeom prst="rect">
            <a:avLst/>
          </a:prstGeom>
          <a:noFill/>
        </p:spPr>
        <p:txBody>
          <a:bodyPr wrap="square" rtlCol="0">
            <a:spAutoFit/>
          </a:bodyPr>
          <a:lstStyle/>
          <a:p>
            <a:r>
              <a:rPr lang="en-US" sz="1800" b="1" dirty="0"/>
              <a:t>From the second code we get the reactions file in this dataset we can see a new parameter called frequency and data is shown below;</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5ED94D2D-F71F-648F-D240-60B91CE9D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86" y="1132113"/>
            <a:ext cx="11246428" cy="5564129"/>
          </a:xfrm>
          <a:prstGeom prst="rect">
            <a:avLst/>
          </a:prstGeom>
        </p:spPr>
      </p:pic>
    </p:spTree>
    <p:extLst>
      <p:ext uri="{BB962C8B-B14F-4D97-AF65-F5344CB8AC3E}">
        <p14:creationId xmlns:p14="http://schemas.microsoft.com/office/powerpoint/2010/main" val="70404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EEC309-A591-2544-1964-4F187E17424C}"/>
              </a:ext>
            </a:extLst>
          </p:cNvPr>
          <p:cNvSpPr txBox="1"/>
          <p:nvPr/>
        </p:nvSpPr>
        <p:spPr>
          <a:xfrm>
            <a:off x="2449286" y="293914"/>
            <a:ext cx="9198428" cy="914400"/>
          </a:xfrm>
          <a:prstGeom prst="rect">
            <a:avLst/>
          </a:prstGeom>
          <a:noFill/>
        </p:spPr>
        <p:txBody>
          <a:bodyPr wrap="square" rtlCol="0">
            <a:spAutoFit/>
          </a:bodyPr>
          <a:lstStyle/>
          <a:p>
            <a:r>
              <a:rPr lang="en-US" sz="1800" dirty="0"/>
              <a:t>Now, paste this command in </a:t>
            </a:r>
            <a:r>
              <a:rPr lang="en-US" sz="1800" dirty="0" err="1"/>
              <a:t>gemini</a:t>
            </a:r>
            <a:r>
              <a:rPr lang="en-US" sz="1800" dirty="0"/>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give the organ system that the reaction is effecting give it in the same table beside the frequency”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p>
          <a:p>
            <a:endParaRPr lang="en-US" dirty="0"/>
          </a:p>
        </p:txBody>
      </p:sp>
      <p:pic>
        <p:nvPicPr>
          <p:cNvPr id="4" name="Picture 3" descr="A screenshot of a computer&#10;&#10;Description automatically generated">
            <a:extLst>
              <a:ext uri="{FF2B5EF4-FFF2-40B4-BE49-F238E27FC236}">
                <a16:creationId xmlns:a16="http://schemas.microsoft.com/office/drawing/2014/main" id="{5F15EED1-6072-0BF5-E0FF-F59186697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023" y="1121229"/>
            <a:ext cx="11062406" cy="5225141"/>
          </a:xfrm>
          <a:prstGeom prst="rect">
            <a:avLst/>
          </a:prstGeom>
        </p:spPr>
      </p:pic>
    </p:spTree>
    <p:extLst>
      <p:ext uri="{BB962C8B-B14F-4D97-AF65-F5344CB8AC3E}">
        <p14:creationId xmlns:p14="http://schemas.microsoft.com/office/powerpoint/2010/main" val="118266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AF644-DF75-9D54-F668-4954E00F4946}"/>
              </a:ext>
            </a:extLst>
          </p:cNvPr>
          <p:cNvSpPr txBox="1"/>
          <p:nvPr/>
        </p:nvSpPr>
        <p:spPr>
          <a:xfrm>
            <a:off x="2623457" y="391886"/>
            <a:ext cx="8948057" cy="646331"/>
          </a:xfrm>
          <a:prstGeom prst="rect">
            <a:avLst/>
          </a:prstGeom>
          <a:noFill/>
        </p:spPr>
        <p:txBody>
          <a:bodyPr wrap="square" rtlCol="0">
            <a:spAutoFit/>
          </a:bodyPr>
          <a:lstStyle/>
          <a:p>
            <a:r>
              <a:rPr lang="en-US" sz="1800" b="1" dirty="0"/>
              <a:t>The below is the reactions file we get after entering that command in </a:t>
            </a:r>
            <a:r>
              <a:rPr lang="en-US" sz="1800" b="1" dirty="0" err="1"/>
              <a:t>gemini</a:t>
            </a:r>
            <a:r>
              <a:rPr lang="en-US" sz="1800" b="1" dirty="0"/>
              <a:t>.</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FA5F91AE-F215-E34E-7062-CAB355585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925286"/>
            <a:ext cx="11484428" cy="5650300"/>
          </a:xfrm>
          <a:prstGeom prst="rect">
            <a:avLst/>
          </a:prstGeom>
        </p:spPr>
      </p:pic>
    </p:spTree>
    <p:extLst>
      <p:ext uri="{BB962C8B-B14F-4D97-AF65-F5344CB8AC3E}">
        <p14:creationId xmlns:p14="http://schemas.microsoft.com/office/powerpoint/2010/main" val="24629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93ED2-CB92-35EB-0F9B-9E22331BB362}"/>
              </a:ext>
            </a:extLst>
          </p:cNvPr>
          <p:cNvSpPr txBox="1"/>
          <p:nvPr/>
        </p:nvSpPr>
        <p:spPr>
          <a:xfrm>
            <a:off x="2394857" y="359229"/>
            <a:ext cx="9350829" cy="923330"/>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Sort each organ system with filters, then find the total frequency count for each organ system. These slides are about the piroxicam drug. They are about girls and women ages 22 to 35 and the circulatory system</a:t>
            </a:r>
            <a:endParaRPr lang="en-US" dirty="0"/>
          </a:p>
        </p:txBody>
      </p:sp>
      <p:pic>
        <p:nvPicPr>
          <p:cNvPr id="4" name="Picture 3" descr="A screenshot of a computer&#10;&#10;Description automatically generated">
            <a:extLst>
              <a:ext uri="{FF2B5EF4-FFF2-40B4-BE49-F238E27FC236}">
                <a16:creationId xmlns:a16="http://schemas.microsoft.com/office/drawing/2014/main" id="{E683FBF4-FCF2-0C9A-FE6E-C71A5C832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399" y="1382485"/>
            <a:ext cx="9350830" cy="4936383"/>
          </a:xfrm>
          <a:prstGeom prst="rect">
            <a:avLst/>
          </a:prstGeom>
        </p:spPr>
      </p:pic>
    </p:spTree>
    <p:extLst>
      <p:ext uri="{BB962C8B-B14F-4D97-AF65-F5344CB8AC3E}">
        <p14:creationId xmlns:p14="http://schemas.microsoft.com/office/powerpoint/2010/main" val="315285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61A08-A5E4-5E5E-50D5-CB9FEB6CC2DA}"/>
              </a:ext>
            </a:extLst>
          </p:cNvPr>
          <p:cNvSpPr txBox="1"/>
          <p:nvPr/>
        </p:nvSpPr>
        <p:spPr>
          <a:xfrm>
            <a:off x="2514600" y="261257"/>
            <a:ext cx="9470571" cy="923330"/>
          </a:xfrm>
          <a:prstGeom prst="rect">
            <a:avLst/>
          </a:prstGeom>
          <a:noFill/>
        </p:spPr>
        <p:txBody>
          <a:bodyPr wrap="square" rtlCol="0">
            <a:spAutoFit/>
          </a:bodyPr>
          <a:lstStyle/>
          <a:p>
            <a:r>
              <a:rPr lang="en-US" sz="1800" b="1" dirty="0"/>
              <a:t>By this dataset we can see a graph of top 3 affected organs of age group 22-35 female and male.</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78FCA2D8-5AEA-06DD-1815-E4102786A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16" y="1184587"/>
            <a:ext cx="11049568" cy="5365598"/>
          </a:xfrm>
          <a:prstGeom prst="rect">
            <a:avLst/>
          </a:prstGeom>
        </p:spPr>
      </p:pic>
      <p:sp>
        <p:nvSpPr>
          <p:cNvPr id="3" name="Rectangle 2">
            <a:extLst>
              <a:ext uri="{FF2B5EF4-FFF2-40B4-BE49-F238E27FC236}">
                <a16:creationId xmlns:a16="http://schemas.microsoft.com/office/drawing/2014/main" id="{A1ACE0BE-FAFC-F96A-24E4-32B7CE9C08DD}"/>
              </a:ext>
            </a:extLst>
          </p:cNvPr>
          <p:cNvSpPr/>
          <p:nvPr/>
        </p:nvSpPr>
        <p:spPr>
          <a:xfrm>
            <a:off x="4690872" y="2734056"/>
            <a:ext cx="585216" cy="2377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0631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D694181-F36A-2C70-7881-E7136CB46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79" y="374493"/>
            <a:ext cx="12078321" cy="6109014"/>
          </a:xfrm>
          <a:prstGeom prst="rect">
            <a:avLst/>
          </a:prstGeom>
        </p:spPr>
      </p:pic>
      <p:sp>
        <p:nvSpPr>
          <p:cNvPr id="2" name="Rectangle 1">
            <a:extLst>
              <a:ext uri="{FF2B5EF4-FFF2-40B4-BE49-F238E27FC236}">
                <a16:creationId xmlns:a16="http://schemas.microsoft.com/office/drawing/2014/main" id="{440E3A56-F878-C8BA-9926-0BD70C8AE5F2}"/>
              </a:ext>
            </a:extLst>
          </p:cNvPr>
          <p:cNvSpPr/>
          <p:nvPr/>
        </p:nvSpPr>
        <p:spPr>
          <a:xfrm>
            <a:off x="3968496" y="2176272"/>
            <a:ext cx="493776" cy="19202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7001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02145-49D0-53B6-6F12-394191F4A9C9}"/>
              </a:ext>
            </a:extLst>
          </p:cNvPr>
          <p:cNvSpPr txBox="1"/>
          <p:nvPr/>
        </p:nvSpPr>
        <p:spPr>
          <a:xfrm>
            <a:off x="2492829" y="326571"/>
            <a:ext cx="9198428" cy="923330"/>
          </a:xfrm>
          <a:prstGeom prst="rect">
            <a:avLst/>
          </a:prstGeom>
          <a:noFill/>
        </p:spPr>
        <p:txBody>
          <a:bodyPr wrap="square" rtlCol="0">
            <a:spAutoFit/>
          </a:bodyPr>
          <a:lstStyle/>
          <a:p>
            <a:r>
              <a:rPr lang="en-US" sz="1800" b="1" dirty="0"/>
              <a:t>Finally, below graph shows the normalized values for both male and female as shown below.</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BE132B98-D056-959D-A916-F7A610D6F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502" y="957943"/>
            <a:ext cx="11582995" cy="5725599"/>
          </a:xfrm>
          <a:prstGeom prst="rect">
            <a:avLst/>
          </a:prstGeom>
        </p:spPr>
      </p:pic>
      <p:sp>
        <p:nvSpPr>
          <p:cNvPr id="2" name="Rectangle 1">
            <a:extLst>
              <a:ext uri="{FF2B5EF4-FFF2-40B4-BE49-F238E27FC236}">
                <a16:creationId xmlns:a16="http://schemas.microsoft.com/office/drawing/2014/main" id="{E967B442-42B3-C3A1-D3FE-A801CAB8157F}"/>
              </a:ext>
            </a:extLst>
          </p:cNvPr>
          <p:cNvSpPr/>
          <p:nvPr/>
        </p:nvSpPr>
        <p:spPr>
          <a:xfrm>
            <a:off x="4233672" y="2798064"/>
            <a:ext cx="594360" cy="25603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64390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2" name="Freeform: Shape 7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4" name="Freeform: Shape 7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76" name="Freeform: Shape 7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79" name="Freeform: Shape 7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8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88" name="Freeform: Shape 8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93" name="Freeform: Shape 9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96" name="Rectangle 9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8" name="Rectangle 9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0"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01" name="Freeform: Shape 100">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2" name="Freeform: Shape 101">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extBox 1">
            <a:extLst>
              <a:ext uri="{FF2B5EF4-FFF2-40B4-BE49-F238E27FC236}">
                <a16:creationId xmlns:a16="http://schemas.microsoft.com/office/drawing/2014/main" id="{3BC864CA-A752-5E4D-6AB8-34329E1A2EEB}"/>
              </a:ext>
            </a:extLst>
          </p:cNvPr>
          <p:cNvSpPr txBox="1"/>
          <p:nvPr/>
        </p:nvSpPr>
        <p:spPr>
          <a:xfrm>
            <a:off x="1591238" y="1337665"/>
            <a:ext cx="3776416" cy="3155419"/>
          </a:xfrm>
          <a:prstGeom prst="rect">
            <a:avLst/>
          </a:prstGeom>
        </p:spPr>
        <p:txBody>
          <a:bodyPr vert="horz" lIns="91440" tIns="45720" rIns="91440" bIns="45720" rtlCol="0" anchor="b">
            <a:normAutofit/>
          </a:bodyPr>
          <a:lstStyle/>
          <a:p>
            <a:pPr>
              <a:spcBef>
                <a:spcPct val="0"/>
              </a:spcBef>
              <a:spcAft>
                <a:spcPts val="600"/>
              </a:spcAft>
            </a:pPr>
            <a:r>
              <a:rPr lang="en-US" sz="5400" kern="1200" dirty="0">
                <a:solidFill>
                  <a:schemeClr val="tx2"/>
                </a:solidFill>
                <a:latin typeface="+mj-lt"/>
                <a:ea typeface="+mj-ea"/>
                <a:cs typeface="+mj-cs"/>
              </a:rPr>
              <a:t>THANK YOU</a:t>
            </a:r>
          </a:p>
        </p:txBody>
      </p:sp>
      <p:grpSp>
        <p:nvGrpSpPr>
          <p:cNvPr id="110"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11" name="Straight Connector 110">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2" name="Straight Connector 111">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7" name="Graphic 66" descr="Handshake">
            <a:extLst>
              <a:ext uri="{FF2B5EF4-FFF2-40B4-BE49-F238E27FC236}">
                <a16:creationId xmlns:a16="http://schemas.microsoft.com/office/drawing/2014/main" id="{60B5AB58-95B8-0652-21B3-1EB9A758B6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9233" y="567942"/>
            <a:ext cx="5716862" cy="5716862"/>
          </a:xfrm>
          <a:prstGeom prst="rect">
            <a:avLst/>
          </a:prstGeom>
        </p:spPr>
      </p:pic>
      <p:grpSp>
        <p:nvGrpSpPr>
          <p:cNvPr id="114"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15" name="Freeform: Shape 114">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16"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18" name="Freeform: Shape 117">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9" name="Freeform: Shape 118">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0" name="Freeform: Shape 119">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1" name="Freeform: Shape 120">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2" name="Freeform: Shape 121">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3" name="Freeform: Shape 122">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24" name="Freeform: Shape 123">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7" name="Freeform: Shape 116">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15838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7"/>
                                        </p:tgtEl>
                                        <p:attrNameLst>
                                          <p:attrName>style.visibility</p:attrName>
                                        </p:attrNameLst>
                                      </p:cBhvr>
                                      <p:to>
                                        <p:strVal val="visible"/>
                                      </p:to>
                                    </p:set>
                                    <p:animEffect transition="in" filter="fade">
                                      <p:cBhvr>
                                        <p:cTn id="7" dur="7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59F1FD-EAF8-71A5-33AE-D4C070B84CF2}"/>
              </a:ext>
            </a:extLst>
          </p:cNvPr>
          <p:cNvSpPr txBox="1"/>
          <p:nvPr/>
        </p:nvSpPr>
        <p:spPr>
          <a:xfrm>
            <a:off x="119743" y="544286"/>
            <a:ext cx="11723914" cy="923330"/>
          </a:xfrm>
          <a:prstGeom prst="rect">
            <a:avLst/>
          </a:prstGeom>
          <a:noFill/>
        </p:spPr>
        <p:txBody>
          <a:bodyPr wrap="square" rtlCol="0">
            <a:sp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website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https://fis.fda.gov/sense/app/95239e26-e0be-42d9-a960-9a5f7f1c25ee/sheet/7a47a261-d58b-4203-a8aa-6d3021737452/state/analysis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A screenshot of a computer&#10;&#10;Description automatically generated">
            <a:extLst>
              <a:ext uri="{FF2B5EF4-FFF2-40B4-BE49-F238E27FC236}">
                <a16:creationId xmlns:a16="http://schemas.microsoft.com/office/drawing/2014/main" id="{175FB714-78E3-8B35-6C5A-5C4BD480D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3" y="1230086"/>
            <a:ext cx="11342914" cy="5236028"/>
          </a:xfrm>
          <a:prstGeom prst="rect">
            <a:avLst/>
          </a:prstGeom>
        </p:spPr>
      </p:pic>
    </p:spTree>
    <p:extLst>
      <p:ext uri="{BB962C8B-B14F-4D97-AF65-F5344CB8AC3E}">
        <p14:creationId xmlns:p14="http://schemas.microsoft.com/office/powerpoint/2010/main" val="47511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1D34F3-2DF9-7036-9955-2984F09E2B0B}"/>
              </a:ext>
            </a:extLst>
          </p:cNvPr>
          <p:cNvSpPr txBox="1"/>
          <p:nvPr/>
        </p:nvSpPr>
        <p:spPr>
          <a:xfrm>
            <a:off x="2432304" y="393192"/>
            <a:ext cx="9418320" cy="923330"/>
          </a:xfrm>
          <a:prstGeom prst="rect">
            <a:avLst/>
          </a:prstGeom>
          <a:noFill/>
        </p:spPr>
        <p:txBody>
          <a:bodyPr wrap="square" rtlCol="0">
            <a:spAutoFit/>
          </a:bodyPr>
          <a:lstStyle/>
          <a:p>
            <a:r>
              <a:rPr lang="en-US" b="1" dirty="0"/>
              <a:t>Now, select a specific drug in the search bar. Here, I have selected “Loperamide” drug for the data analysis.</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12C7CE75-FFBE-A314-0ECF-239EF959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43" y="1099457"/>
            <a:ext cx="11125200" cy="5301495"/>
          </a:xfrm>
          <a:prstGeom prst="rect">
            <a:avLst/>
          </a:prstGeom>
        </p:spPr>
      </p:pic>
    </p:spTree>
    <p:extLst>
      <p:ext uri="{BB962C8B-B14F-4D97-AF65-F5344CB8AC3E}">
        <p14:creationId xmlns:p14="http://schemas.microsoft.com/office/powerpoint/2010/main" val="99127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34D84-71CF-63EE-D8D4-BD77E6E178FE}"/>
              </a:ext>
            </a:extLst>
          </p:cNvPr>
          <p:cNvSpPr txBox="1"/>
          <p:nvPr/>
        </p:nvSpPr>
        <p:spPr>
          <a:xfrm>
            <a:off x="2438400" y="489857"/>
            <a:ext cx="9383486" cy="677108"/>
          </a:xfrm>
          <a:prstGeom prst="rect">
            <a:avLst/>
          </a:prstGeom>
          <a:noFill/>
        </p:spPr>
        <p:txBody>
          <a:bodyPr wrap="square" rtlCol="0">
            <a:spAutoFit/>
          </a:bodyPr>
          <a:lstStyle/>
          <a:p>
            <a:r>
              <a:rPr lang="en-US" sz="2000" b="1" dirty="0"/>
              <a:t>This shows the analysis of the Loperamide drug</a:t>
            </a:r>
            <a:r>
              <a:rPr lang="en-US" sz="2000" dirty="0"/>
              <a:t>.</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38C95B28-7779-B318-E08B-34DBA7154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14" y="1055914"/>
            <a:ext cx="11527972" cy="5367264"/>
          </a:xfrm>
          <a:prstGeom prst="rect">
            <a:avLst/>
          </a:prstGeom>
        </p:spPr>
      </p:pic>
    </p:spTree>
    <p:extLst>
      <p:ext uri="{BB962C8B-B14F-4D97-AF65-F5344CB8AC3E}">
        <p14:creationId xmlns:p14="http://schemas.microsoft.com/office/powerpoint/2010/main" val="300913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F208F-C309-CB12-C967-43A778768A12}"/>
              </a:ext>
            </a:extLst>
          </p:cNvPr>
          <p:cNvSpPr txBox="1"/>
          <p:nvPr/>
        </p:nvSpPr>
        <p:spPr>
          <a:xfrm>
            <a:off x="2373086" y="304800"/>
            <a:ext cx="9459685" cy="677108"/>
          </a:xfrm>
          <a:prstGeom prst="rect">
            <a:avLst/>
          </a:prstGeom>
          <a:noFill/>
        </p:spPr>
        <p:txBody>
          <a:bodyPr wrap="square" rtlCol="0">
            <a:spAutoFit/>
          </a:bodyPr>
          <a:lstStyle/>
          <a:p>
            <a:r>
              <a:rPr lang="en-US" sz="2000" b="1" dirty="0"/>
              <a:t>By clicking on listing of cases we can able to access the relevant data</a:t>
            </a:r>
            <a:r>
              <a:rPr lang="en-US" sz="1800" b="1" dirty="0"/>
              <a:t>.</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4A57744F-499A-BBBC-1E86-3C30F656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30" y="794656"/>
            <a:ext cx="11473542" cy="5822207"/>
          </a:xfrm>
          <a:prstGeom prst="rect">
            <a:avLst/>
          </a:prstGeom>
        </p:spPr>
      </p:pic>
    </p:spTree>
    <p:extLst>
      <p:ext uri="{BB962C8B-B14F-4D97-AF65-F5344CB8AC3E}">
        <p14:creationId xmlns:p14="http://schemas.microsoft.com/office/powerpoint/2010/main" val="41103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81EA9-952C-D649-BEA1-A8C3AC723F90}"/>
              </a:ext>
            </a:extLst>
          </p:cNvPr>
          <p:cNvSpPr txBox="1"/>
          <p:nvPr/>
        </p:nvSpPr>
        <p:spPr>
          <a:xfrm>
            <a:off x="2449286" y="293914"/>
            <a:ext cx="9448800" cy="984885"/>
          </a:xfrm>
          <a:prstGeom prst="rect">
            <a:avLst/>
          </a:prstGeom>
          <a:noFill/>
        </p:spPr>
        <p:txBody>
          <a:bodyPr wrap="square" rtlCol="0">
            <a:spAutoFit/>
          </a:bodyPr>
          <a:lstStyle/>
          <a:p>
            <a:r>
              <a:rPr lang="en-US" sz="2000" b="1" dirty="0"/>
              <a:t>Through this we can access parameters of the data such as age, sex, Sender.</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A82D6C58-4AE0-4C73-FF44-B5A33794C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14" y="1014985"/>
            <a:ext cx="11234057" cy="5549102"/>
          </a:xfrm>
          <a:prstGeom prst="rect">
            <a:avLst/>
          </a:prstGeom>
        </p:spPr>
      </p:pic>
    </p:spTree>
    <p:extLst>
      <p:ext uri="{BB962C8B-B14F-4D97-AF65-F5344CB8AC3E}">
        <p14:creationId xmlns:p14="http://schemas.microsoft.com/office/powerpoint/2010/main" val="98537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34583-79DF-94B0-143D-7C974026C21D}"/>
              </a:ext>
            </a:extLst>
          </p:cNvPr>
          <p:cNvSpPr txBox="1"/>
          <p:nvPr/>
        </p:nvSpPr>
        <p:spPr>
          <a:xfrm>
            <a:off x="2732314" y="402771"/>
            <a:ext cx="8545286" cy="923330"/>
          </a:xfrm>
          <a:prstGeom prst="rect">
            <a:avLst/>
          </a:prstGeom>
          <a:noFill/>
        </p:spPr>
        <p:txBody>
          <a:bodyPr wrap="square" rtlCol="0">
            <a:spAutoFit/>
          </a:bodyPr>
          <a:lstStyle/>
          <a:p>
            <a:r>
              <a:rPr lang="en-US" sz="3600" b="1" dirty="0"/>
              <a:t>Now download the data.</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E78C6874-583F-D4E0-A788-AB94E01D5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54" y="1326101"/>
            <a:ext cx="11639262" cy="5445280"/>
          </a:xfrm>
          <a:prstGeom prst="rect">
            <a:avLst/>
          </a:prstGeom>
        </p:spPr>
      </p:pic>
    </p:spTree>
    <p:extLst>
      <p:ext uri="{BB962C8B-B14F-4D97-AF65-F5344CB8AC3E}">
        <p14:creationId xmlns:p14="http://schemas.microsoft.com/office/powerpoint/2010/main" val="383643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B631AC-B37D-0406-EF40-941F1608BC32}"/>
              </a:ext>
            </a:extLst>
          </p:cNvPr>
          <p:cNvSpPr txBox="1"/>
          <p:nvPr/>
        </p:nvSpPr>
        <p:spPr>
          <a:xfrm>
            <a:off x="2438400" y="272143"/>
            <a:ext cx="9350829" cy="738664"/>
          </a:xfrm>
          <a:prstGeom prst="rect">
            <a:avLst/>
          </a:prstGeom>
          <a:noFill/>
        </p:spPr>
        <p:txBody>
          <a:bodyPr wrap="square" rtlCol="0">
            <a:spAutoFit/>
          </a:bodyPr>
          <a:lstStyle/>
          <a:p>
            <a:r>
              <a:rPr lang="en-US" sz="2400" b="1" dirty="0"/>
              <a:t>The below is the data file we have downloaded.</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id="{909492CE-0005-8B26-DA91-1BBA1940B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92" y="892629"/>
            <a:ext cx="11700638" cy="5733760"/>
          </a:xfrm>
          <a:prstGeom prst="rect">
            <a:avLst/>
          </a:prstGeom>
        </p:spPr>
      </p:pic>
    </p:spTree>
    <p:extLst>
      <p:ext uri="{BB962C8B-B14F-4D97-AF65-F5344CB8AC3E}">
        <p14:creationId xmlns:p14="http://schemas.microsoft.com/office/powerpoint/2010/main" val="115298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014F65-1611-05FA-975B-9A9F0A6F224B}"/>
              </a:ext>
            </a:extLst>
          </p:cNvPr>
          <p:cNvSpPr txBox="1"/>
          <p:nvPr/>
        </p:nvSpPr>
        <p:spPr>
          <a:xfrm>
            <a:off x="2329543" y="370114"/>
            <a:ext cx="9372600" cy="738664"/>
          </a:xfrm>
          <a:prstGeom prst="rect">
            <a:avLst/>
          </a:prstGeom>
          <a:noFill/>
        </p:spPr>
        <p:txBody>
          <a:bodyPr wrap="square" rtlCol="0">
            <a:spAutoFit/>
          </a:bodyPr>
          <a:lstStyle/>
          <a:p>
            <a:r>
              <a:rPr lang="en-US" sz="2400" b="1" dirty="0"/>
              <a:t>Now, run the below code in google </a:t>
            </a:r>
            <a:r>
              <a:rPr lang="en-US" sz="2400" b="1" dirty="0" err="1"/>
              <a:t>colab</a:t>
            </a:r>
            <a:r>
              <a:rPr lang="en-US" sz="2400" b="1" dirty="0"/>
              <a:t> to clean the data.</a:t>
            </a:r>
          </a:p>
          <a:p>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7FF42876-D3A5-886C-475F-8CBCFFE80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700" y="979609"/>
            <a:ext cx="10504714" cy="5769535"/>
          </a:xfrm>
          <a:prstGeom prst="rect">
            <a:avLst/>
          </a:prstGeom>
        </p:spPr>
      </p:pic>
    </p:spTree>
    <p:extLst>
      <p:ext uri="{BB962C8B-B14F-4D97-AF65-F5344CB8AC3E}">
        <p14:creationId xmlns:p14="http://schemas.microsoft.com/office/powerpoint/2010/main" val="3778175724"/>
      </p:ext>
    </p:extLst>
  </p:cSld>
  <p:clrMapOvr>
    <a:masterClrMapping/>
  </p:clrMapOvr>
</p:sld>
</file>

<file path=ppt/theme/theme1.xml><?xml version="1.0" encoding="utf-8"?>
<a:theme xmlns:a="http://schemas.openxmlformats.org/drawingml/2006/main" name="ExploreVTI">
  <a:themeElements>
    <a:clrScheme name="AnalogousFromRegularSeedRightStep">
      <a:dk1>
        <a:srgbClr val="000000"/>
      </a:dk1>
      <a:lt1>
        <a:srgbClr val="FFFFFF"/>
      </a:lt1>
      <a:dk2>
        <a:srgbClr val="412E24"/>
      </a:dk2>
      <a:lt2>
        <a:srgbClr val="E2E8E8"/>
      </a:lt2>
      <a:accent1>
        <a:srgbClr val="C34D55"/>
      </a:accent1>
      <a:accent2>
        <a:srgbClr val="B1643B"/>
      </a:accent2>
      <a:accent3>
        <a:srgbClr val="BCA14A"/>
      </a:accent3>
      <a:accent4>
        <a:srgbClr val="98AD39"/>
      </a:accent4>
      <a:accent5>
        <a:srgbClr val="73B346"/>
      </a:accent5>
      <a:accent6>
        <a:srgbClr val="3BB13C"/>
      </a:accent6>
      <a:hlink>
        <a:srgbClr val="30928B"/>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30</TotalTime>
  <Words>300</Words>
  <Application>Microsoft Office PowerPoint</Application>
  <PresentationFormat>Widescreen</PresentationFormat>
  <Paragraphs>22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AvenirNext LT Pro Medium</vt:lpstr>
      <vt:lpstr>Calibri</vt:lpstr>
      <vt:lpstr>Posterama</vt:lpstr>
      <vt:lpstr>ExploreVTI</vt:lpstr>
      <vt:lpstr>LOPERAMIDE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Annreddy Deekshitha</dc:creator>
  <cp:lastModifiedBy>Annreddy Deekshitha</cp:lastModifiedBy>
  <cp:revision>1</cp:revision>
  <dcterms:created xsi:type="dcterms:W3CDTF">2024-12-03T23:08:24Z</dcterms:created>
  <dcterms:modified xsi:type="dcterms:W3CDTF">2024-12-11T04:17:43Z</dcterms:modified>
</cp:coreProperties>
</file>