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 id="2147483689" r:id="rId2"/>
  </p:sldMasterIdLst>
  <p:notesMasterIdLst>
    <p:notesMasterId r:id="rId16"/>
  </p:notesMasterIdLst>
  <p:sldIdLst>
    <p:sldId id="256" r:id="rId3"/>
    <p:sldId id="258" r:id="rId4"/>
    <p:sldId id="259" r:id="rId5"/>
    <p:sldId id="307" r:id="rId6"/>
    <p:sldId id="308" r:id="rId7"/>
    <p:sldId id="261" r:id="rId8"/>
    <p:sldId id="309" r:id="rId9"/>
    <p:sldId id="310" r:id="rId10"/>
    <p:sldId id="311" r:id="rId11"/>
    <p:sldId id="312" r:id="rId12"/>
    <p:sldId id="313" r:id="rId13"/>
    <p:sldId id="267" r:id="rId14"/>
    <p:sldId id="306" r:id="rId15"/>
  </p:sldIdLst>
  <p:sldSz cx="9144000" cy="5143500" type="screen16x9"/>
  <p:notesSz cx="6858000" cy="9144000"/>
  <p:embeddedFontLst>
    <p:embeddedFont>
      <p:font typeface="Nunito" pitchFamily="2" charset="0"/>
      <p:regular r:id="rId17"/>
      <p:bold r:id="rId18"/>
      <p:italic r:id="rId19"/>
      <p:boldItalic r:id="rId20"/>
    </p:embeddedFont>
    <p:embeddedFont>
      <p:font typeface="Poppins" panose="00000500000000000000" pitchFamily="2" charset="0"/>
      <p:regular r:id="rId21"/>
      <p:bold r:id="rId22"/>
      <p:italic r:id="rId23"/>
      <p:boldItalic r:id="rId24"/>
    </p:embeddedFont>
    <p:embeddedFont>
      <p:font typeface="Poppins Black" panose="00000A00000000000000" pitchFamily="2" charset="0"/>
      <p:bold r:id="rId25"/>
      <p:boldItalic r:id="rId26"/>
    </p:embeddedFont>
    <p:embeddedFont>
      <p:font typeface="Proxima Nova"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327D5D-F079-4B4F-9C98-F21BFCF90997}">
  <a:tblStyle styleId="{39327D5D-F079-4B4F-9C98-F21BFCF909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018" y="58"/>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f8fab0cad0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f8fab0cad0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8f7bffaa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66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8f7bffaa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28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8f7bffaae_0_2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8f7bffaae_0_2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4"/>
        <p:cNvGrpSpPr/>
        <p:nvPr/>
      </p:nvGrpSpPr>
      <p:grpSpPr>
        <a:xfrm>
          <a:off x="0" y="0"/>
          <a:ext cx="0" cy="0"/>
          <a:chOff x="0" y="0"/>
          <a:chExt cx="0" cy="0"/>
        </a:xfrm>
      </p:grpSpPr>
      <p:sp>
        <p:nvSpPr>
          <p:cNvPr id="11115" name="Google Shape;11115;gf8f7bffaae_0_20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6" name="Google Shape;11116;gf8f7bffaae_0_20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8fab0cad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8fab0cad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8f7bffaa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f8f7bffaa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8f7bffaa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f8f7bffaa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04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8f7bffaa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f8f7bffaa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08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8f7bffaa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8f7bffaa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339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8f7bffaa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23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8f7bffaa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58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681525" y="-2172800"/>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807875" y="3746225"/>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03225" y="916300"/>
            <a:ext cx="4830900" cy="2777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003225" y="3776300"/>
            <a:ext cx="4830900" cy="45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784375" y="2975700"/>
            <a:ext cx="1497600" cy="21678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4_1_1">
    <p:spTree>
      <p:nvGrpSpPr>
        <p:cNvPr id="1" name="Shape 246"/>
        <p:cNvGrpSpPr/>
        <p:nvPr/>
      </p:nvGrpSpPr>
      <p:grpSpPr>
        <a:xfrm>
          <a:off x="0" y="0"/>
          <a:ext cx="0" cy="0"/>
          <a:chOff x="0" y="0"/>
          <a:chExt cx="0" cy="0"/>
        </a:xfrm>
      </p:grpSpPr>
      <p:sp>
        <p:nvSpPr>
          <p:cNvPr id="247" name="Google Shape;247;p39"/>
          <p:cNvSpPr/>
          <p:nvPr/>
        </p:nvSpPr>
        <p:spPr>
          <a:xfrm>
            <a:off x="-375750" y="1128288"/>
            <a:ext cx="1089000" cy="40152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9"/>
          <p:cNvSpPr/>
          <p:nvPr/>
        </p:nvSpPr>
        <p:spPr>
          <a:xfrm rot="10800000" flipH="1">
            <a:off x="8267025" y="881688"/>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1388125" y="1219800"/>
            <a:ext cx="6367800" cy="270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8"/>
          <p:cNvSpPr/>
          <p:nvPr/>
        </p:nvSpPr>
        <p:spPr>
          <a:xfrm>
            <a:off x="-784375" y="2975850"/>
            <a:ext cx="1497600" cy="21678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10800000" flipH="1">
            <a:off x="8274850" y="263550"/>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rot="10800000" flipH="1">
            <a:off x="8430775" y="0"/>
            <a:ext cx="1497600" cy="5143500"/>
          </a:xfrm>
          <a:prstGeom prst="rect">
            <a:avLst/>
          </a:prstGeom>
          <a:gradFill>
            <a:gsLst>
              <a:gs pos="0">
                <a:srgbClr val="4F2AAD">
                  <a:alpha val="0"/>
                </a:srgbClr>
              </a:gs>
              <a:gs pos="35000">
                <a:srgbClr val="8733FF"/>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10800000" flipH="1">
            <a:off x="-1552375" y="-11129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713225" y="1507650"/>
            <a:ext cx="4284300" cy="83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713225" y="2340150"/>
            <a:ext cx="3663600" cy="129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1"/>
        <p:cNvGrpSpPr/>
        <p:nvPr/>
      </p:nvGrpSpPr>
      <p:grpSpPr>
        <a:xfrm>
          <a:off x="0" y="0"/>
          <a:ext cx="0" cy="0"/>
          <a:chOff x="0" y="0"/>
          <a:chExt cx="0" cy="0"/>
        </a:xfrm>
      </p:grpSpPr>
      <p:sp>
        <p:nvSpPr>
          <p:cNvPr id="62" name="Google Shape;62;p13"/>
          <p:cNvSpPr/>
          <p:nvPr/>
        </p:nvSpPr>
        <p:spPr>
          <a:xfrm rot="10800000" flipH="1">
            <a:off x="-1465675" y="36845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rot="-16748">
            <a:off x="1665420" y="1345599"/>
            <a:ext cx="2586331" cy="858003"/>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64" name="Google Shape;64;p13"/>
          <p:cNvSpPr txBox="1">
            <a:spLocks noGrp="1"/>
          </p:cNvSpPr>
          <p:nvPr>
            <p:ph type="subTitle" idx="1"/>
          </p:nvPr>
        </p:nvSpPr>
        <p:spPr>
          <a:xfrm rot="-7591">
            <a:off x="1666022" y="2133352"/>
            <a:ext cx="2581506" cy="672308"/>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5" name="Google Shape;65;p13"/>
          <p:cNvSpPr txBox="1">
            <a:spLocks noGrp="1"/>
          </p:cNvSpPr>
          <p:nvPr>
            <p:ph type="title" idx="2"/>
          </p:nvPr>
        </p:nvSpPr>
        <p:spPr>
          <a:xfrm rot="-15554">
            <a:off x="5869701" y="1344973"/>
            <a:ext cx="2586026" cy="858003"/>
          </a:xfrm>
          <a:prstGeom prst="rect">
            <a:avLst/>
          </a:prstGeom>
          <a:ln>
            <a:noFill/>
          </a:ln>
        </p:spPr>
        <p:txBody>
          <a:bodyPr spcFirstLastPara="1" wrap="square" lIns="91425" tIns="91425" rIns="91425" bIns="91425" anchor="ctr" anchorCtr="0">
            <a:noAutofit/>
          </a:bodyPr>
          <a:lstStyle>
            <a:lvl1pPr marR="38100"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66" name="Google Shape;66;p13"/>
          <p:cNvSpPr txBox="1">
            <a:spLocks noGrp="1"/>
          </p:cNvSpPr>
          <p:nvPr>
            <p:ph type="subTitle" idx="3"/>
          </p:nvPr>
        </p:nvSpPr>
        <p:spPr>
          <a:xfrm rot="-7978">
            <a:off x="5870016" y="2133338"/>
            <a:ext cx="2585407" cy="672307"/>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7" name="Google Shape;67;p13"/>
          <p:cNvSpPr txBox="1">
            <a:spLocks noGrp="1"/>
          </p:cNvSpPr>
          <p:nvPr>
            <p:ph type="title" idx="4"/>
          </p:nvPr>
        </p:nvSpPr>
        <p:spPr>
          <a:xfrm rot="-17548">
            <a:off x="1665419" y="2820536"/>
            <a:ext cx="2586034" cy="857403"/>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68" name="Google Shape;68;p13"/>
          <p:cNvSpPr txBox="1">
            <a:spLocks noGrp="1"/>
          </p:cNvSpPr>
          <p:nvPr>
            <p:ph type="subTitle" idx="5"/>
          </p:nvPr>
        </p:nvSpPr>
        <p:spPr>
          <a:xfrm rot="-7980">
            <a:off x="1666022" y="3562691"/>
            <a:ext cx="2584807" cy="672308"/>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9" name="Google Shape;69;p13"/>
          <p:cNvSpPr txBox="1">
            <a:spLocks noGrp="1"/>
          </p:cNvSpPr>
          <p:nvPr>
            <p:ph type="title" idx="6" hasCustomPrompt="1"/>
          </p:nvPr>
        </p:nvSpPr>
        <p:spPr>
          <a:xfrm rot="-17220">
            <a:off x="591568" y="1422459"/>
            <a:ext cx="1137914" cy="736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0" name="Google Shape;70;p13"/>
          <p:cNvSpPr txBox="1">
            <a:spLocks noGrp="1"/>
          </p:cNvSpPr>
          <p:nvPr>
            <p:ph type="title" idx="7" hasCustomPrompt="1"/>
          </p:nvPr>
        </p:nvSpPr>
        <p:spPr>
          <a:xfrm rot="-17220">
            <a:off x="591568" y="2897659"/>
            <a:ext cx="1137914" cy="736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1" name="Google Shape;71;p13"/>
          <p:cNvSpPr txBox="1">
            <a:spLocks noGrp="1"/>
          </p:cNvSpPr>
          <p:nvPr>
            <p:ph type="title" idx="8" hasCustomPrompt="1"/>
          </p:nvPr>
        </p:nvSpPr>
        <p:spPr>
          <a:xfrm rot="-17229">
            <a:off x="4820157" y="1422459"/>
            <a:ext cx="1137314" cy="736801"/>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2" name="Google Shape;72;p13"/>
          <p:cNvSpPr txBox="1">
            <a:spLocks noGrp="1"/>
          </p:cNvSpPr>
          <p:nvPr>
            <p:ph type="title" idx="9"/>
          </p:nvPr>
        </p:nvSpPr>
        <p:spPr>
          <a:xfrm rot="-16345">
            <a:off x="5869702" y="2819924"/>
            <a:ext cx="2586929" cy="857403"/>
          </a:xfrm>
          <a:prstGeom prst="rect">
            <a:avLst/>
          </a:prstGeom>
          <a:ln>
            <a:noFill/>
          </a:ln>
        </p:spPr>
        <p:txBody>
          <a:bodyPr spcFirstLastPara="1" wrap="square" lIns="91425" tIns="91425" rIns="91425" bIns="91425" anchor="b" anchorCtr="0">
            <a:noAutofit/>
          </a:bodyPr>
          <a:lstStyle>
            <a:lvl1pPr marR="38100"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73" name="Google Shape;73;p13"/>
          <p:cNvSpPr txBox="1">
            <a:spLocks noGrp="1"/>
          </p:cNvSpPr>
          <p:nvPr>
            <p:ph type="subTitle" idx="13"/>
          </p:nvPr>
        </p:nvSpPr>
        <p:spPr>
          <a:xfrm rot="-7978">
            <a:off x="5870016" y="3562691"/>
            <a:ext cx="2585407" cy="672307"/>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4" name="Google Shape;74;p13"/>
          <p:cNvSpPr txBox="1">
            <a:spLocks noGrp="1"/>
          </p:cNvSpPr>
          <p:nvPr>
            <p:ph type="title" idx="14" hasCustomPrompt="1"/>
          </p:nvPr>
        </p:nvSpPr>
        <p:spPr>
          <a:xfrm rot="-17229">
            <a:off x="4820157" y="2897659"/>
            <a:ext cx="1137314" cy="736801"/>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5" name="Google Shape;75;p13"/>
          <p:cNvSpPr txBox="1">
            <a:spLocks noGrp="1"/>
          </p:cNvSpPr>
          <p:nvPr>
            <p:ph type="title" idx="15"/>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76" name="Google Shape;76;p13"/>
          <p:cNvSpPr/>
          <p:nvPr/>
        </p:nvSpPr>
        <p:spPr>
          <a:xfrm rot="10800000">
            <a:off x="8430775" y="0"/>
            <a:ext cx="1497600" cy="21678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flipH="1">
            <a:off x="895363" y="3140325"/>
            <a:ext cx="7353000" cy="680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900">
                <a:solidFill>
                  <a:schemeClr val="accen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9" name="Google Shape;79;p14"/>
          <p:cNvSpPr txBox="1">
            <a:spLocks noGrp="1"/>
          </p:cNvSpPr>
          <p:nvPr>
            <p:ph type="subTitle" idx="1"/>
          </p:nvPr>
        </p:nvSpPr>
        <p:spPr>
          <a:xfrm flipH="1">
            <a:off x="895638" y="1322475"/>
            <a:ext cx="7353000" cy="18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33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4"/>
          <p:cNvSpPr/>
          <p:nvPr/>
        </p:nvSpPr>
        <p:spPr>
          <a:xfrm>
            <a:off x="8430775" y="2268900"/>
            <a:ext cx="1497600" cy="2874600"/>
          </a:xfrm>
          <a:prstGeom prst="rect">
            <a:avLst/>
          </a:prstGeom>
          <a:gradFill>
            <a:gsLst>
              <a:gs pos="0">
                <a:srgbClr val="4F2AAD">
                  <a:alpha val="0"/>
                </a:srgbClr>
              </a:gs>
              <a:gs pos="35000">
                <a:srgbClr val="8733FF"/>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1315950" y="-138117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22">
    <p:spTree>
      <p:nvGrpSpPr>
        <p:cNvPr id="1" name="Shape 121"/>
        <p:cNvGrpSpPr/>
        <p:nvPr/>
      </p:nvGrpSpPr>
      <p:grpSpPr>
        <a:xfrm>
          <a:off x="0" y="0"/>
          <a:ext cx="0" cy="0"/>
          <a:chOff x="0" y="0"/>
          <a:chExt cx="0" cy="0"/>
        </a:xfrm>
      </p:grpSpPr>
      <p:sp>
        <p:nvSpPr>
          <p:cNvPr id="122" name="Google Shape;122;p20"/>
          <p:cNvSpPr/>
          <p:nvPr/>
        </p:nvSpPr>
        <p:spPr>
          <a:xfrm rot="10800000">
            <a:off x="-784375" y="0"/>
            <a:ext cx="1497600" cy="40413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124" name="Google Shape;124;p20"/>
          <p:cNvSpPr txBox="1">
            <a:spLocks noGrp="1"/>
          </p:cNvSpPr>
          <p:nvPr>
            <p:ph type="subTitle" idx="1"/>
          </p:nvPr>
        </p:nvSpPr>
        <p:spPr>
          <a:xfrm>
            <a:off x="789425" y="1365075"/>
            <a:ext cx="4298100" cy="3143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Nunito"/>
              <a:buChar char="●"/>
              <a:defRPr sz="15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
        <p:nvSpPr>
          <p:cNvPr id="125" name="Google Shape;125;p20"/>
          <p:cNvSpPr/>
          <p:nvPr/>
        </p:nvSpPr>
        <p:spPr>
          <a:xfrm rot="10800000" flipH="1">
            <a:off x="7774075" y="39530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39"/>
        <p:cNvGrpSpPr/>
        <p:nvPr/>
      </p:nvGrpSpPr>
      <p:grpSpPr>
        <a:xfrm>
          <a:off x="0" y="0"/>
          <a:ext cx="0" cy="0"/>
          <a:chOff x="0" y="0"/>
          <a:chExt cx="0" cy="0"/>
        </a:xfrm>
      </p:grpSpPr>
      <p:sp>
        <p:nvSpPr>
          <p:cNvPr id="240" name="Google Shape;240;p37"/>
          <p:cNvSpPr/>
          <p:nvPr/>
        </p:nvSpPr>
        <p:spPr>
          <a:xfrm rot="10800000" flipH="1">
            <a:off x="-1190925" y="41035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rot="10800000" flipH="1">
            <a:off x="8334075" y="540725"/>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4_1">
    <p:spTree>
      <p:nvGrpSpPr>
        <p:cNvPr id="1" name="Shape 242"/>
        <p:cNvGrpSpPr/>
        <p:nvPr/>
      </p:nvGrpSpPr>
      <p:grpSpPr>
        <a:xfrm>
          <a:off x="0" y="0"/>
          <a:ext cx="0" cy="0"/>
          <a:chOff x="0" y="0"/>
          <a:chExt cx="0" cy="0"/>
        </a:xfrm>
      </p:grpSpPr>
      <p:sp>
        <p:nvSpPr>
          <p:cNvPr id="243" name="Google Shape;243;p38"/>
          <p:cNvSpPr/>
          <p:nvPr/>
        </p:nvSpPr>
        <p:spPr>
          <a:xfrm rot="10800000">
            <a:off x="8430775" y="-12575"/>
            <a:ext cx="1049100" cy="4005000"/>
          </a:xfrm>
          <a:prstGeom prst="rect">
            <a:avLst/>
          </a:prstGeom>
          <a:gradFill>
            <a:gsLst>
              <a:gs pos="0">
                <a:srgbClr val="4F2AAD">
                  <a:alpha val="0"/>
                </a:srgbClr>
              </a:gs>
              <a:gs pos="35000">
                <a:srgbClr val="8733FF"/>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p:nvPr/>
        </p:nvSpPr>
        <p:spPr>
          <a:xfrm>
            <a:off x="357950" y="4549650"/>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8"/>
          <p:cNvSpPr/>
          <p:nvPr/>
        </p:nvSpPr>
        <p:spPr>
          <a:xfrm>
            <a:off x="-2023300" y="1443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2350" y="445025"/>
            <a:ext cx="78993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1pPr>
            <a:lvl2pPr lvl="1">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2pPr>
            <a:lvl3pPr lvl="2">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3pPr>
            <a:lvl4pPr lvl="3">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4pPr>
            <a:lvl5pPr lvl="4">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5pPr>
            <a:lvl6pPr lvl="5">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6pPr>
            <a:lvl7pPr lvl="6">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7pPr>
            <a:lvl8pPr lvl="7">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8pPr>
            <a:lvl9pPr lvl="8">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622350" y="1152475"/>
            <a:ext cx="78993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0" r:id="rId6"/>
    <p:sldLayoutId id="2147483666" r:id="rId7"/>
    <p:sldLayoutId id="2147483683" r:id="rId8"/>
    <p:sldLayoutId id="2147483684" r:id="rId9"/>
    <p:sldLayoutId id="214748368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51" name="Google Shape;251;p4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Ohf6Gw8D47gEH_AWMJ_1fN75Tx8tnpU5/edit?usp=drivesdk&amp;ouid=103145089229469555670&amp;rtpof=true&amp;sd=tru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ctrTitle"/>
          </p:nvPr>
        </p:nvSpPr>
        <p:spPr>
          <a:xfrm>
            <a:off x="988269" y="967519"/>
            <a:ext cx="4830900" cy="3728174"/>
          </a:xfrm>
          <a:prstGeom prst="rect">
            <a:avLst/>
          </a:prstGeom>
        </p:spPr>
        <p:txBody>
          <a:bodyPr spcFirstLastPara="1" wrap="square" lIns="91425" tIns="91425" rIns="91425" bIns="91425" anchor="b" anchorCtr="0">
            <a:noAutofit/>
          </a:bodyPr>
          <a:lstStyle/>
          <a:p>
            <a:r>
              <a:rPr lang="en-IN" b="1" i="0" dirty="0">
                <a:solidFill>
                  <a:schemeClr val="accent1">
                    <a:lumMod val="75000"/>
                  </a:schemeClr>
                </a:solidFill>
                <a:effectLst/>
                <a:latin typeface="Times New Roman" panose="02020603050405020304" pitchFamily="18" charset="0"/>
                <a:cs typeface="Times New Roman" panose="02020603050405020304" pitchFamily="18" charset="0"/>
              </a:rPr>
              <a:t>PROJECT – 5</a:t>
            </a:r>
            <a:br>
              <a:rPr lang="en-IN" b="1" i="0" dirty="0">
                <a:solidFill>
                  <a:schemeClr val="accent2"/>
                </a:solidFill>
                <a:effectLst/>
                <a:latin typeface="Times New Roman" panose="02020603050405020304" pitchFamily="18" charset="0"/>
                <a:cs typeface="Times New Roman" panose="02020603050405020304" pitchFamily="18" charset="0"/>
              </a:rPr>
            </a:br>
            <a:br>
              <a:rPr lang="en-IN" b="1" i="0" dirty="0">
                <a:solidFill>
                  <a:schemeClr val="accent2"/>
                </a:solidFill>
                <a:effectLst/>
                <a:latin typeface="Times New Roman" panose="02020603050405020304" pitchFamily="18" charset="0"/>
                <a:cs typeface="Times New Roman" panose="02020603050405020304" pitchFamily="18" charset="0"/>
              </a:rPr>
            </a:br>
            <a:r>
              <a:rPr lang="en-IN" b="1" i="0" dirty="0">
                <a:solidFill>
                  <a:schemeClr val="accent2"/>
                </a:solidFill>
                <a:effectLst/>
                <a:latin typeface="Times New Roman" panose="02020603050405020304" pitchFamily="18" charset="0"/>
                <a:cs typeface="Times New Roman" panose="02020603050405020304" pitchFamily="18" charset="0"/>
              </a:rPr>
              <a:t>IMDB MOVIE ANALYSIS.</a:t>
            </a:r>
            <a:br>
              <a:rPr lang="en-IN" b="1" i="0" dirty="0">
                <a:solidFill>
                  <a:srgbClr val="3C4858"/>
                </a:solidFill>
                <a:effectLst/>
                <a:latin typeface="Times New Roman" panose="02020603050405020304" pitchFamily="18" charset="0"/>
                <a:cs typeface="Times New Roman" panose="02020603050405020304" pitchFamily="18" charset="0"/>
              </a:rPr>
            </a:br>
            <a:endParaRPr dirty="0">
              <a:solidFill>
                <a:schemeClr val="accent2"/>
              </a:solidFill>
              <a:latin typeface="Times New Roman" panose="02020603050405020304" pitchFamily="18" charset="0"/>
              <a:cs typeface="Times New Roman" panose="02020603050405020304" pitchFamily="18" charset="0"/>
            </a:endParaRPr>
          </a:p>
        </p:txBody>
      </p:sp>
      <p:sp>
        <p:nvSpPr>
          <p:cNvPr id="260" name="Google Shape;260;p43"/>
          <p:cNvSpPr txBox="1">
            <a:spLocks noGrp="1"/>
          </p:cNvSpPr>
          <p:nvPr>
            <p:ph type="subTitle" idx="1"/>
          </p:nvPr>
        </p:nvSpPr>
        <p:spPr>
          <a:xfrm>
            <a:off x="4778780" y="4532336"/>
            <a:ext cx="4830900" cy="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By Deeksha</a:t>
            </a:r>
            <a:endParaRPr dirty="0">
              <a:latin typeface="Times New Roman" panose="02020603050405020304" pitchFamily="18" charset="0"/>
              <a:cs typeface="Times New Roman" panose="02020603050405020304" pitchFamily="18" charset="0"/>
            </a:endParaRPr>
          </a:p>
        </p:txBody>
      </p:sp>
      <p:pic>
        <p:nvPicPr>
          <p:cNvPr id="261" name="Google Shape;261;p43"/>
          <p:cNvPicPr preferRelativeResize="0"/>
          <p:nvPr/>
        </p:nvPicPr>
        <p:blipFill>
          <a:blip r:embed="rId3">
            <a:alphaModFix/>
          </a:blip>
          <a:stretch>
            <a:fillRect/>
          </a:stretch>
        </p:blipFill>
        <p:spPr>
          <a:xfrm rot="386524">
            <a:off x="6811589" y="1167934"/>
            <a:ext cx="1764624" cy="3514348"/>
          </a:xfrm>
          <a:prstGeom prst="rect">
            <a:avLst/>
          </a:prstGeom>
          <a:noFill/>
          <a:ln>
            <a:noFill/>
          </a:ln>
          <a:effectLst>
            <a:outerShdw blurRad="57150" dist="19050" dir="5400000" algn="bl" rotWithShape="0">
              <a:srgbClr val="000000">
                <a:alpha val="50000"/>
              </a:srgbClr>
            </a:outerShdw>
          </a:effectLst>
        </p:spPr>
      </p:pic>
      <p:sp>
        <p:nvSpPr>
          <p:cNvPr id="262" name="Google Shape;262;p43"/>
          <p:cNvSpPr/>
          <p:nvPr/>
        </p:nvSpPr>
        <p:spPr>
          <a:xfrm rot="386524">
            <a:off x="6899793" y="1269584"/>
            <a:ext cx="1585223" cy="3347748"/>
          </a:xfrm>
          <a:prstGeom prst="roundRect">
            <a:avLst>
              <a:gd name="adj" fmla="val 11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p43"/>
          <p:cNvPicPr preferRelativeResize="0"/>
          <p:nvPr/>
        </p:nvPicPr>
        <p:blipFill>
          <a:blip r:embed="rId4">
            <a:alphaModFix/>
          </a:blip>
          <a:stretch>
            <a:fillRect/>
          </a:stretch>
        </p:blipFill>
        <p:spPr>
          <a:xfrm rot="386524">
            <a:off x="6950984" y="1961713"/>
            <a:ext cx="1585223" cy="1056815"/>
          </a:xfrm>
          <a:prstGeom prst="rect">
            <a:avLst/>
          </a:prstGeom>
          <a:noFill/>
          <a:ln>
            <a:noFill/>
          </a:ln>
        </p:spPr>
      </p:pic>
      <p:sp>
        <p:nvSpPr>
          <p:cNvPr id="264" name="Google Shape;264;p43"/>
          <p:cNvSpPr/>
          <p:nvPr/>
        </p:nvSpPr>
        <p:spPr>
          <a:xfrm rot="386524">
            <a:off x="7139602" y="1441176"/>
            <a:ext cx="1421420" cy="2085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Poppins"/>
                <a:ea typeface="Poppins"/>
                <a:cs typeface="Poppins"/>
                <a:sym typeface="Poppins"/>
              </a:rPr>
              <a:t>WWW.WEBSITE.COM</a:t>
            </a:r>
            <a:endParaRPr sz="800">
              <a:solidFill>
                <a:schemeClr val="lt1"/>
              </a:solidFill>
              <a:latin typeface="Poppins"/>
              <a:ea typeface="Poppins"/>
              <a:cs typeface="Poppins"/>
              <a:sym typeface="Poppins"/>
            </a:endParaRPr>
          </a:p>
        </p:txBody>
      </p:sp>
      <p:sp>
        <p:nvSpPr>
          <p:cNvPr id="265" name="Google Shape;265;p43"/>
          <p:cNvSpPr/>
          <p:nvPr/>
        </p:nvSpPr>
        <p:spPr>
          <a:xfrm rot="386524">
            <a:off x="6948405" y="3134515"/>
            <a:ext cx="1421420" cy="2085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lt1"/>
                </a:solidFill>
                <a:latin typeface="Poppins"/>
                <a:ea typeface="Poppins"/>
                <a:cs typeface="Poppins"/>
                <a:sym typeface="Poppins"/>
              </a:rPr>
              <a:t>Planets</a:t>
            </a:r>
            <a:endParaRPr sz="1000" b="1">
              <a:solidFill>
                <a:schemeClr val="lt1"/>
              </a:solidFill>
              <a:latin typeface="Poppins"/>
              <a:ea typeface="Poppins"/>
              <a:cs typeface="Poppins"/>
              <a:sym typeface="Poppins"/>
            </a:endParaRPr>
          </a:p>
        </p:txBody>
      </p:sp>
      <p:sp>
        <p:nvSpPr>
          <p:cNvPr id="266" name="Google Shape;266;p43"/>
          <p:cNvSpPr/>
          <p:nvPr/>
        </p:nvSpPr>
        <p:spPr>
          <a:xfrm rot="386524">
            <a:off x="6887169" y="3328397"/>
            <a:ext cx="1421420" cy="9054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Although behind red, Mars is actually a very cold place.</a:t>
            </a:r>
            <a:endParaRPr sz="800">
              <a:solidFill>
                <a:schemeClr val="lt1"/>
              </a:solidFill>
              <a:latin typeface="Poppins"/>
              <a:ea typeface="Poppins"/>
              <a:cs typeface="Poppins"/>
              <a:sym typeface="Poppins"/>
            </a:endParaRPr>
          </a:p>
          <a:p>
            <a:pPr marL="0" lvl="0" indent="0" algn="l" rtl="0">
              <a:spcBef>
                <a:spcPts val="1000"/>
              </a:spcBef>
              <a:spcAft>
                <a:spcPts val="0"/>
              </a:spcAft>
              <a:buNone/>
            </a:pPr>
            <a:r>
              <a:rPr lang="en" sz="800">
                <a:solidFill>
                  <a:schemeClr val="lt1"/>
                </a:solidFill>
                <a:latin typeface="Poppins"/>
                <a:ea typeface="Poppins"/>
                <a:cs typeface="Poppins"/>
                <a:sym typeface="Poppins"/>
              </a:rPr>
              <a:t>Mercury is the second planet from the Sun</a:t>
            </a:r>
            <a:endParaRPr sz="800">
              <a:solidFill>
                <a:schemeClr val="lt1"/>
              </a:solidFill>
              <a:latin typeface="Poppins"/>
              <a:ea typeface="Poppins"/>
              <a:cs typeface="Poppins"/>
              <a:sym typeface="Poppins"/>
            </a:endParaRPr>
          </a:p>
        </p:txBody>
      </p:sp>
      <p:pic>
        <p:nvPicPr>
          <p:cNvPr id="267" name="Google Shape;267;p43"/>
          <p:cNvPicPr preferRelativeResize="0"/>
          <p:nvPr/>
        </p:nvPicPr>
        <p:blipFill>
          <a:blip r:embed="rId3">
            <a:alphaModFix/>
          </a:blip>
          <a:stretch>
            <a:fillRect/>
          </a:stretch>
        </p:blipFill>
        <p:spPr>
          <a:xfrm rot="-621489">
            <a:off x="5684273" y="669509"/>
            <a:ext cx="1764594" cy="3514287"/>
          </a:xfrm>
          <a:prstGeom prst="rect">
            <a:avLst/>
          </a:prstGeom>
          <a:noFill/>
          <a:ln>
            <a:noFill/>
          </a:ln>
          <a:effectLst>
            <a:outerShdw blurRad="57150" dist="19050" dir="5400000" algn="bl" rotWithShape="0">
              <a:srgbClr val="000000">
                <a:alpha val="50000"/>
              </a:srgbClr>
            </a:outerShdw>
          </a:effectLst>
        </p:spPr>
      </p:pic>
      <p:sp>
        <p:nvSpPr>
          <p:cNvPr id="268" name="Google Shape;268;p43"/>
          <p:cNvSpPr/>
          <p:nvPr/>
        </p:nvSpPr>
        <p:spPr>
          <a:xfrm rot="-621489">
            <a:off x="5777843" y="770806"/>
            <a:ext cx="1585195" cy="3347690"/>
          </a:xfrm>
          <a:prstGeom prst="roundRect">
            <a:avLst>
              <a:gd name="adj" fmla="val 11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3"/>
          <p:cNvSpPr/>
          <p:nvPr/>
        </p:nvSpPr>
        <p:spPr>
          <a:xfrm rot="-621489">
            <a:off x="6229773" y="3672207"/>
            <a:ext cx="1168196" cy="20849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oppins"/>
                <a:ea typeface="Poppins"/>
                <a:cs typeface="Poppins"/>
                <a:sym typeface="Poppins"/>
              </a:rPr>
              <a:t>SWIPE UP!</a:t>
            </a:r>
            <a:endParaRPr sz="1100" b="1">
              <a:latin typeface="Poppins"/>
              <a:ea typeface="Poppins"/>
              <a:cs typeface="Poppins"/>
              <a:sym typeface="Poppins"/>
            </a:endParaRPr>
          </a:p>
        </p:txBody>
      </p:sp>
      <p:pic>
        <p:nvPicPr>
          <p:cNvPr id="270" name="Google Shape;270;p43"/>
          <p:cNvPicPr preferRelativeResize="0"/>
          <p:nvPr/>
        </p:nvPicPr>
        <p:blipFill rotWithShape="1">
          <a:blip r:embed="rId5">
            <a:alphaModFix/>
          </a:blip>
          <a:srcRect l="16147" r="26407"/>
          <a:stretch/>
        </p:blipFill>
        <p:spPr>
          <a:xfrm rot="-621487">
            <a:off x="5767178" y="1466521"/>
            <a:ext cx="1585195" cy="1839520"/>
          </a:xfrm>
          <a:prstGeom prst="rect">
            <a:avLst/>
          </a:prstGeom>
          <a:noFill/>
          <a:ln>
            <a:noFill/>
          </a:ln>
        </p:spPr>
      </p:pic>
      <p:sp>
        <p:nvSpPr>
          <p:cNvPr id="271" name="Google Shape;271;p43"/>
          <p:cNvSpPr/>
          <p:nvPr/>
        </p:nvSpPr>
        <p:spPr>
          <a:xfrm rot="-621489">
            <a:off x="5606835" y="956424"/>
            <a:ext cx="1421396" cy="2084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Poppins"/>
                <a:ea typeface="Poppins"/>
                <a:cs typeface="Poppins"/>
                <a:sym typeface="Poppins"/>
              </a:rPr>
              <a:t>WWW.WEBSITE.COM</a:t>
            </a:r>
            <a:endParaRPr sz="8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368710" y="236650"/>
            <a:ext cx="2942304" cy="3385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bg1"/>
                </a:solidFill>
                <a:effectLst/>
                <a:latin typeface="Times New Roman" panose="02020603050405020304" pitchFamily="18" charset="0"/>
                <a:cs typeface="Times New Roman" panose="02020603050405020304" pitchFamily="18" charset="0"/>
              </a:rPr>
              <a:t>D. Director Analysis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CFF4F6-44B4-E3DA-252D-9C830137FE5C}"/>
              </a:ext>
            </a:extLst>
          </p:cNvPr>
          <p:cNvSpPr txBox="1"/>
          <p:nvPr/>
        </p:nvSpPr>
        <p:spPr>
          <a:xfrm>
            <a:off x="811160" y="764725"/>
            <a:ext cx="4306530" cy="338555"/>
          </a:xfrm>
          <a:prstGeom prst="rect">
            <a:avLst/>
          </a:prstGeom>
          <a:noFill/>
        </p:spPr>
        <p:txBody>
          <a:bodyPr wrap="square" rtlCol="0">
            <a:spAutoFit/>
          </a:bodyPr>
          <a:lstStyle/>
          <a:p>
            <a:r>
              <a:rPr lang="en-US" sz="1600" b="0" i="0" dirty="0">
                <a:solidFill>
                  <a:schemeClr val="bg1"/>
                </a:solidFill>
                <a:effectLst/>
                <a:latin typeface="Manrope"/>
              </a:rPr>
              <a:t> </a:t>
            </a:r>
            <a:r>
              <a:rPr lang="en-US" sz="1600" b="0" i="0" dirty="0">
                <a:solidFill>
                  <a:schemeClr val="bg1"/>
                </a:solidFill>
                <a:effectLst/>
                <a:latin typeface="Times New Roman" panose="02020603050405020304" pitchFamily="18" charset="0"/>
                <a:cs typeface="Times New Roman" panose="02020603050405020304" pitchFamily="18" charset="0"/>
              </a:rPr>
              <a:t>Identify the top directors</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02EAA0-686B-60F5-7536-107DFB5FA2E3}"/>
              </a:ext>
            </a:extLst>
          </p:cNvPr>
          <p:cNvPicPr>
            <a:picLocks noChangeAspect="1"/>
          </p:cNvPicPr>
          <p:nvPr/>
        </p:nvPicPr>
        <p:blipFill>
          <a:blip r:embed="rId3"/>
          <a:srcRect/>
          <a:stretch/>
        </p:blipFill>
        <p:spPr>
          <a:xfrm>
            <a:off x="1981943" y="1631357"/>
            <a:ext cx="4927676" cy="2965170"/>
          </a:xfrm>
          <a:prstGeom prst="rect">
            <a:avLst/>
          </a:prstGeom>
        </p:spPr>
      </p:pic>
    </p:spTree>
    <p:extLst>
      <p:ext uri="{BB962C8B-B14F-4D97-AF65-F5344CB8AC3E}">
        <p14:creationId xmlns:p14="http://schemas.microsoft.com/office/powerpoint/2010/main" val="218009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368710" y="236650"/>
            <a:ext cx="2942304" cy="3385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bg1"/>
                </a:solidFill>
                <a:effectLst/>
                <a:latin typeface="Times New Roman" panose="02020603050405020304" pitchFamily="18" charset="0"/>
                <a:cs typeface="Times New Roman" panose="02020603050405020304" pitchFamily="18" charset="0"/>
              </a:rPr>
              <a:t>E. Budget Analysis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CFF4F6-44B4-E3DA-252D-9C830137FE5C}"/>
              </a:ext>
            </a:extLst>
          </p:cNvPr>
          <p:cNvSpPr txBox="1"/>
          <p:nvPr/>
        </p:nvSpPr>
        <p:spPr>
          <a:xfrm>
            <a:off x="892277" y="764727"/>
            <a:ext cx="6445046" cy="338554"/>
          </a:xfrm>
          <a:prstGeom prst="rect">
            <a:avLst/>
          </a:prstGeom>
          <a:noFill/>
        </p:spPr>
        <p:txBody>
          <a:bodyPr wrap="square" rtlCol="0">
            <a:spAutoFit/>
          </a:bodyPr>
          <a:lstStyle/>
          <a:p>
            <a:r>
              <a:rPr lang="en-US" sz="1600" b="0" i="0" dirty="0">
                <a:solidFill>
                  <a:schemeClr val="bg1"/>
                </a:solidFill>
                <a:effectLst/>
                <a:latin typeface="Times New Roman" panose="02020603050405020304" pitchFamily="18" charset="0"/>
                <a:cs typeface="Times New Roman" panose="02020603050405020304" pitchFamily="18" charset="0"/>
              </a:rPr>
              <a:t> Examine the relationship between movie budgets and box office receipts.</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02EAA0-686B-60F5-7536-107DFB5FA2E3}"/>
              </a:ext>
            </a:extLst>
          </p:cNvPr>
          <p:cNvPicPr>
            <a:picLocks noChangeAspect="1"/>
          </p:cNvPicPr>
          <p:nvPr/>
        </p:nvPicPr>
        <p:blipFill>
          <a:blip r:embed="rId3"/>
          <a:srcRect/>
          <a:stretch/>
        </p:blipFill>
        <p:spPr>
          <a:xfrm>
            <a:off x="1549434" y="1587110"/>
            <a:ext cx="5130732" cy="3149646"/>
          </a:xfrm>
          <a:prstGeom prst="rect">
            <a:avLst/>
          </a:prstGeom>
        </p:spPr>
      </p:pic>
    </p:spTree>
    <p:extLst>
      <p:ext uri="{BB962C8B-B14F-4D97-AF65-F5344CB8AC3E}">
        <p14:creationId xmlns:p14="http://schemas.microsoft.com/office/powerpoint/2010/main" val="234178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flipH="1">
            <a:off x="467659" y="897100"/>
            <a:ext cx="7474346" cy="3697023"/>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rgbClr val="222B0D"/>
              </a:buClr>
              <a:buSzPts val="1100"/>
              <a:buFont typeface="Arial" panose="020B0604020202020204" pitchFamily="34" charset="0"/>
              <a:buChar char="•"/>
            </a:pPr>
            <a:r>
              <a:rPr lang="en-US" sz="1600" dirty="0">
                <a:solidFill>
                  <a:schemeClr val="accent3"/>
                </a:solidFill>
                <a:latin typeface="Times New Roman" panose="02020603050405020304" pitchFamily="18" charset="0"/>
                <a:cs typeface="Times New Roman" panose="02020603050405020304" pitchFamily="18" charset="0"/>
              </a:rPr>
              <a:t>I used both fundamental and sophisticated Excel principles in my assignment. MS Excel has been used in this instance to implement the ideas connected to statistics and EDA.</a:t>
            </a:r>
            <a:br>
              <a:rPr lang="en-US" sz="1600" dirty="0">
                <a:solidFill>
                  <a:schemeClr val="accent3"/>
                </a:solidFill>
                <a:latin typeface="Times New Roman" panose="02020603050405020304" pitchFamily="18" charset="0"/>
                <a:cs typeface="Times New Roman" panose="02020603050405020304" pitchFamily="18" charset="0"/>
              </a:rPr>
            </a:br>
            <a:r>
              <a:rPr lang="en-US" sz="1600" dirty="0">
                <a:solidFill>
                  <a:schemeClr val="accent3"/>
                </a:solidFill>
                <a:latin typeface="Times New Roman" panose="02020603050405020304" pitchFamily="18" charset="0"/>
                <a:cs typeface="Times New Roman" panose="02020603050405020304" pitchFamily="18" charset="0"/>
              </a:rPr>
              <a:t>• The principles of sorting, filtering, pivot tables, charting, and many functions, including rank, have all been used in this work.</a:t>
            </a:r>
            <a:br>
              <a:rPr lang="en-US" sz="1600" dirty="0">
                <a:solidFill>
                  <a:schemeClr val="accent3"/>
                </a:solidFill>
                <a:latin typeface="Times New Roman" panose="02020603050405020304" pitchFamily="18" charset="0"/>
                <a:cs typeface="Times New Roman" panose="02020603050405020304" pitchFamily="18" charset="0"/>
              </a:rPr>
            </a:br>
            <a:r>
              <a:rPr lang="en-US" sz="1600" dirty="0">
                <a:solidFill>
                  <a:schemeClr val="accent3"/>
                </a:solidFill>
                <a:latin typeface="Times New Roman" panose="02020603050405020304" pitchFamily="18" charset="0"/>
                <a:cs typeface="Times New Roman" panose="02020603050405020304" pitchFamily="18" charset="0"/>
              </a:rPr>
              <a:t>• I gained experience using my Excel knowledge to real-world projects.</a:t>
            </a:r>
            <a:br>
              <a:rPr lang="en-US" sz="1600" dirty="0">
                <a:solidFill>
                  <a:schemeClr val="accent3"/>
                </a:solidFill>
                <a:latin typeface="Times New Roman" panose="02020603050405020304" pitchFamily="18" charset="0"/>
                <a:cs typeface="Times New Roman" panose="02020603050405020304" pitchFamily="18" charset="0"/>
              </a:rPr>
            </a:br>
            <a:r>
              <a:rPr lang="en-US" sz="1600" dirty="0">
                <a:solidFill>
                  <a:schemeClr val="accent3"/>
                </a:solidFill>
                <a:latin typeface="Times New Roman" panose="02020603050405020304" pitchFamily="18" charset="0"/>
                <a:cs typeface="Times New Roman" panose="02020603050405020304" pitchFamily="18" charset="0"/>
              </a:rPr>
              <a:t>• By looking at the dataset and asking "what," I discovered how to frame a problem.</a:t>
            </a:r>
            <a:br>
              <a:rPr lang="en-US" sz="1600" dirty="0">
                <a:solidFill>
                  <a:schemeClr val="accent3"/>
                </a:solidFill>
                <a:latin typeface="Times New Roman" panose="02020603050405020304" pitchFamily="18" charset="0"/>
                <a:cs typeface="Times New Roman" panose="02020603050405020304" pitchFamily="18" charset="0"/>
              </a:rPr>
            </a:br>
            <a:r>
              <a:rPr lang="en-US" sz="1600" dirty="0">
                <a:solidFill>
                  <a:schemeClr val="accent3"/>
                </a:solidFill>
                <a:latin typeface="Times New Roman" panose="02020603050405020304" pitchFamily="18" charset="0"/>
                <a:cs typeface="Times New Roman" panose="02020603050405020304" pitchFamily="18" charset="0"/>
              </a:rPr>
              <a:t>• I learned how to do a "5 Why Analysis" to identify the problem's underlying causes.</a:t>
            </a:r>
            <a:br>
              <a:rPr lang="en-US" sz="1600" dirty="0">
                <a:solidFill>
                  <a:schemeClr val="accent3"/>
                </a:solidFill>
                <a:latin typeface="Times New Roman" panose="02020603050405020304" pitchFamily="18" charset="0"/>
                <a:cs typeface="Times New Roman" panose="02020603050405020304" pitchFamily="18" charset="0"/>
              </a:rPr>
            </a:br>
            <a:r>
              <a:rPr lang="en-US" sz="1600" dirty="0">
                <a:solidFill>
                  <a:schemeClr val="accent3"/>
                </a:solidFill>
                <a:latin typeface="Times New Roman" panose="02020603050405020304" pitchFamily="18" charset="0"/>
                <a:cs typeface="Times New Roman" panose="02020603050405020304" pitchFamily="18" charset="0"/>
              </a:rPr>
              <a:t>• I discovered how a data analyst develops increasingly insightful thought processes.</a:t>
            </a:r>
            <a:br>
              <a:rPr lang="en-US" sz="1600" dirty="0">
                <a:solidFill>
                  <a:schemeClr val="accent3"/>
                </a:solidFill>
                <a:latin typeface="Times New Roman" panose="02020603050405020304" pitchFamily="18" charset="0"/>
                <a:cs typeface="Times New Roman" panose="02020603050405020304" pitchFamily="18" charset="0"/>
              </a:rPr>
            </a:br>
            <a:r>
              <a:rPr lang="en-US" sz="1600" dirty="0">
                <a:solidFill>
                  <a:schemeClr val="accent3"/>
                </a:solidFill>
                <a:latin typeface="Times New Roman" panose="02020603050405020304" pitchFamily="18" charset="0"/>
                <a:cs typeface="Times New Roman" panose="02020603050405020304" pitchFamily="18" charset="0"/>
              </a:rPr>
              <a:t>• While working on this assignment, I learned a lot, and it was also tough because I had to ask a lot of questions and finding the solutions</a:t>
            </a:r>
            <a:endParaRPr sz="1600" dirty="0">
              <a:solidFill>
                <a:schemeClr val="accent3"/>
              </a:solidFill>
              <a:latin typeface="Times New Roman" panose="02020603050405020304" pitchFamily="18" charset="0"/>
              <a:cs typeface="Times New Roman" panose="02020603050405020304" pitchFamily="18" charset="0"/>
            </a:endParaRPr>
          </a:p>
        </p:txBody>
      </p:sp>
      <p:sp>
        <p:nvSpPr>
          <p:cNvPr id="379" name="Google Shape;379;p54"/>
          <p:cNvSpPr txBox="1">
            <a:spLocks noGrp="1"/>
          </p:cNvSpPr>
          <p:nvPr>
            <p:ph type="subTitle" idx="1"/>
          </p:nvPr>
        </p:nvSpPr>
        <p:spPr>
          <a:xfrm flipH="1">
            <a:off x="1293845" y="123948"/>
            <a:ext cx="2474368" cy="1113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22B0D"/>
              </a:buClr>
              <a:buSzPts val="1100"/>
              <a:buFont typeface="Arial"/>
              <a:buNone/>
            </a:pPr>
            <a:r>
              <a:rPr lang="en-IN" sz="3200" b="1" dirty="0">
                <a:solidFill>
                  <a:srgbClr val="00B050"/>
                </a:solidFill>
                <a:latin typeface="Times New Roman" panose="02020603050405020304" pitchFamily="18" charset="0"/>
                <a:cs typeface="Times New Roman" panose="02020603050405020304" pitchFamily="18" charset="0"/>
              </a:rPr>
              <a:t>Result</a:t>
            </a:r>
            <a:endParaRPr sz="32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117"/>
        <p:cNvGrpSpPr/>
        <p:nvPr/>
      </p:nvGrpSpPr>
      <p:grpSpPr>
        <a:xfrm>
          <a:off x="0" y="0"/>
          <a:ext cx="0" cy="0"/>
          <a:chOff x="0" y="0"/>
          <a:chExt cx="0" cy="0"/>
        </a:xfrm>
      </p:grpSpPr>
      <p:sp>
        <p:nvSpPr>
          <p:cNvPr id="3" name="Rectangle 2">
            <a:extLst>
              <a:ext uri="{FF2B5EF4-FFF2-40B4-BE49-F238E27FC236}">
                <a16:creationId xmlns:a16="http://schemas.microsoft.com/office/drawing/2014/main" id="{414124EA-36C5-5C6B-7FBC-9FB0788E8264}"/>
              </a:ext>
            </a:extLst>
          </p:cNvPr>
          <p:cNvSpPr/>
          <p:nvPr/>
        </p:nvSpPr>
        <p:spPr>
          <a:xfrm>
            <a:off x="2199956" y="2039243"/>
            <a:ext cx="4565176"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1">
                    <a:lumMod val="20000"/>
                    <a:lumOff val="80000"/>
                  </a:schemeClr>
                </a:soli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93" name="Google Shape;293;p45"/>
          <p:cNvSpPr txBox="1">
            <a:spLocks noGrp="1"/>
          </p:cNvSpPr>
          <p:nvPr>
            <p:ph type="title" idx="15"/>
          </p:nvPr>
        </p:nvSpPr>
        <p:spPr>
          <a:xfrm>
            <a:off x="589729" y="23464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Table of contents</a:t>
            </a:r>
            <a:endParaRPr sz="4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C9716F2-9220-CEDD-335B-6AEB6D50A6F4}"/>
              </a:ext>
            </a:extLst>
          </p:cNvPr>
          <p:cNvSpPr txBox="1"/>
          <p:nvPr/>
        </p:nvSpPr>
        <p:spPr>
          <a:xfrm>
            <a:off x="936525" y="1756142"/>
            <a:ext cx="6127953" cy="1631216"/>
          </a:xfrm>
          <a:prstGeom prst="rect">
            <a:avLst/>
          </a:prstGeom>
          <a:noFill/>
        </p:spPr>
        <p:txBody>
          <a:bodyPr wrap="square" rtlCol="0">
            <a:spAutoFit/>
          </a:bodyPr>
          <a:lstStyle/>
          <a:p>
            <a:r>
              <a:rPr lang="en-US" sz="2000" dirty="0">
                <a:solidFill>
                  <a:schemeClr val="bg1"/>
                </a:solidFill>
              </a:rPr>
              <a:t>➢</a:t>
            </a:r>
            <a:r>
              <a:rPr lang="en-US" dirty="0">
                <a:solidFill>
                  <a:schemeClr val="bg1"/>
                </a:solidFill>
              </a:rPr>
              <a:t> </a:t>
            </a:r>
            <a:r>
              <a:rPr lang="en-US" sz="2000" dirty="0">
                <a:solidFill>
                  <a:schemeClr val="bg1"/>
                </a:solidFill>
                <a:latin typeface="Times New Roman" panose="02020603050405020304" pitchFamily="18" charset="0"/>
                <a:cs typeface="Times New Roman" panose="02020603050405020304" pitchFamily="18" charset="0"/>
              </a:rPr>
              <a:t>Project Description </a:t>
            </a:r>
          </a:p>
          <a:p>
            <a:r>
              <a:rPr lang="en-US" sz="2000" dirty="0">
                <a:solidFill>
                  <a:schemeClr val="bg1"/>
                </a:solidFill>
                <a:latin typeface="Times New Roman" panose="02020603050405020304" pitchFamily="18" charset="0"/>
                <a:cs typeface="Times New Roman" panose="02020603050405020304" pitchFamily="18" charset="0"/>
              </a:rPr>
              <a:t>➢ Approach </a:t>
            </a:r>
          </a:p>
          <a:p>
            <a:r>
              <a:rPr lang="en-US" sz="2000" dirty="0">
                <a:solidFill>
                  <a:schemeClr val="bg1"/>
                </a:solidFill>
                <a:latin typeface="Times New Roman" panose="02020603050405020304" pitchFamily="18" charset="0"/>
                <a:cs typeface="Times New Roman" panose="02020603050405020304" pitchFamily="18" charset="0"/>
              </a:rPr>
              <a:t>➢ Tech-Stack Used </a:t>
            </a:r>
          </a:p>
          <a:p>
            <a:r>
              <a:rPr lang="en-US" sz="2000" dirty="0">
                <a:solidFill>
                  <a:schemeClr val="bg1"/>
                </a:solidFill>
                <a:latin typeface="Times New Roman" panose="02020603050405020304" pitchFamily="18" charset="0"/>
                <a:cs typeface="Times New Roman" panose="02020603050405020304" pitchFamily="18" charset="0"/>
              </a:rPr>
              <a:t>➢ Insights </a:t>
            </a:r>
          </a:p>
          <a:p>
            <a:r>
              <a:rPr lang="en-US" sz="2000" dirty="0">
                <a:solidFill>
                  <a:schemeClr val="bg1"/>
                </a:solidFill>
                <a:latin typeface="Times New Roman" panose="02020603050405020304" pitchFamily="18" charset="0"/>
                <a:cs typeface="Times New Roman" panose="02020603050405020304" pitchFamily="18" charset="0"/>
              </a:rPr>
              <a:t>➢ Result</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EB03A0E-C0FB-CC3A-53C0-DC56BBA68C5F}"/>
              </a:ext>
            </a:extLst>
          </p:cNvPr>
          <p:cNvSpPr txBox="1"/>
          <p:nvPr/>
        </p:nvSpPr>
        <p:spPr>
          <a:xfrm>
            <a:off x="1098754" y="3746090"/>
            <a:ext cx="4166420" cy="307777"/>
          </a:xfrm>
          <a:prstGeom prst="rect">
            <a:avLst/>
          </a:prstGeom>
          <a:noFill/>
        </p:spPr>
        <p:txBody>
          <a:bodyPr wrap="square" rtlCol="0">
            <a:spAutoFit/>
          </a:bodyPr>
          <a:lstStyle/>
          <a:p>
            <a:r>
              <a:rPr lang="en-IN" dirty="0">
                <a:solidFill>
                  <a:schemeClr val="accent3"/>
                </a:solidFill>
                <a:latin typeface="Times New Roman" panose="02020603050405020304" pitchFamily="18" charset="0"/>
                <a:cs typeface="Times New Roman" panose="02020603050405020304" pitchFamily="18" charset="0"/>
              </a:rPr>
              <a:t>IMDB Movie Analysis working excel sheet : </a:t>
            </a:r>
            <a:r>
              <a:rPr lang="en-IN" dirty="0">
                <a:solidFill>
                  <a:schemeClr val="accent3"/>
                </a:solidFill>
                <a:latin typeface="Times New Roman" panose="02020603050405020304" pitchFamily="18" charset="0"/>
                <a:cs typeface="Times New Roman" panose="02020603050405020304" pitchFamily="18" charset="0"/>
                <a:hlinkClick r:id="rId3"/>
              </a:rPr>
              <a:t>click here</a:t>
            </a:r>
            <a:endParaRPr lang="en-IN" dirty="0">
              <a:solidFill>
                <a:schemeClr val="accent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6"/>
          <p:cNvSpPr txBox="1">
            <a:spLocks noGrp="1"/>
          </p:cNvSpPr>
          <p:nvPr>
            <p:ph type="title"/>
          </p:nvPr>
        </p:nvSpPr>
        <p:spPr>
          <a:xfrm>
            <a:off x="1632901" y="50521"/>
            <a:ext cx="3679724" cy="597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b="1" i="0" dirty="0">
                <a:solidFill>
                  <a:srgbClr val="00B050"/>
                </a:solidFill>
                <a:effectLst/>
                <a:latin typeface="Times New Roman" panose="02020603050405020304" pitchFamily="18" charset="0"/>
                <a:cs typeface="Times New Roman" panose="02020603050405020304" pitchFamily="18" charset="0"/>
              </a:rPr>
              <a:t>Project Description</a:t>
            </a:r>
            <a:endParaRPr sz="3200" dirty="0">
              <a:solidFill>
                <a:srgbClr val="00B050"/>
              </a:solidFill>
              <a:latin typeface="Times New Roman" panose="02020603050405020304" pitchFamily="18" charset="0"/>
              <a:cs typeface="Times New Roman" panose="02020603050405020304" pitchFamily="18" charset="0"/>
            </a:endParaRPr>
          </a:p>
        </p:txBody>
      </p:sp>
      <p:sp>
        <p:nvSpPr>
          <p:cNvPr id="303" name="Google Shape;303;p46"/>
          <p:cNvSpPr txBox="1">
            <a:spLocks noGrp="1"/>
          </p:cNvSpPr>
          <p:nvPr>
            <p:ph type="subTitle" idx="1"/>
          </p:nvPr>
        </p:nvSpPr>
        <p:spPr>
          <a:xfrm>
            <a:off x="214625" y="846877"/>
            <a:ext cx="5098000" cy="402377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The company's dataset includes a number of columns with various IMDB Movies. We must first define the problem. We must first identify the issue we wish to illuminate for this endeavor.</a:t>
            </a:r>
          </a:p>
          <a:p>
            <a:pPr marL="0" lvl="0" indent="0" algn="just" rtl="0">
              <a:spcBef>
                <a:spcPts val="0"/>
              </a:spcBef>
              <a:spcAft>
                <a:spcPts val="0"/>
              </a:spcAft>
              <a:buClr>
                <a:srgbClr val="222B0D"/>
              </a:buClr>
              <a:buSzPts val="1100"/>
              <a:buFont typeface="Arial"/>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rgbClr val="222B0D"/>
              </a:buClr>
              <a:buSzPts val="1100"/>
              <a:buFont typeface="Arial"/>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In order to achieve this, we can ask the question. "What?” What do we observe taking place?</a:t>
            </a: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 What is our theory regarding the origin of the issue? (This will largely be based on gut feeling initially)</a:t>
            </a: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 What effects does the issue have on stakeholders?</a:t>
            </a: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 What would occur if the problem wasn't fixed?</a:t>
            </a:r>
            <a:endParaRPr dirty="0"/>
          </a:p>
        </p:txBody>
      </p:sp>
      <p:pic>
        <p:nvPicPr>
          <p:cNvPr id="304" name="Google Shape;304;p46"/>
          <p:cNvPicPr preferRelativeResize="0"/>
          <p:nvPr/>
        </p:nvPicPr>
        <p:blipFill rotWithShape="1">
          <a:blip r:embed="rId3">
            <a:alphaModFix/>
          </a:blip>
          <a:srcRect l="17673" r="13743"/>
          <a:stretch/>
        </p:blipFill>
        <p:spPr>
          <a:xfrm>
            <a:off x="5312625" y="1069200"/>
            <a:ext cx="3091500" cy="30051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6"/>
          <p:cNvSpPr txBox="1">
            <a:spLocks noGrp="1"/>
          </p:cNvSpPr>
          <p:nvPr>
            <p:ph type="title"/>
          </p:nvPr>
        </p:nvSpPr>
        <p:spPr>
          <a:xfrm>
            <a:off x="1010265" y="353962"/>
            <a:ext cx="3819832" cy="4940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1" dirty="0">
                <a:solidFill>
                  <a:schemeClr val="bg1"/>
                </a:solidFill>
                <a:latin typeface="Times New Roman" panose="02020603050405020304" pitchFamily="18" charset="0"/>
                <a:cs typeface="Times New Roman" panose="02020603050405020304" pitchFamily="18" charset="0"/>
              </a:rPr>
              <a:t>How to deal with the situation</a:t>
            </a:r>
            <a:r>
              <a:rPr lang="en-US" sz="1600" b="1" dirty="0">
                <a:solidFill>
                  <a:schemeClr val="bg1"/>
                </a:solidFill>
                <a:latin typeface="Manrope"/>
              </a:rPr>
              <a:t>:</a:t>
            </a:r>
            <a:endParaRPr sz="1600" b="1" dirty="0">
              <a:solidFill>
                <a:schemeClr val="bg1"/>
              </a:solidFill>
              <a:latin typeface="Manrope"/>
            </a:endParaRPr>
          </a:p>
        </p:txBody>
      </p:sp>
      <p:sp>
        <p:nvSpPr>
          <p:cNvPr id="303" name="Google Shape;303;p46"/>
          <p:cNvSpPr txBox="1">
            <a:spLocks noGrp="1"/>
          </p:cNvSpPr>
          <p:nvPr>
            <p:ph type="subTitle" idx="1"/>
          </p:nvPr>
        </p:nvSpPr>
        <p:spPr>
          <a:xfrm>
            <a:off x="121192" y="1235177"/>
            <a:ext cx="5125064" cy="28391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22B0D"/>
              </a:buClr>
              <a:buSzPts val="1100"/>
            </a:pPr>
            <a:r>
              <a:rPr lang="en-US" sz="1600" dirty="0">
                <a:latin typeface="Manrope"/>
              </a:rPr>
              <a:t> </a:t>
            </a:r>
            <a:r>
              <a:rPr lang="en-US" sz="1600" dirty="0">
                <a:latin typeface="Times New Roman" panose="02020603050405020304" pitchFamily="18" charset="0"/>
                <a:cs typeface="Times New Roman" panose="02020603050405020304" pitchFamily="18" charset="0"/>
              </a:rPr>
              <a:t>Clean the data.</a:t>
            </a: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 Investigate the data set using your data analysis skills.</a:t>
            </a: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 Gain knowledge.</a:t>
            </a: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 </a:t>
            </a:r>
          </a:p>
          <a:p>
            <a:pPr marL="0" lvl="0" indent="0" algn="just" rtl="0">
              <a:spcBef>
                <a:spcPts val="0"/>
              </a:spcBef>
              <a:spcAft>
                <a:spcPts val="0"/>
              </a:spcAft>
              <a:buClr>
                <a:srgbClr val="222B0D"/>
              </a:buClr>
              <a:buSzPts val="1100"/>
              <a:buFont typeface="Arial"/>
              <a:buNone/>
            </a:pPr>
            <a:r>
              <a:rPr lang="en-US" sz="1600" dirty="0">
                <a:latin typeface="Times New Roman" panose="02020603050405020304" pitchFamily="18" charset="0"/>
                <a:cs typeface="Times New Roman" panose="02020603050405020304" pitchFamily="18" charset="0"/>
              </a:rPr>
              <a:t>The project will reveal information about the </a:t>
            </a:r>
            <a:r>
              <a:rPr lang="en-IN" sz="1600" b="0" i="0" dirty="0">
                <a:solidFill>
                  <a:schemeClr val="bg1"/>
                </a:solidFill>
                <a:effectLst/>
                <a:latin typeface="Times New Roman" panose="02020603050405020304" pitchFamily="18" charset="0"/>
                <a:cs typeface="Times New Roman" panose="02020603050405020304" pitchFamily="18" charset="0"/>
              </a:rPr>
              <a:t>common genres, distribution of movie durations, most common languages , top directors,</a:t>
            </a:r>
            <a:r>
              <a:rPr lang="en-US" sz="1600" b="0" i="0" dirty="0">
                <a:solidFill>
                  <a:schemeClr val="bg1"/>
                </a:solidFill>
                <a:effectLst/>
                <a:latin typeface="Times New Roman" panose="02020603050405020304" pitchFamily="18" charset="0"/>
                <a:cs typeface="Times New Roman" panose="02020603050405020304" pitchFamily="18" charset="0"/>
              </a:rPr>
              <a:t> correlation between movie budgets and gross earnings.</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304" name="Google Shape;304;p46"/>
          <p:cNvPicPr preferRelativeResize="0"/>
          <p:nvPr/>
        </p:nvPicPr>
        <p:blipFill rotWithShape="1">
          <a:blip r:embed="rId3">
            <a:alphaModFix/>
          </a:blip>
          <a:srcRect l="17673" r="13743"/>
          <a:stretch/>
        </p:blipFill>
        <p:spPr>
          <a:xfrm>
            <a:off x="5312625" y="1069200"/>
            <a:ext cx="3091500" cy="3005100"/>
          </a:xfrm>
          <a:prstGeom prst="ellipse">
            <a:avLst/>
          </a:prstGeom>
          <a:noFill/>
          <a:ln>
            <a:noFill/>
          </a:ln>
        </p:spPr>
      </p:pic>
    </p:spTree>
    <p:extLst>
      <p:ext uri="{BB962C8B-B14F-4D97-AF65-F5344CB8AC3E}">
        <p14:creationId xmlns:p14="http://schemas.microsoft.com/office/powerpoint/2010/main" val="385859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6"/>
          <p:cNvSpPr txBox="1">
            <a:spLocks noGrp="1"/>
          </p:cNvSpPr>
          <p:nvPr>
            <p:ph type="title"/>
          </p:nvPr>
        </p:nvSpPr>
        <p:spPr>
          <a:xfrm>
            <a:off x="1135627" y="300942"/>
            <a:ext cx="3819832" cy="4940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solidFill>
                  <a:srgbClr val="00B050"/>
                </a:solidFill>
                <a:latin typeface="Times New Roman" panose="02020603050405020304" pitchFamily="18" charset="0"/>
                <a:cs typeface="Times New Roman" panose="02020603050405020304" pitchFamily="18" charset="0"/>
              </a:rPr>
              <a:t>Approach</a:t>
            </a:r>
            <a:endParaRPr sz="3200" b="1" dirty="0">
              <a:solidFill>
                <a:srgbClr val="00B050"/>
              </a:solidFill>
              <a:latin typeface="Times New Roman" panose="02020603050405020304" pitchFamily="18" charset="0"/>
              <a:cs typeface="Times New Roman" panose="02020603050405020304" pitchFamily="18" charset="0"/>
            </a:endParaRPr>
          </a:p>
        </p:txBody>
      </p:sp>
      <p:sp>
        <p:nvSpPr>
          <p:cNvPr id="303" name="Google Shape;303;p46"/>
          <p:cNvSpPr txBox="1">
            <a:spLocks noGrp="1"/>
          </p:cNvSpPr>
          <p:nvPr>
            <p:ph type="subTitle" idx="1"/>
          </p:nvPr>
        </p:nvSpPr>
        <p:spPr>
          <a:xfrm>
            <a:off x="187561" y="1216800"/>
            <a:ext cx="5125064" cy="28391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22B0D"/>
              </a:buClr>
              <a:buSzPts val="1100"/>
            </a:pPr>
            <a:r>
              <a:rPr lang="en-US" dirty="0"/>
              <a:t> </a:t>
            </a:r>
            <a:endParaRPr sz="1600" dirty="0">
              <a:latin typeface="Manrope"/>
            </a:endParaRPr>
          </a:p>
        </p:txBody>
      </p:sp>
      <p:pic>
        <p:nvPicPr>
          <p:cNvPr id="304" name="Google Shape;304;p46"/>
          <p:cNvPicPr preferRelativeResize="0"/>
          <p:nvPr/>
        </p:nvPicPr>
        <p:blipFill rotWithShape="1">
          <a:blip r:embed="rId3">
            <a:alphaModFix/>
          </a:blip>
          <a:srcRect l="17673" r="13743"/>
          <a:stretch/>
        </p:blipFill>
        <p:spPr>
          <a:xfrm>
            <a:off x="5312625" y="1069200"/>
            <a:ext cx="3091500" cy="3005100"/>
          </a:xfrm>
          <a:prstGeom prst="ellipse">
            <a:avLst/>
          </a:prstGeom>
          <a:noFill/>
          <a:ln>
            <a:noFill/>
          </a:ln>
        </p:spPr>
      </p:pic>
      <p:sp>
        <p:nvSpPr>
          <p:cNvPr id="2" name="TextBox 1">
            <a:extLst>
              <a:ext uri="{FF2B5EF4-FFF2-40B4-BE49-F238E27FC236}">
                <a16:creationId xmlns:a16="http://schemas.microsoft.com/office/drawing/2014/main" id="{3E3766B2-6C6A-11E8-6475-873AE3D327D4}"/>
              </a:ext>
            </a:extLst>
          </p:cNvPr>
          <p:cNvSpPr txBox="1"/>
          <p:nvPr/>
        </p:nvSpPr>
        <p:spPr>
          <a:xfrm>
            <a:off x="84319" y="1178984"/>
            <a:ext cx="5073445" cy="1815882"/>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In order to complete this project, we must first comprehend the provided data. Then, we will clean the data to meet our needs by eliminating null values, extraneous columns, etc.   Following the cleaning, we will use pivot tables, several functions, and charts to obtain the desired answers to the queries. We'll keep asking why questions of the data to go further into the issue's cause. </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0497BA-0EC6-B92B-66D7-B3D3DC794866}"/>
              </a:ext>
            </a:extLst>
          </p:cNvPr>
          <p:cNvSpPr txBox="1"/>
          <p:nvPr/>
        </p:nvSpPr>
        <p:spPr>
          <a:xfrm>
            <a:off x="135940" y="3178277"/>
            <a:ext cx="3340509" cy="584775"/>
          </a:xfrm>
          <a:prstGeom prst="rect">
            <a:avLst/>
          </a:prstGeom>
          <a:noFill/>
        </p:spPr>
        <p:txBody>
          <a:bodyPr wrap="square" rtlCol="0">
            <a:spAutoFit/>
          </a:bodyPr>
          <a:lstStyle/>
          <a:p>
            <a:r>
              <a:rPr lang="en-US" sz="3200" b="1" dirty="0">
                <a:solidFill>
                  <a:srgbClr val="00B050"/>
                </a:solidFill>
                <a:latin typeface="Times New Roman" panose="02020603050405020304" pitchFamily="18" charset="0"/>
                <a:cs typeface="Times New Roman" panose="02020603050405020304" pitchFamily="18" charset="0"/>
              </a:rPr>
              <a:t>Tech-Stack Used</a:t>
            </a:r>
            <a:endParaRPr lang="en-IN" sz="3200" b="1"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E4FD411-FFCD-3E03-8D0B-2B5115A590DB}"/>
              </a:ext>
            </a:extLst>
          </p:cNvPr>
          <p:cNvSpPr txBox="1"/>
          <p:nvPr/>
        </p:nvSpPr>
        <p:spPr>
          <a:xfrm>
            <a:off x="1566533" y="4193790"/>
            <a:ext cx="1909916"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Microsoft Excel           </a:t>
            </a:r>
          </a:p>
        </p:txBody>
      </p:sp>
      <p:pic>
        <p:nvPicPr>
          <p:cNvPr id="8" name="Picture 7">
            <a:extLst>
              <a:ext uri="{FF2B5EF4-FFF2-40B4-BE49-F238E27FC236}">
                <a16:creationId xmlns:a16="http://schemas.microsoft.com/office/drawing/2014/main" id="{51A28D4C-25B2-56B4-5A66-C2513E5F346F}"/>
              </a:ext>
            </a:extLst>
          </p:cNvPr>
          <p:cNvPicPr>
            <a:picLocks noChangeAspect="1"/>
          </p:cNvPicPr>
          <p:nvPr/>
        </p:nvPicPr>
        <p:blipFill>
          <a:blip r:embed="rId4"/>
          <a:stretch>
            <a:fillRect/>
          </a:stretch>
        </p:blipFill>
        <p:spPr>
          <a:xfrm>
            <a:off x="588376" y="4052853"/>
            <a:ext cx="665237" cy="620428"/>
          </a:xfrm>
          <a:prstGeom prst="rect">
            <a:avLst/>
          </a:prstGeom>
        </p:spPr>
      </p:pic>
    </p:spTree>
    <p:extLst>
      <p:ext uri="{BB962C8B-B14F-4D97-AF65-F5344CB8AC3E}">
        <p14:creationId xmlns:p14="http://schemas.microsoft.com/office/powerpoint/2010/main" val="134181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1056261" y="216909"/>
            <a:ext cx="2063023" cy="5573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rgbClr val="00B050"/>
                </a:solidFill>
                <a:latin typeface="Times New Roman" panose="02020603050405020304" pitchFamily="18" charset="0"/>
                <a:cs typeface="Times New Roman" panose="02020603050405020304" pitchFamily="18" charset="0"/>
              </a:rPr>
              <a:t>Insights</a:t>
            </a:r>
            <a:endParaRPr sz="3200" b="1" dirty="0">
              <a:solidFill>
                <a:srgbClr val="00B05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E9FEFF2-7FC4-11A8-1121-A6A7B389E8C9}"/>
              </a:ext>
            </a:extLst>
          </p:cNvPr>
          <p:cNvSpPr txBox="1"/>
          <p:nvPr/>
        </p:nvSpPr>
        <p:spPr>
          <a:xfrm>
            <a:off x="1225868" y="1010593"/>
            <a:ext cx="6612900" cy="338554"/>
          </a:xfrm>
          <a:prstGeom prst="rect">
            <a:avLst/>
          </a:prstGeom>
          <a:noFill/>
        </p:spPr>
        <p:txBody>
          <a:bodyPr wrap="square" rtlCol="0">
            <a:spAutoFit/>
          </a:bodyPr>
          <a:lstStyle/>
          <a:p>
            <a:r>
              <a:rPr lang="en-IN" sz="1600" b="1" i="0" dirty="0">
                <a:solidFill>
                  <a:schemeClr val="bg1"/>
                </a:solidFill>
                <a:effectLst/>
                <a:latin typeface="Manrope"/>
              </a:rPr>
              <a:t>Data Cleaning</a:t>
            </a:r>
            <a:endParaRPr lang="en-IN" sz="1600" dirty="0">
              <a:solidFill>
                <a:schemeClr val="bg1"/>
              </a:solidFill>
            </a:endParaRPr>
          </a:p>
        </p:txBody>
      </p:sp>
      <p:sp>
        <p:nvSpPr>
          <p:cNvPr id="3" name="TextBox 2">
            <a:extLst>
              <a:ext uri="{FF2B5EF4-FFF2-40B4-BE49-F238E27FC236}">
                <a16:creationId xmlns:a16="http://schemas.microsoft.com/office/drawing/2014/main" id="{9BF848C2-2C99-0E84-73EA-BEC1A87848FE}"/>
              </a:ext>
            </a:extLst>
          </p:cNvPr>
          <p:cNvSpPr txBox="1"/>
          <p:nvPr/>
        </p:nvSpPr>
        <p:spPr>
          <a:xfrm>
            <a:off x="1152125" y="1585450"/>
            <a:ext cx="7460933" cy="1815882"/>
          </a:xfrm>
          <a:prstGeom prst="rect">
            <a:avLst/>
          </a:prstGeom>
          <a:noFill/>
        </p:spPr>
        <p:txBody>
          <a:bodyPr wrap="square" rtlCol="0">
            <a:spAutoFit/>
          </a:bodyPr>
          <a:lstStyle/>
          <a:p>
            <a:pPr algn="just"/>
            <a:r>
              <a:rPr lang="en-IN" sz="1600" dirty="0">
                <a:solidFill>
                  <a:schemeClr val="bg1"/>
                </a:solidFill>
                <a:latin typeface="Times New Roman" panose="02020603050405020304" pitchFamily="18" charset="0"/>
                <a:cs typeface="Times New Roman" panose="02020603050405020304" pitchFamily="18" charset="0"/>
              </a:rPr>
              <a:t>1. Removing any extra columns.</a:t>
            </a:r>
          </a:p>
          <a:p>
            <a:pPr algn="just"/>
            <a:r>
              <a:rPr lang="en-IN" sz="1600" dirty="0">
                <a:solidFill>
                  <a:schemeClr val="bg1"/>
                </a:solidFill>
                <a:latin typeface="Times New Roman" panose="02020603050405020304" pitchFamily="18" charset="0"/>
                <a:cs typeface="Times New Roman" panose="02020603050405020304" pitchFamily="18" charset="0"/>
              </a:rPr>
              <a:t>(Colour, director Facebook likes, actor 3 Facebook likes, actor 2 Facebook likes, actor 1 Facebook likes, cast Facebook total likes, actor 3 Facebook likes, posts, plot ,movie </a:t>
            </a:r>
            <a:r>
              <a:rPr lang="en-IN" sz="1600" dirty="0" err="1">
                <a:solidFill>
                  <a:schemeClr val="bg1"/>
                </a:solidFill>
                <a:latin typeface="Times New Roman" panose="02020603050405020304" pitchFamily="18" charset="0"/>
                <a:cs typeface="Times New Roman" panose="02020603050405020304" pitchFamily="18" charset="0"/>
              </a:rPr>
              <a:t>Imdb</a:t>
            </a:r>
            <a:r>
              <a:rPr lang="en-IN" sz="1600" dirty="0">
                <a:solidFill>
                  <a:schemeClr val="bg1"/>
                </a:solidFill>
                <a:latin typeface="Times New Roman" panose="02020603050405020304" pitchFamily="18" charset="0"/>
                <a:cs typeface="Times New Roman" panose="02020603050405020304" pitchFamily="18" charset="0"/>
              </a:rPr>
              <a:t> link, </a:t>
            </a:r>
            <a:r>
              <a:rPr lang="en-IN" sz="1600" dirty="0" err="1">
                <a:solidFill>
                  <a:schemeClr val="bg1"/>
                </a:solidFill>
                <a:latin typeface="Times New Roman" panose="02020603050405020304" pitchFamily="18" charset="0"/>
                <a:cs typeface="Times New Roman" panose="02020603050405020304" pitchFamily="18" charset="0"/>
              </a:rPr>
              <a:t>content_rating</a:t>
            </a:r>
            <a:r>
              <a:rPr lang="en-IN" sz="1600" dirty="0">
                <a:solidFill>
                  <a:schemeClr val="bg1"/>
                </a:solidFill>
                <a:latin typeface="Times New Roman" panose="02020603050405020304" pitchFamily="18" charset="0"/>
                <a:cs typeface="Times New Roman" panose="02020603050405020304" pitchFamily="18" charset="0"/>
              </a:rPr>
              <a:t>, actor 2 Facebook likes, aspect ratio, and movie Facebook likes).</a:t>
            </a:r>
          </a:p>
          <a:p>
            <a:pPr algn="just"/>
            <a:r>
              <a:rPr lang="en-IN" sz="1600" dirty="0">
                <a:solidFill>
                  <a:schemeClr val="bg1"/>
                </a:solidFill>
                <a:latin typeface="Times New Roman" panose="02020603050405020304" pitchFamily="18" charset="0"/>
                <a:cs typeface="Times New Roman" panose="02020603050405020304" pitchFamily="18" charset="0"/>
              </a:rPr>
              <a:t>2. </a:t>
            </a:r>
            <a:r>
              <a:rPr lang="en-US" sz="1600" dirty="0">
                <a:solidFill>
                  <a:schemeClr val="bg1"/>
                </a:solidFill>
                <a:latin typeface="Times New Roman" panose="02020603050405020304" pitchFamily="18" charset="0"/>
                <a:cs typeface="Times New Roman" panose="02020603050405020304" pitchFamily="18" charset="0"/>
              </a:rPr>
              <a:t>Remove Null Values or Blank Cells.</a:t>
            </a:r>
          </a:p>
          <a:p>
            <a:pPr algn="just"/>
            <a:r>
              <a:rPr lang="en-US" sz="1600" dirty="0">
                <a:solidFill>
                  <a:schemeClr val="bg1"/>
                </a:solidFill>
                <a:latin typeface="Times New Roman" panose="02020603050405020304" pitchFamily="18" charset="0"/>
                <a:cs typeface="Times New Roman" panose="02020603050405020304" pitchFamily="18" charset="0"/>
              </a:rPr>
              <a:t>3. Eliminating Duplicates.</a:t>
            </a:r>
            <a:endParaRPr lang="en-IN"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746545" y="144036"/>
            <a:ext cx="2800442" cy="5278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bg1"/>
                </a:solidFill>
                <a:latin typeface="Times New Roman" panose="02020603050405020304" pitchFamily="18" charset="0"/>
                <a:cs typeface="Times New Roman" panose="02020603050405020304" pitchFamily="18" charset="0"/>
              </a:rPr>
              <a:t>A. Movie Genre Analysis</a:t>
            </a:r>
          </a:p>
        </p:txBody>
      </p:sp>
      <p:sp>
        <p:nvSpPr>
          <p:cNvPr id="4" name="TextBox 3">
            <a:extLst>
              <a:ext uri="{FF2B5EF4-FFF2-40B4-BE49-F238E27FC236}">
                <a16:creationId xmlns:a16="http://schemas.microsoft.com/office/drawing/2014/main" id="{DBCFF4F6-44B4-E3DA-252D-9C830137FE5C}"/>
              </a:ext>
            </a:extLst>
          </p:cNvPr>
          <p:cNvSpPr txBox="1"/>
          <p:nvPr/>
        </p:nvSpPr>
        <p:spPr>
          <a:xfrm>
            <a:off x="1010264" y="619780"/>
            <a:ext cx="6924368" cy="338554"/>
          </a:xfrm>
          <a:prstGeom prst="rect">
            <a:avLst/>
          </a:prstGeom>
          <a:noFill/>
        </p:spPr>
        <p:txBody>
          <a:bodyPr wrap="square" rtlCol="0">
            <a:spAutoFit/>
          </a:bodyPr>
          <a:lstStyle/>
          <a:p>
            <a:r>
              <a:rPr lang="en-US" sz="1600" b="0" i="0" dirty="0">
                <a:solidFill>
                  <a:schemeClr val="bg1"/>
                </a:solidFill>
                <a:effectLst/>
                <a:latin typeface="Times New Roman" panose="02020603050405020304" pitchFamily="18" charset="0"/>
                <a:cs typeface="Times New Roman" panose="02020603050405020304" pitchFamily="18" charset="0"/>
              </a:rPr>
              <a:t>Find the most common genres of movies and </a:t>
            </a:r>
            <a:r>
              <a:rPr lang="en-IN" sz="1600" b="0" i="0" dirty="0">
                <a:solidFill>
                  <a:schemeClr val="bg1"/>
                </a:solidFill>
                <a:effectLst/>
                <a:latin typeface="Times New Roman" panose="02020603050405020304" pitchFamily="18" charset="0"/>
                <a:cs typeface="Times New Roman" panose="02020603050405020304" pitchFamily="18" charset="0"/>
              </a:rPr>
              <a:t>calculate descriptive statistics </a:t>
            </a:r>
            <a:r>
              <a:rPr lang="en-US" sz="1600" b="0" i="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7C109DD-B00A-E548-2CAF-170620D0B8E3}"/>
              </a:ext>
            </a:extLst>
          </p:cNvPr>
          <p:cNvPicPr>
            <a:picLocks noChangeAspect="1"/>
          </p:cNvPicPr>
          <p:nvPr/>
        </p:nvPicPr>
        <p:blipFill>
          <a:blip r:embed="rId3"/>
          <a:stretch>
            <a:fillRect/>
          </a:stretch>
        </p:blipFill>
        <p:spPr>
          <a:xfrm>
            <a:off x="2617838" y="1500445"/>
            <a:ext cx="5316794" cy="3152983"/>
          </a:xfrm>
          <a:prstGeom prst="rect">
            <a:avLst/>
          </a:prstGeom>
        </p:spPr>
      </p:pic>
    </p:spTree>
    <p:extLst>
      <p:ext uri="{BB962C8B-B14F-4D97-AF65-F5344CB8AC3E}">
        <p14:creationId xmlns:p14="http://schemas.microsoft.com/office/powerpoint/2010/main" val="334389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737420" y="165637"/>
            <a:ext cx="2942304" cy="4541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bg1"/>
                </a:solidFill>
                <a:effectLst/>
                <a:latin typeface="Times New Roman" panose="02020603050405020304" pitchFamily="18" charset="0"/>
                <a:cs typeface="Times New Roman" panose="02020603050405020304" pitchFamily="18" charset="0"/>
              </a:rPr>
              <a:t>B. Movie Duration Analysis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CFF4F6-44B4-E3DA-252D-9C830137FE5C}"/>
              </a:ext>
            </a:extLst>
          </p:cNvPr>
          <p:cNvSpPr txBox="1"/>
          <p:nvPr/>
        </p:nvSpPr>
        <p:spPr>
          <a:xfrm>
            <a:off x="1010264" y="619780"/>
            <a:ext cx="6924368" cy="338554"/>
          </a:xfrm>
          <a:prstGeom prst="rect">
            <a:avLst/>
          </a:prstGeom>
          <a:noFill/>
        </p:spPr>
        <p:txBody>
          <a:bodyPr wrap="square" rtlCol="0">
            <a:spAutoFit/>
          </a:bodyPr>
          <a:lstStyle/>
          <a:p>
            <a:r>
              <a:rPr lang="en-US" sz="1600" b="0" i="0" dirty="0">
                <a:solidFill>
                  <a:schemeClr val="bg1"/>
                </a:solidFill>
                <a:effectLst/>
                <a:latin typeface="Times New Roman" panose="02020603050405020304" pitchFamily="18" charset="0"/>
                <a:cs typeface="Times New Roman" panose="02020603050405020304" pitchFamily="18" charset="0"/>
              </a:rPr>
              <a:t>Analyse how long films are on average</a:t>
            </a:r>
            <a:r>
              <a:rPr lang="en-US" sz="1600" b="0" i="0" dirty="0">
                <a:solidFill>
                  <a:schemeClr val="bg1"/>
                </a:solidFill>
                <a:effectLst/>
                <a:latin typeface="Manrope"/>
              </a:rPr>
              <a:t>.</a:t>
            </a:r>
            <a:endParaRPr lang="en-IN" sz="1600" dirty="0">
              <a:solidFill>
                <a:schemeClr val="bg1"/>
              </a:solidFill>
            </a:endParaRPr>
          </a:p>
        </p:txBody>
      </p:sp>
      <p:pic>
        <p:nvPicPr>
          <p:cNvPr id="9" name="Picture 8">
            <a:extLst>
              <a:ext uri="{FF2B5EF4-FFF2-40B4-BE49-F238E27FC236}">
                <a16:creationId xmlns:a16="http://schemas.microsoft.com/office/drawing/2014/main" id="{D3F05545-961D-D0BB-250E-11F415440554}"/>
              </a:ext>
            </a:extLst>
          </p:cNvPr>
          <p:cNvPicPr>
            <a:picLocks noChangeAspect="1"/>
          </p:cNvPicPr>
          <p:nvPr/>
        </p:nvPicPr>
        <p:blipFill>
          <a:blip r:embed="rId3"/>
          <a:srcRect/>
          <a:stretch/>
        </p:blipFill>
        <p:spPr>
          <a:xfrm>
            <a:off x="1825113" y="1412477"/>
            <a:ext cx="5294670" cy="2137598"/>
          </a:xfrm>
          <a:prstGeom prst="rect">
            <a:avLst/>
          </a:prstGeom>
        </p:spPr>
      </p:pic>
      <p:sp>
        <p:nvSpPr>
          <p:cNvPr id="2" name="TextBox 1">
            <a:extLst>
              <a:ext uri="{FF2B5EF4-FFF2-40B4-BE49-F238E27FC236}">
                <a16:creationId xmlns:a16="http://schemas.microsoft.com/office/drawing/2014/main" id="{22F392C8-BF6A-82DF-8289-2143555EC811}"/>
              </a:ext>
            </a:extLst>
          </p:cNvPr>
          <p:cNvSpPr txBox="1"/>
          <p:nvPr/>
        </p:nvSpPr>
        <p:spPr>
          <a:xfrm>
            <a:off x="1290481" y="3908354"/>
            <a:ext cx="7484807" cy="523220"/>
          </a:xfrm>
          <a:prstGeom prst="rect">
            <a:avLst/>
          </a:prstGeom>
          <a:noFill/>
        </p:spPr>
        <p:txBody>
          <a:bodyPr wrap="square" rtlCol="0">
            <a:spAutoFit/>
          </a:bodyPr>
          <a:lstStyle/>
          <a:p>
            <a:r>
              <a:rPr lang="en-US" dirty="0">
                <a:solidFill>
                  <a:schemeClr val="accent3"/>
                </a:solidFill>
              </a:rPr>
              <a:t>There is a positive correlation between the length of the film and its </a:t>
            </a:r>
            <a:r>
              <a:rPr lang="en-US" dirty="0" err="1">
                <a:solidFill>
                  <a:schemeClr val="accent3"/>
                </a:solidFill>
              </a:rPr>
              <a:t>imdb</a:t>
            </a:r>
            <a:r>
              <a:rPr lang="en-US" dirty="0">
                <a:solidFill>
                  <a:schemeClr val="accent3"/>
                </a:solidFill>
              </a:rPr>
              <a:t> score, as can be seen by the increasing trendline in this instance.</a:t>
            </a:r>
            <a:endParaRPr lang="en-IN" dirty="0">
              <a:solidFill>
                <a:schemeClr val="accent3"/>
              </a:solidFill>
            </a:endParaRPr>
          </a:p>
        </p:txBody>
      </p:sp>
    </p:spTree>
    <p:extLst>
      <p:ext uri="{BB962C8B-B14F-4D97-AF65-F5344CB8AC3E}">
        <p14:creationId xmlns:p14="http://schemas.microsoft.com/office/powerpoint/2010/main" val="253213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368710" y="236650"/>
            <a:ext cx="2942304" cy="3385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bg1"/>
                </a:solidFill>
                <a:effectLst/>
                <a:latin typeface="Times New Roman" panose="02020603050405020304" pitchFamily="18" charset="0"/>
                <a:cs typeface="Times New Roman" panose="02020603050405020304" pitchFamily="18" charset="0"/>
              </a:rPr>
              <a:t>C. Language Analysis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CFF4F6-44B4-E3DA-252D-9C830137FE5C}"/>
              </a:ext>
            </a:extLst>
          </p:cNvPr>
          <p:cNvSpPr txBox="1"/>
          <p:nvPr/>
        </p:nvSpPr>
        <p:spPr>
          <a:xfrm>
            <a:off x="811161" y="712597"/>
            <a:ext cx="4306530" cy="338555"/>
          </a:xfrm>
          <a:prstGeom prst="rect">
            <a:avLst/>
          </a:prstGeom>
          <a:noFill/>
        </p:spPr>
        <p:txBody>
          <a:bodyPr wrap="square" rtlCol="0">
            <a:spAutoFit/>
          </a:bodyPr>
          <a:lstStyle/>
          <a:p>
            <a:r>
              <a:rPr lang="en-US" sz="1600" b="0" i="0" dirty="0">
                <a:solidFill>
                  <a:schemeClr val="bg1"/>
                </a:solidFill>
                <a:effectLst/>
                <a:latin typeface="Times New Roman" panose="02020603050405020304" pitchFamily="18" charset="0"/>
                <a:cs typeface="Times New Roman" panose="02020603050405020304" pitchFamily="18" charset="0"/>
              </a:rPr>
              <a:t>Identify the most widespread languages.</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02EAA0-686B-60F5-7536-107DFB5FA2E3}"/>
              </a:ext>
            </a:extLst>
          </p:cNvPr>
          <p:cNvPicPr>
            <a:picLocks noChangeAspect="1"/>
          </p:cNvPicPr>
          <p:nvPr/>
        </p:nvPicPr>
        <p:blipFill>
          <a:blip r:embed="rId3"/>
          <a:srcRect/>
          <a:stretch/>
        </p:blipFill>
        <p:spPr>
          <a:xfrm>
            <a:off x="2258501" y="1408598"/>
            <a:ext cx="4479514" cy="3345403"/>
          </a:xfrm>
          <a:prstGeom prst="rect">
            <a:avLst/>
          </a:prstGeom>
        </p:spPr>
      </p:pic>
    </p:spTree>
    <p:extLst>
      <p:ext uri="{BB962C8B-B14F-4D97-AF65-F5344CB8AC3E}">
        <p14:creationId xmlns:p14="http://schemas.microsoft.com/office/powerpoint/2010/main" val="2843831922"/>
      </p:ext>
    </p:extLst>
  </p:cSld>
  <p:clrMapOvr>
    <a:masterClrMapping/>
  </p:clrMapOvr>
</p:sld>
</file>

<file path=ppt/theme/theme1.xml><?xml version="1.0" encoding="utf-8"?>
<a:theme xmlns:a="http://schemas.openxmlformats.org/drawingml/2006/main" name="Streaming Service Mobile App by Slidesgo">
  <a:themeElements>
    <a:clrScheme name="Simple Light">
      <a:dk1>
        <a:srgbClr val="000000"/>
      </a:dk1>
      <a:lt1>
        <a:srgbClr val="FFFFFF"/>
      </a:lt1>
      <a:dk2>
        <a:srgbClr val="4F2AAD"/>
      </a:dk2>
      <a:lt2>
        <a:srgbClr val="8733FF"/>
      </a:lt2>
      <a:accent1>
        <a:srgbClr val="9A29B5"/>
      </a:accent1>
      <a:accent2>
        <a:srgbClr val="A3A7FF"/>
      </a:accent2>
      <a:accent3>
        <a:srgbClr val="FFFFFF"/>
      </a:accent3>
      <a:accent4>
        <a:srgbClr val="FFFFFF"/>
      </a:accent4>
      <a:accent5>
        <a:srgbClr val="FFFFFF"/>
      </a:accent5>
      <a:accent6>
        <a:srgbClr val="FFFFFF"/>
      </a:accent6>
      <a:hlink>
        <a:srgbClr val="A3A7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TotalTime>
  <Words>644</Words>
  <Application>Microsoft Office PowerPoint</Application>
  <PresentationFormat>On-screen Show (16:9)</PresentationFormat>
  <Paragraphs>54</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Poppins Black</vt:lpstr>
      <vt:lpstr>Roboto</vt:lpstr>
      <vt:lpstr>Manrope</vt:lpstr>
      <vt:lpstr>Arial</vt:lpstr>
      <vt:lpstr>Poppins</vt:lpstr>
      <vt:lpstr>Proxima Nova</vt:lpstr>
      <vt:lpstr>Times New Roman</vt:lpstr>
      <vt:lpstr>Nunito</vt:lpstr>
      <vt:lpstr>Streaming Service Mobile App by Slidesgo</vt:lpstr>
      <vt:lpstr>Slidesgo Final Pages</vt:lpstr>
      <vt:lpstr>PROJECT – 5  IMDB MOVIE ANALYSIS. </vt:lpstr>
      <vt:lpstr>Table of contents</vt:lpstr>
      <vt:lpstr>Project Description</vt:lpstr>
      <vt:lpstr>How to deal with the situation:</vt:lpstr>
      <vt:lpstr>Approach</vt:lpstr>
      <vt:lpstr>Insights</vt:lpstr>
      <vt:lpstr>A. Movie Genre Analysis</vt:lpstr>
      <vt:lpstr>B. Movie Duration Analysis</vt:lpstr>
      <vt:lpstr>C. Language Analysis</vt:lpstr>
      <vt:lpstr>D. Director Analysis</vt:lpstr>
      <vt:lpstr>E. Budget Analysis</vt:lpstr>
      <vt:lpstr>I used both fundamental and sophisticated Excel principles in my assignment. MS Excel has been used in this instance to implement the ideas connected to statistics and EDA. • The principles of sorting, filtering, pivot tables, charting, and many functions, including rank, have all been used in this work. • I gained experience using my Excel knowledge to real-world projects. • By looking at the dataset and asking "what," I discovered how to frame a problem. • I learned how to do a "5 Why Analysis" to identify the problem's underlying causes. • I discovered how a data analyst develops increasingly insightful thought processes. • While working on this assignment, I learned a lot, and it was also tough because I had to ask a lot of questions and finding the 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5  IMDB MOVIE ANALYSIS. </dc:title>
  <dc:creator>hp</dc:creator>
  <cp:lastModifiedBy>Deeksha Rella</cp:lastModifiedBy>
  <cp:revision>22</cp:revision>
  <dcterms:modified xsi:type="dcterms:W3CDTF">2023-09-11T18:21:59Z</dcterms:modified>
</cp:coreProperties>
</file>