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76" r:id="rId6"/>
    <p:sldId id="277" r:id="rId7"/>
    <p:sldId id="280" r:id="rId8"/>
    <p:sldId id="282" r:id="rId9"/>
    <p:sldId id="288" r:id="rId10"/>
    <p:sldId id="289" r:id="rId11"/>
    <p:sldId id="290" r:id="rId12"/>
    <p:sldId id="291" r:id="rId13"/>
    <p:sldId id="292" r:id="rId14"/>
    <p:sldId id="293" r:id="rId15"/>
    <p:sldId id="294" r:id="rId16"/>
    <p:sldId id="295" r:id="rId17"/>
    <p:sldId id="296" r:id="rId18"/>
    <p:sldId id="297"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5" d="100"/>
          <a:sy n="85" d="100"/>
        </p:scale>
        <p:origin x="590" y="6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384944705590008E-2"/>
          <c:y val="0"/>
          <c:w val="0.95735312164770203"/>
          <c:h val="0.93602968735368275"/>
        </c:manualLayout>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89775312"/>
        <c:crosses val="autoZero"/>
        <c:crossBetween val="between"/>
        <c:majorUnit val="2"/>
      </c:valAx>
      <c:spPr>
        <a:noFill/>
        <a:ln w="25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8/17/2023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879996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122169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431205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048588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063362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26819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31912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518177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312673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33875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8/17/2023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8/17/2023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8/17/2023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8/17/2023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8/17/2023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8/17/2023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8/17/2023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8/17/2023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8/17/2023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8/17/2023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8/17/2023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8/17/2023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609602" y="3009766"/>
            <a:ext cx="11196918" cy="4307333"/>
          </a:xfrm>
        </p:spPr>
        <p:txBody>
          <a:bodyPr wrap="square" lIns="0" tIns="0" rIns="0" bIns="0" anchor="t">
            <a:spAutoFit/>
          </a:bodyPr>
          <a:lstStyle/>
          <a:p>
            <a:r>
              <a:rPr lang="en-US" b="1" dirty="0">
                <a:solidFill>
                  <a:schemeClr val="bg1"/>
                </a:solidFill>
              </a:rPr>
              <a:t>PROJECT – 3</a:t>
            </a:r>
            <a:br>
              <a:rPr lang="en-US" b="1" dirty="0">
                <a:solidFill>
                  <a:schemeClr val="bg1"/>
                </a:solidFill>
              </a:rPr>
            </a:br>
            <a:br>
              <a:rPr lang="en-US" b="1" dirty="0">
                <a:solidFill>
                  <a:schemeClr val="bg1"/>
                </a:solidFill>
              </a:rPr>
            </a:br>
            <a:r>
              <a:rPr lang="en-US" b="1" i="0" dirty="0">
                <a:solidFill>
                  <a:schemeClr val="accent4">
                    <a:lumMod val="60000"/>
                    <a:lumOff val="40000"/>
                  </a:schemeClr>
                </a:solidFill>
                <a:effectLst/>
                <a:latin typeface="Manrope"/>
              </a:rPr>
              <a:t>OPERATION ANALYTICS </a:t>
            </a:r>
            <a:r>
              <a:rPr lang="en-US" b="1" dirty="0">
                <a:solidFill>
                  <a:schemeClr val="accent4">
                    <a:lumMod val="60000"/>
                    <a:lumOff val="40000"/>
                  </a:schemeClr>
                </a:solidFill>
                <a:latin typeface="Manrope"/>
              </a:rPr>
              <a:t>AND</a:t>
            </a:r>
            <a:r>
              <a:rPr lang="en-US" b="1" i="0" dirty="0">
                <a:solidFill>
                  <a:schemeClr val="accent4">
                    <a:lumMod val="60000"/>
                    <a:lumOff val="40000"/>
                  </a:schemeClr>
                </a:solidFill>
                <a:effectLst/>
                <a:latin typeface="Manrope"/>
              </a:rPr>
              <a:t> INVESTIGATING METRIC SPIKE</a:t>
            </a:r>
            <a:br>
              <a:rPr lang="en-US" b="1" dirty="0">
                <a:solidFill>
                  <a:schemeClr val="accent4">
                    <a:lumMod val="60000"/>
                    <a:lumOff val="40000"/>
                  </a:schemeClr>
                </a:solidFill>
                <a:latin typeface="Manrope"/>
              </a:rPr>
            </a:br>
            <a:r>
              <a:rPr lang="en-US" sz="1100" b="1" dirty="0">
                <a:solidFill>
                  <a:schemeClr val="bg1"/>
                </a:solidFill>
                <a:effectLst/>
                <a:latin typeface="Manrope"/>
              </a:rPr>
              <a:t>                                                                                                                                                                                                                                                                                                                                    </a:t>
            </a:r>
            <a:r>
              <a:rPr lang="en-US" sz="1200" b="1" dirty="0">
                <a:solidFill>
                  <a:schemeClr val="bg1"/>
                </a:solidFill>
                <a:effectLst/>
                <a:latin typeface="Manrope"/>
              </a:rPr>
              <a:t>By Deeksha</a:t>
            </a:r>
            <a:br>
              <a:rPr lang="en-US" b="1" i="0" dirty="0">
                <a:solidFill>
                  <a:srgbClr val="3C4858"/>
                </a:solidFill>
                <a:effectLst/>
                <a:latin typeface="Manrope"/>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606042" y="2204080"/>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1865"/>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chemeClr val="tx1">
                    <a:lumMod val="75000"/>
                    <a:lumOff val="25000"/>
                  </a:schemeClr>
                </a:solidFill>
                <a:latin typeface="Manrope"/>
              </a:rPr>
              <a:t>INSIGHTS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 </a:t>
            </a:r>
          </a:p>
        </p:txBody>
      </p:sp>
      <p:pic>
        <p:nvPicPr>
          <p:cNvPr id="3" name="Picture 2">
            <a:extLst>
              <a:ext uri="{FF2B5EF4-FFF2-40B4-BE49-F238E27FC236}">
                <a16:creationId xmlns:a16="http://schemas.microsoft.com/office/drawing/2014/main" id="{6268D9B5-BA67-0993-F428-4504E8BCC0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4424" y="2483136"/>
            <a:ext cx="4778188" cy="3065647"/>
          </a:xfrm>
          <a:prstGeom prst="rect">
            <a:avLst/>
          </a:prstGeom>
        </p:spPr>
      </p:pic>
      <p:sp>
        <p:nvSpPr>
          <p:cNvPr id="6" name="TextBox 5">
            <a:extLst>
              <a:ext uri="{FF2B5EF4-FFF2-40B4-BE49-F238E27FC236}">
                <a16:creationId xmlns:a16="http://schemas.microsoft.com/office/drawing/2014/main" id="{CA073F91-9D3A-4F73-E3CF-65C23EBCA6A7}"/>
              </a:ext>
            </a:extLst>
          </p:cNvPr>
          <p:cNvSpPr txBox="1"/>
          <p:nvPr/>
        </p:nvSpPr>
        <p:spPr>
          <a:xfrm>
            <a:off x="7188217" y="2374200"/>
            <a:ext cx="4481006" cy="3065647"/>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EXTRACT(WEEK FROM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occurred_at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week_num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COUNT(DISTINCT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user_id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engagement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events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week_num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AC47DD3-55DE-D58E-5117-A84BD8AD12DC}"/>
              </a:ext>
            </a:extLst>
          </p:cNvPr>
          <p:cNvSpPr txBox="1"/>
          <p:nvPr/>
        </p:nvSpPr>
        <p:spPr>
          <a:xfrm>
            <a:off x="228600" y="738896"/>
            <a:ext cx="4778188" cy="1477328"/>
          </a:xfrm>
          <a:prstGeom prst="rect">
            <a:avLst/>
          </a:prstGeom>
          <a:noFill/>
        </p:spPr>
        <p:txBody>
          <a:bodyPr wrap="square" rtlCol="0">
            <a:spAutoFit/>
          </a:bodyPr>
          <a:lstStyle/>
          <a:p>
            <a:r>
              <a:rPr lang="en-US" b="1" i="0" dirty="0">
                <a:solidFill>
                  <a:schemeClr val="accent4">
                    <a:lumMod val="75000"/>
                  </a:schemeClr>
                </a:solidFill>
                <a:effectLst/>
                <a:latin typeface="Calibri" panose="020F0502020204030204" pitchFamily="34" charset="0"/>
                <a:ea typeface="Calibri" panose="020F0502020204030204" pitchFamily="34" charset="0"/>
                <a:cs typeface="Calibri" panose="020F0502020204030204" pitchFamily="34" charset="0"/>
              </a:rPr>
              <a:t>Case Study 2: Investigating Metric Spike</a:t>
            </a:r>
          </a:p>
          <a:p>
            <a:endParaRPr lang="en-US" b="1" dirty="0">
              <a:solidFill>
                <a:srgbClr val="3C4858"/>
              </a:solidFill>
              <a:latin typeface="Calibri" panose="020F0502020204030204" pitchFamily="34" charset="0"/>
              <a:ea typeface="Calibri" panose="020F0502020204030204" pitchFamily="34" charset="0"/>
              <a:cs typeface="Calibri" panose="020F0502020204030204" pitchFamily="34" charset="0"/>
            </a:endParaRPr>
          </a:p>
          <a:p>
            <a:r>
              <a:rPr lang="en-US" b="0" i="0" dirty="0">
                <a:solidFill>
                  <a:srgbClr val="8492A6"/>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a:effectLst/>
                <a:latin typeface="Calibri" panose="020F0502020204030204" pitchFamily="34" charset="0"/>
                <a:ea typeface="Calibri" panose="020F0502020204030204" pitchFamily="34" charset="0"/>
                <a:cs typeface="Calibri" panose="020F0502020204030204" pitchFamily="34" charset="0"/>
              </a:rPr>
              <a:t>1. Measure the activeness of users on a weekly basis.</a:t>
            </a:r>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05398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1865"/>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chemeClr val="tx1">
                    <a:lumMod val="75000"/>
                    <a:lumOff val="25000"/>
                  </a:schemeClr>
                </a:solidFill>
                <a:latin typeface="Manrope"/>
              </a:rPr>
              <a:t>INSIGHTS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 </a:t>
            </a:r>
          </a:p>
        </p:txBody>
      </p:sp>
      <p:pic>
        <p:nvPicPr>
          <p:cNvPr id="3" name="Picture 2">
            <a:extLst>
              <a:ext uri="{FF2B5EF4-FFF2-40B4-BE49-F238E27FC236}">
                <a16:creationId xmlns:a16="http://schemas.microsoft.com/office/drawing/2014/main" id="{6268D9B5-BA67-0993-F428-4504E8BCC0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2777" y="2059257"/>
            <a:ext cx="5214635" cy="3252345"/>
          </a:xfrm>
          <a:prstGeom prst="rect">
            <a:avLst/>
          </a:prstGeom>
        </p:spPr>
      </p:pic>
      <p:sp>
        <p:nvSpPr>
          <p:cNvPr id="6" name="TextBox 5">
            <a:extLst>
              <a:ext uri="{FF2B5EF4-FFF2-40B4-BE49-F238E27FC236}">
                <a16:creationId xmlns:a16="http://schemas.microsoft.com/office/drawing/2014/main" id="{CA073F91-9D3A-4F73-E3CF-65C23EBCA6A7}"/>
              </a:ext>
            </a:extLst>
          </p:cNvPr>
          <p:cNvSpPr txBox="1"/>
          <p:nvPr/>
        </p:nvSpPr>
        <p:spPr>
          <a:xfrm>
            <a:off x="7188217" y="2059257"/>
            <a:ext cx="4481006" cy="3567195"/>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day(created_at) as day,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count(*)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all_users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count(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activated_at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activated_users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users u</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created_at&gt;='2013-03-01'</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and created_at&lt;'2023-03-31'</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 1 order by 1</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AC47DD3-55DE-D58E-5117-A84BD8AD12DC}"/>
              </a:ext>
            </a:extLst>
          </p:cNvPr>
          <p:cNvSpPr txBox="1"/>
          <p:nvPr/>
        </p:nvSpPr>
        <p:spPr>
          <a:xfrm>
            <a:off x="228600" y="738896"/>
            <a:ext cx="4778188" cy="923330"/>
          </a:xfrm>
          <a:prstGeom prst="rect">
            <a:avLst/>
          </a:prstGeom>
          <a:noFill/>
        </p:spPr>
        <p:txBody>
          <a:bodyPr wrap="square" rtlCol="0">
            <a:spAutoFit/>
          </a:bodyPr>
          <a:lstStyle/>
          <a:p>
            <a:r>
              <a:rPr lang="en-US" b="0" i="0" dirty="0">
                <a:effectLst/>
                <a:latin typeface="Manrope"/>
              </a:rPr>
              <a:t>2. Analyze the growth of users over time for a product.</a:t>
            </a:r>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83146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1865"/>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chemeClr val="tx1">
                    <a:lumMod val="75000"/>
                    <a:lumOff val="25000"/>
                  </a:schemeClr>
                </a:solidFill>
                <a:latin typeface="Manrope"/>
              </a:rPr>
              <a:t>INSIGHTS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 </a:t>
            </a:r>
          </a:p>
        </p:txBody>
      </p:sp>
      <p:pic>
        <p:nvPicPr>
          <p:cNvPr id="3" name="Picture 2">
            <a:extLst>
              <a:ext uri="{FF2B5EF4-FFF2-40B4-BE49-F238E27FC236}">
                <a16:creationId xmlns:a16="http://schemas.microsoft.com/office/drawing/2014/main" id="{6268D9B5-BA67-0993-F428-4504E8BCC0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2777" y="1990769"/>
            <a:ext cx="5395609" cy="3334767"/>
          </a:xfrm>
          <a:prstGeom prst="rect">
            <a:avLst/>
          </a:prstGeom>
        </p:spPr>
      </p:pic>
      <p:sp>
        <p:nvSpPr>
          <p:cNvPr id="6" name="TextBox 5">
            <a:extLst>
              <a:ext uri="{FF2B5EF4-FFF2-40B4-BE49-F238E27FC236}">
                <a16:creationId xmlns:a16="http://schemas.microsoft.com/office/drawing/2014/main" id="{CA073F91-9D3A-4F73-E3CF-65C23EBCA6A7}"/>
              </a:ext>
            </a:extLst>
          </p:cNvPr>
          <p:cNvSpPr txBox="1"/>
          <p:nvPr/>
        </p:nvSpPr>
        <p:spPr>
          <a:xfrm>
            <a:off x="7188217" y="1084216"/>
            <a:ext cx="4481006" cy="5755743"/>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EXTRACT(YEAR FROM OCCURRED_AT) AS YEAR,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EXTRACT(WEEK FROM OCCURRED_AT) AS WEEK_NUMBER,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DEVICE,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COUNT(DISTINCT USER_ID) USER_TYPE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events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EVENT_TYPE = 'ENGAGEMENT'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 1 , 2 , 3</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ORDER BY 1 , 2 , 3;</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AC47DD3-55DE-D58E-5117-A84BD8AD12DC}"/>
              </a:ext>
            </a:extLst>
          </p:cNvPr>
          <p:cNvSpPr txBox="1"/>
          <p:nvPr/>
        </p:nvSpPr>
        <p:spPr>
          <a:xfrm>
            <a:off x="228600" y="738896"/>
            <a:ext cx="4778188" cy="646331"/>
          </a:xfrm>
          <a:prstGeom prst="rect">
            <a:avLst/>
          </a:prstGeom>
          <a:noFill/>
        </p:spPr>
        <p:txBody>
          <a:bodyPr wrap="square" rtlCol="0">
            <a:spAutoFit/>
          </a:bodyPr>
          <a:lstStyle/>
          <a:p>
            <a:r>
              <a:rPr lang="en-US" dirty="0">
                <a:latin typeface="Manrope"/>
              </a:rPr>
              <a:t>3</a:t>
            </a:r>
            <a:r>
              <a:rPr lang="en-US" b="0" i="0" dirty="0">
                <a:effectLst/>
                <a:latin typeface="Manrope"/>
              </a:rPr>
              <a:t>. Analyze the retention of users on a weekly basis after signing up for a product.</a:t>
            </a:r>
            <a:endParaRPr lang="en-IN" dirty="0"/>
          </a:p>
        </p:txBody>
      </p:sp>
    </p:spTree>
    <p:extLst>
      <p:ext uri="{BB962C8B-B14F-4D97-AF65-F5344CB8AC3E}">
        <p14:creationId xmlns:p14="http://schemas.microsoft.com/office/powerpoint/2010/main" val="3530198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1865"/>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chemeClr val="tx1">
                    <a:lumMod val="75000"/>
                    <a:lumOff val="25000"/>
                  </a:schemeClr>
                </a:solidFill>
                <a:latin typeface="Manrope"/>
              </a:rPr>
              <a:t>INSIGHTS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 </a:t>
            </a:r>
          </a:p>
        </p:txBody>
      </p:sp>
      <p:pic>
        <p:nvPicPr>
          <p:cNvPr id="3" name="Picture 2">
            <a:extLst>
              <a:ext uri="{FF2B5EF4-FFF2-40B4-BE49-F238E27FC236}">
                <a16:creationId xmlns:a16="http://schemas.microsoft.com/office/drawing/2014/main" id="{6268D9B5-BA67-0993-F428-4504E8BCC0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7308" y="1970590"/>
            <a:ext cx="5788376" cy="3375126"/>
          </a:xfrm>
          <a:prstGeom prst="rect">
            <a:avLst/>
          </a:prstGeom>
        </p:spPr>
      </p:pic>
      <p:sp>
        <p:nvSpPr>
          <p:cNvPr id="6" name="TextBox 5">
            <a:extLst>
              <a:ext uri="{FF2B5EF4-FFF2-40B4-BE49-F238E27FC236}">
                <a16:creationId xmlns:a16="http://schemas.microsoft.com/office/drawing/2014/main" id="{CA073F91-9D3A-4F73-E3CF-65C23EBCA6A7}"/>
              </a:ext>
            </a:extLst>
          </p:cNvPr>
          <p:cNvSpPr txBox="1"/>
          <p:nvPr/>
        </p:nvSpPr>
        <p:spPr>
          <a:xfrm>
            <a:off x="7294571" y="2240664"/>
            <a:ext cx="4481006" cy="3464603"/>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device,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EXTRACT(week FROM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occurred_at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week_number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COUNT(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user_id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active_users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events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event_type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'engagement'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 device,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week_number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AC47DD3-55DE-D58E-5117-A84BD8AD12DC}"/>
              </a:ext>
            </a:extLst>
          </p:cNvPr>
          <p:cNvSpPr txBox="1"/>
          <p:nvPr/>
        </p:nvSpPr>
        <p:spPr>
          <a:xfrm>
            <a:off x="228600" y="738896"/>
            <a:ext cx="4778188" cy="646331"/>
          </a:xfrm>
          <a:prstGeom prst="rect">
            <a:avLst/>
          </a:prstGeom>
          <a:noFill/>
        </p:spPr>
        <p:txBody>
          <a:bodyPr wrap="square" rtlCol="0">
            <a:spAutoFit/>
          </a:bodyPr>
          <a:lstStyle/>
          <a:p>
            <a:r>
              <a:rPr lang="en-US" b="0" i="0" dirty="0">
                <a:effectLst/>
                <a:latin typeface="Manrope"/>
              </a:rPr>
              <a:t>4. </a:t>
            </a:r>
            <a:r>
              <a:rPr lang="en-US" b="0" i="0" dirty="0">
                <a:effectLst/>
                <a:latin typeface="Calibri" panose="020F0502020204030204" pitchFamily="34" charset="0"/>
                <a:ea typeface="Calibri" panose="020F0502020204030204" pitchFamily="34" charset="0"/>
                <a:cs typeface="Calibri" panose="020F0502020204030204" pitchFamily="34" charset="0"/>
              </a:rPr>
              <a:t>Measure the activeness of users on a weekly basis per device.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80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1865"/>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chemeClr val="tx1">
                    <a:lumMod val="75000"/>
                    <a:lumOff val="25000"/>
                  </a:schemeClr>
                </a:solidFill>
                <a:latin typeface="Manrope"/>
              </a:rPr>
              <a:t>INSIGHTS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 </a:t>
            </a:r>
          </a:p>
        </p:txBody>
      </p:sp>
      <p:pic>
        <p:nvPicPr>
          <p:cNvPr id="3" name="Picture 2">
            <a:extLst>
              <a:ext uri="{FF2B5EF4-FFF2-40B4-BE49-F238E27FC236}">
                <a16:creationId xmlns:a16="http://schemas.microsoft.com/office/drawing/2014/main" id="{6268D9B5-BA67-0993-F428-4504E8BCC0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7308" y="2208525"/>
            <a:ext cx="5788376" cy="2899256"/>
          </a:xfrm>
          <a:prstGeom prst="rect">
            <a:avLst/>
          </a:prstGeom>
        </p:spPr>
      </p:pic>
      <p:sp>
        <p:nvSpPr>
          <p:cNvPr id="6" name="TextBox 5">
            <a:extLst>
              <a:ext uri="{FF2B5EF4-FFF2-40B4-BE49-F238E27FC236}">
                <a16:creationId xmlns:a16="http://schemas.microsoft.com/office/drawing/2014/main" id="{CA073F91-9D3A-4F73-E3CF-65C23EBCA6A7}"/>
              </a:ext>
            </a:extLst>
          </p:cNvPr>
          <p:cNvSpPr txBox="1"/>
          <p:nvPr/>
        </p:nvSpPr>
        <p:spPr>
          <a:xfrm>
            <a:off x="7069231" y="824240"/>
            <a:ext cx="4481006" cy="6165406"/>
          </a:xfrm>
          <a:prstGeom prst="rect">
            <a:avLst/>
          </a:prstGeom>
          <a:noFill/>
        </p:spPr>
        <p:txBody>
          <a:bodyPr wrap="square" rtlCol="0">
            <a:spAutoFit/>
          </a:bodyPr>
          <a:lstStyle/>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100.0 * sum(case when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email_cat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email_opened</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then 1 else 0 end)</a:t>
            </a: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/sum(case when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email_cat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email_sent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then 1 else 0 end)</a:t>
            </a: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as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email_opening_rate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100.0 * sum(case when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email_cat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email_clicked</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then 1 else 0 end)</a:t>
            </a: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/sum(case when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email_cat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email_sent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then 1 else 0 end)</a:t>
            </a: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as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email_clicking_rate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from</a:t>
            </a: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case when action in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sent_weekly_digest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sent_reengagement_email</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then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email_sent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when action in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email_open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then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email_opened</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when action in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email_clickthrough</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then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email_clicked</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end as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email_cat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emailEvents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52984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AC47DD3-55DE-D58E-5117-A84BD8AD12DC}"/>
              </a:ext>
            </a:extLst>
          </p:cNvPr>
          <p:cNvSpPr txBox="1"/>
          <p:nvPr/>
        </p:nvSpPr>
        <p:spPr>
          <a:xfrm>
            <a:off x="228600" y="738896"/>
            <a:ext cx="4778188" cy="646331"/>
          </a:xfrm>
          <a:prstGeom prst="rect">
            <a:avLst/>
          </a:prstGeom>
          <a:noFill/>
        </p:spPr>
        <p:txBody>
          <a:bodyPr wrap="square" rtlCol="0">
            <a:spAutoFit/>
          </a:bodyPr>
          <a:lstStyle/>
          <a:p>
            <a:r>
              <a:rPr lang="en-US" dirty="0">
                <a:latin typeface="Manrope"/>
              </a:rPr>
              <a:t>5</a:t>
            </a:r>
            <a:r>
              <a:rPr lang="en-US" b="0" i="0" dirty="0">
                <a:effectLst/>
                <a:latin typeface="Manrope"/>
              </a:rPr>
              <a:t>. </a:t>
            </a:r>
            <a:r>
              <a:rPr lang="en-US" b="0" i="0" dirty="0">
                <a:effectLst/>
                <a:latin typeface="Calibri" panose="020F0502020204030204" pitchFamily="34" charset="0"/>
                <a:ea typeface="Calibri" panose="020F0502020204030204" pitchFamily="34" charset="0"/>
                <a:cs typeface="Calibri" panose="020F0502020204030204" pitchFamily="34" charset="0"/>
              </a:rPr>
              <a:t>Analyze how users are engaging with the email service.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6813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1865"/>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chemeClr val="tx1">
                    <a:lumMod val="75000"/>
                    <a:lumOff val="25000"/>
                  </a:schemeClr>
                </a:solidFill>
                <a:latin typeface="Manrope"/>
              </a:rPr>
              <a:t>RESULT</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 </a:t>
            </a:r>
          </a:p>
        </p:txBody>
      </p:sp>
      <p:sp>
        <p:nvSpPr>
          <p:cNvPr id="2" name="TextBox 1">
            <a:extLst>
              <a:ext uri="{FF2B5EF4-FFF2-40B4-BE49-F238E27FC236}">
                <a16:creationId xmlns:a16="http://schemas.microsoft.com/office/drawing/2014/main" id="{661DF4AD-AD47-EDB7-7E3A-5E37C539645B}"/>
              </a:ext>
            </a:extLst>
          </p:cNvPr>
          <p:cNvSpPr txBox="1"/>
          <p:nvPr/>
        </p:nvSpPr>
        <p:spPr>
          <a:xfrm>
            <a:off x="546847" y="1062062"/>
            <a:ext cx="11250706" cy="1754326"/>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 learned how to use sophisticated SQL ideas with this assignment. I was aware of how the market in the actual world operates. I was able to learn my SQL fundamentals as a result. I discovered how to ask the appropriate questions in light of the situation. How to extract the most insightful information that will help the business grow from the given data and queries, including which column to take into account. I discovered how the business identifies several business-related areas for improvement. I learned about metric spike investigation (why there is a boom and why there is a dip).</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4077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6170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anrope"/>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0" dirty="0">
                <a:solidFill>
                  <a:schemeClr val="bg1"/>
                </a:solidFill>
                <a:effectLst/>
                <a:latin typeface="Manrope"/>
              </a:rPr>
              <a:t>Approach</a:t>
            </a:r>
            <a:endParaRPr lang="en-US" sz="1600" dirty="0">
              <a:solidFill>
                <a:schemeClr val="bg1"/>
              </a:solidFill>
            </a:endParaRP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0" dirty="0">
                <a:solidFill>
                  <a:schemeClr val="bg1"/>
                </a:solidFill>
                <a:effectLst/>
                <a:latin typeface="Manrope"/>
              </a:rPr>
              <a:t>Insights</a:t>
            </a:r>
            <a:endParaRPr lang="en-US" sz="1600" dirty="0">
              <a:solidFill>
                <a:schemeClr val="bg1"/>
              </a:solidFill>
            </a:endParaRP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0" dirty="0">
                <a:solidFill>
                  <a:schemeClr val="bg1"/>
                </a:solidFill>
                <a:effectLst/>
                <a:latin typeface="Manrope"/>
              </a:rPr>
              <a:t>Project</a:t>
            </a:r>
            <a:r>
              <a:rPr lang="en-IN" sz="1600" b="1" i="0" dirty="0">
                <a:solidFill>
                  <a:srgbClr val="3C4858"/>
                </a:solidFill>
                <a:effectLst/>
                <a:latin typeface="Manrope"/>
              </a:rPr>
              <a:t> </a:t>
            </a:r>
            <a:r>
              <a:rPr lang="en-IN" sz="1600" b="1" i="0" dirty="0">
                <a:solidFill>
                  <a:schemeClr val="bg1"/>
                </a:solidFill>
                <a:effectLst/>
                <a:latin typeface="Manrope"/>
              </a:rPr>
              <a:t>Description</a:t>
            </a:r>
            <a:endParaRPr lang="en-US" sz="1600" dirty="0">
              <a:solidFill>
                <a:schemeClr val="bg1"/>
              </a:solidFill>
            </a:endParaRP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0" dirty="0">
                <a:solidFill>
                  <a:schemeClr val="bg1"/>
                </a:solidFill>
                <a:effectLst/>
                <a:latin typeface="Manrope"/>
              </a:rPr>
              <a:t>Tech-Stack Used</a:t>
            </a:r>
            <a:endParaRPr lang="en-US" sz="1600" dirty="0">
              <a:solidFill>
                <a:schemeClr val="bg1"/>
              </a:solidFill>
            </a:endParaRP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4265612" y="564472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0" dirty="0">
                <a:solidFill>
                  <a:schemeClr val="bg1"/>
                </a:solidFill>
                <a:effectLst/>
                <a:latin typeface="Manrope"/>
              </a:rPr>
              <a:t>Result</a:t>
            </a:r>
            <a:endParaRPr lang="en-US" sz="1600" dirty="0">
              <a:solidFill>
                <a:schemeClr val="bg1"/>
              </a:solidFill>
            </a:endParaRP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7059219" y="558126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448395" y="591341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382C9085-B560-DDDA-675C-F6D208F1FFDF}"/>
              </a:ext>
            </a:extLst>
          </p:cNvPr>
          <p:cNvSpPr txBox="1"/>
          <p:nvPr/>
        </p:nvSpPr>
        <p:spPr>
          <a:xfrm>
            <a:off x="4892353" y="371665"/>
            <a:ext cx="269732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TABLE OF CONTENTS</a:t>
            </a: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773751" y="993455"/>
            <a:ext cx="5340724" cy="5595562"/>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6752507" y="1353802"/>
            <a:ext cx="5063106" cy="5152489"/>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Rectangle 47">
            <a:extLst>
              <a:ext uri="{FF2B5EF4-FFF2-40B4-BE49-F238E27FC236}">
                <a16:creationId xmlns:a16="http://schemas.microsoft.com/office/drawing/2014/main" id="{FA4D735A-8F75-4E2A-8F1A-CC303B0718BA}"/>
              </a:ext>
            </a:extLst>
          </p:cNvPr>
          <p:cNvSpPr/>
          <p:nvPr/>
        </p:nvSpPr>
        <p:spPr>
          <a:xfrm>
            <a:off x="3226147" y="2387970"/>
            <a:ext cx="1371600" cy="246221"/>
          </a:xfrm>
          <a:prstGeom prst="rect">
            <a:avLst/>
          </a:prstGeom>
        </p:spPr>
        <p:txBody>
          <a:bodyPr wrap="square" lIns="0" tIns="0" rIns="0" bIns="0">
            <a:spAutoFit/>
          </a:bodyPr>
          <a:lstStyle/>
          <a:p>
            <a:pPr algn="ctr"/>
            <a:endParaRPr lang="en-US" sz="1600" b="1" dirty="0">
              <a:solidFill>
                <a:schemeClr val="bg1"/>
              </a:solidFill>
            </a:endParaRP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223394"/>
          </a:xfrm>
          <a:prstGeom prst="rect">
            <a:avLst/>
          </a:prstGeom>
        </p:spPr>
        <p:txBody>
          <a:bodyPr wrap="square" lIns="0" tIns="0" rIns="0" bIns="0" anchor="t">
            <a:spAutoFit/>
          </a:bodyPr>
          <a:lstStyle/>
          <a:p>
            <a:pPr algn="ctr">
              <a:lnSpc>
                <a:spcPts val="1900"/>
              </a:lnSpc>
            </a:pP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223394"/>
          </a:xfrm>
          <a:prstGeom prst="rect">
            <a:avLst/>
          </a:prstGeom>
        </p:spPr>
        <p:txBody>
          <a:bodyPr wrap="square" lIns="0" tIns="0" rIns="0" bIns="0" anchor="t">
            <a:spAutoFit/>
          </a:bodyPr>
          <a:lstStyle/>
          <a:p>
            <a:pPr algn="ctr">
              <a:lnSpc>
                <a:spcPts val="1900"/>
              </a:lnSpc>
            </a:pP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3546170" y="3448538"/>
            <a:ext cx="1752042" cy="22339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 </a:t>
            </a:r>
          </a:p>
        </p:txBody>
      </p:sp>
      <p:sp>
        <p:nvSpPr>
          <p:cNvPr id="7" name="TextBox 6">
            <a:extLst>
              <a:ext uri="{FF2B5EF4-FFF2-40B4-BE49-F238E27FC236}">
                <a16:creationId xmlns:a16="http://schemas.microsoft.com/office/drawing/2014/main" id="{9DA7FE73-6CE7-CA85-4048-6DB18844D9AC}"/>
              </a:ext>
            </a:extLst>
          </p:cNvPr>
          <p:cNvSpPr txBox="1"/>
          <p:nvPr/>
        </p:nvSpPr>
        <p:spPr>
          <a:xfrm>
            <a:off x="4492314" y="273600"/>
            <a:ext cx="3499161" cy="461665"/>
          </a:xfrm>
          <a:prstGeom prst="rect">
            <a:avLst/>
          </a:prstGeom>
          <a:noFill/>
        </p:spPr>
        <p:txBody>
          <a:bodyPr wrap="square" rtlCol="0">
            <a:spAutoFit/>
          </a:bodyPr>
          <a:lstStyle/>
          <a:p>
            <a:r>
              <a:rPr lang="en-IN" sz="2400" b="1" dirty="0">
                <a:latin typeface="Manrope"/>
              </a:rPr>
              <a:t>PROJECT DESCRPTION</a:t>
            </a:r>
          </a:p>
        </p:txBody>
      </p:sp>
      <p:sp>
        <p:nvSpPr>
          <p:cNvPr id="13" name="TextBox 12">
            <a:extLst>
              <a:ext uri="{FF2B5EF4-FFF2-40B4-BE49-F238E27FC236}">
                <a16:creationId xmlns:a16="http://schemas.microsoft.com/office/drawing/2014/main" id="{02B4DE78-A58A-AA0F-467A-9EAE3A233033}"/>
              </a:ext>
            </a:extLst>
          </p:cNvPr>
          <p:cNvSpPr txBox="1"/>
          <p:nvPr/>
        </p:nvSpPr>
        <p:spPr>
          <a:xfrm>
            <a:off x="7034080" y="2736305"/>
            <a:ext cx="4700721" cy="2339102"/>
          </a:xfrm>
          <a:prstGeom prst="rect">
            <a:avLst/>
          </a:prstGeom>
          <a:noFill/>
        </p:spPr>
        <p:txBody>
          <a:bodyPr wrap="square" rtlCol="0">
            <a:spAutoFit/>
          </a:bodyPr>
          <a:lstStyle/>
          <a:p>
            <a:pPr algn="just"/>
            <a:r>
              <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Operation analytics includes analysing metric spikes heavily. The metric spike demonstrates the trend abnormality. It provides answers to issues like why there has been a decline in everyday engagement. Why have sales fallen off? These inquiries must be addressed on a daily or weekly basis and must be taken seriously. Different data sets are provided for this task.</a:t>
            </a:r>
          </a:p>
          <a:p>
            <a:endParaRPr lang="en-IN" dirty="0"/>
          </a:p>
        </p:txBody>
      </p:sp>
      <p:sp>
        <p:nvSpPr>
          <p:cNvPr id="15" name="TextBox 14">
            <a:extLst>
              <a:ext uri="{FF2B5EF4-FFF2-40B4-BE49-F238E27FC236}">
                <a16:creationId xmlns:a16="http://schemas.microsoft.com/office/drawing/2014/main" id="{88CEA681-E854-E511-401A-2ADA04399F06}"/>
              </a:ext>
            </a:extLst>
          </p:cNvPr>
          <p:cNvSpPr txBox="1"/>
          <p:nvPr/>
        </p:nvSpPr>
        <p:spPr>
          <a:xfrm>
            <a:off x="807927" y="2511662"/>
            <a:ext cx="5272371" cy="2585323"/>
          </a:xfrm>
          <a:prstGeom prst="rect">
            <a:avLst/>
          </a:prstGeom>
          <a:noFill/>
        </p:spPr>
        <p:txBody>
          <a:bodyPr wrap="square" rtlCol="0">
            <a:spAutoFit/>
          </a:bodyPr>
          <a:lstStyle/>
          <a:p>
            <a:pPr algn="just"/>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portion of data analytics called "operation analytics" is </a:t>
            </a:r>
            <a:r>
              <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primarily concerned with increasing the effectiveness of business operations. It demonstrates how various operations are now run and how they might be enhanced for increased profitability. As part of this effort, I've answered issues like these that are frequently posed by the many departments in a corporation the marketing team, the operations team, and other teams that are necessary to boost effectiveness and streamline.</a:t>
            </a:r>
          </a:p>
          <a:p>
            <a:endParaRPr lang="en-IN"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2469" y="19733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Manrope"/>
              </a:rPr>
              <a:t>APPROACH</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436341" y="791903"/>
            <a:ext cx="3299154" cy="1685333"/>
          </a:xfrm>
          <a:prstGeom prst="rect">
            <a:avLst/>
          </a:prstGeom>
        </p:spPr>
        <p:txBody>
          <a:bodyPr wrap="square" lIns="0" tIns="0" rIns="0" bIns="0" anchor="t">
            <a:spAutoFit/>
          </a:bodyPr>
          <a:lstStyle/>
          <a:p>
            <a:pPr algn="just">
              <a:lnSpc>
                <a:spcPts val="1900"/>
              </a:lnSpc>
            </a:pPr>
            <a:r>
              <a:rPr lang="en-US" sz="14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Understanding the offered data and tables. I've taken the effort to comprehend the significance of each field in the data collection, including job_id, actor_id, and event. They were able to use this to establish the important considerations when reviewing the data..</a:t>
            </a:r>
          </a:p>
        </p:txBody>
      </p:sp>
      <p:sp>
        <p:nvSpPr>
          <p:cNvPr id="33" name="Rectangle 32">
            <a:extLst>
              <a:ext uri="{FF2B5EF4-FFF2-40B4-BE49-F238E27FC236}">
                <a16:creationId xmlns:a16="http://schemas.microsoft.com/office/drawing/2014/main" id="{913AB221-FD8D-4664-9B4C-AE1B1660ECAA}"/>
              </a:ext>
            </a:extLst>
          </p:cNvPr>
          <p:cNvSpPr/>
          <p:nvPr/>
        </p:nvSpPr>
        <p:spPr>
          <a:xfrm>
            <a:off x="4210754" y="1009885"/>
            <a:ext cx="4475296" cy="954364"/>
          </a:xfrm>
          <a:prstGeom prst="rect">
            <a:avLst/>
          </a:prstGeom>
        </p:spPr>
        <p:txBody>
          <a:bodyPr wrap="square" lIns="0" tIns="0" rIns="0" bIns="0" anchor="t">
            <a:spAutoFit/>
          </a:bodyPr>
          <a:lstStyle/>
          <a:p>
            <a:pPr algn="just">
              <a:lnSpc>
                <a:spcPts val="1900"/>
              </a:lnSpc>
            </a:pPr>
            <a:r>
              <a:rPr lang="en-US" sz="14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Use your SQL expertise to glean information. I used my SQL expertise to mine the data collection for insightful information. In order to do this, the data had to be queried, and queries could then be answered using the findings..</a:t>
            </a:r>
          </a:p>
        </p:txBody>
      </p:sp>
      <p:sp>
        <p:nvSpPr>
          <p:cNvPr id="34" name="Rectangle 33">
            <a:extLst>
              <a:ext uri="{FF2B5EF4-FFF2-40B4-BE49-F238E27FC236}">
                <a16:creationId xmlns:a16="http://schemas.microsoft.com/office/drawing/2014/main" id="{53F5EDC0-C02E-4790-A681-CA7AB9133338}"/>
              </a:ext>
            </a:extLst>
          </p:cNvPr>
          <p:cNvSpPr/>
          <p:nvPr/>
        </p:nvSpPr>
        <p:spPr>
          <a:xfrm>
            <a:off x="9283490" y="972565"/>
            <a:ext cx="2472169" cy="954364"/>
          </a:xfrm>
          <a:prstGeom prst="rect">
            <a:avLst/>
          </a:prstGeom>
        </p:spPr>
        <p:txBody>
          <a:bodyPr wrap="square" lIns="0" tIns="0" rIns="0" bIns="0" anchor="t">
            <a:spAutoFit/>
          </a:bodyPr>
          <a:lstStyle/>
          <a:p>
            <a:pPr algn="just">
              <a:lnSpc>
                <a:spcPts val="1900"/>
              </a:lnSpc>
            </a:pPr>
            <a:r>
              <a:rPr lang="en-US" sz="14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Build a database. To hold the data set, a database was made. Accessing and managing the data became simpler as a result</a:t>
            </a:r>
            <a:r>
              <a:rPr lang="en-US" sz="1400" dirty="0">
                <a:solidFill>
                  <a:schemeClr val="tx1">
                    <a:lumMod val="75000"/>
                    <a:lumOff val="25000"/>
                  </a:schemeClr>
                </a:solidFill>
                <a:cs typeface="Segoe UI" panose="020B0502040204020203" pitchFamily="34" charset="0"/>
              </a:rPr>
              <a:t>.</a:t>
            </a:r>
          </a:p>
        </p:txBody>
      </p:sp>
      <p:sp>
        <p:nvSpPr>
          <p:cNvPr id="35" name="Rectangle 34">
            <a:extLst>
              <a:ext uri="{FF2B5EF4-FFF2-40B4-BE49-F238E27FC236}">
                <a16:creationId xmlns:a16="http://schemas.microsoft.com/office/drawing/2014/main" id="{857F5370-BF8E-406B-BEAE-B1224615626A}"/>
              </a:ext>
            </a:extLst>
          </p:cNvPr>
          <p:cNvSpPr/>
          <p:nvPr/>
        </p:nvSpPr>
        <p:spPr>
          <a:xfrm>
            <a:off x="436341" y="5371983"/>
            <a:ext cx="2117768" cy="710707"/>
          </a:xfrm>
          <a:prstGeom prst="rect">
            <a:avLst/>
          </a:prstGeom>
        </p:spPr>
        <p:txBody>
          <a:bodyPr wrap="square" lIns="0" tIns="0" rIns="0" bIns="0" anchor="t">
            <a:spAutoFit/>
          </a:bodyPr>
          <a:lstStyle/>
          <a:p>
            <a:pPr algn="just">
              <a:lnSpc>
                <a:spcPts val="1900"/>
              </a:lnSpc>
            </a:pPr>
            <a:r>
              <a:rPr lang="en-US" sz="14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Loaded the dataset into the MYSQL workbench by using the command LOAD INFILE</a:t>
            </a:r>
            <a:r>
              <a:rPr lang="en-US" sz="1400" dirty="0">
                <a:solidFill>
                  <a:schemeClr val="tx1">
                    <a:lumMod val="75000"/>
                    <a:lumOff val="25000"/>
                  </a:schemeClr>
                </a:solidFill>
                <a:cs typeface="Segoe UI" panose="020B0502040204020203" pitchFamily="34" charset="0"/>
              </a:rPr>
              <a:t>..</a:t>
            </a:r>
          </a:p>
        </p:txBody>
      </p:sp>
      <p:sp>
        <p:nvSpPr>
          <p:cNvPr id="36" name="Rectangle 35">
            <a:extLst>
              <a:ext uri="{FF2B5EF4-FFF2-40B4-BE49-F238E27FC236}">
                <a16:creationId xmlns:a16="http://schemas.microsoft.com/office/drawing/2014/main" id="{98F5A313-1C6C-4AEE-8556-576074B1BF06}"/>
              </a:ext>
            </a:extLst>
          </p:cNvPr>
          <p:cNvSpPr/>
          <p:nvPr/>
        </p:nvSpPr>
        <p:spPr>
          <a:xfrm>
            <a:off x="3030071" y="5249105"/>
            <a:ext cx="4537109" cy="1198020"/>
          </a:xfrm>
          <a:prstGeom prst="rect">
            <a:avLst/>
          </a:prstGeom>
        </p:spPr>
        <p:txBody>
          <a:bodyPr wrap="square" lIns="0" tIns="0" rIns="0" bIns="0" anchor="t">
            <a:spAutoFit/>
          </a:bodyPr>
          <a:lstStyle/>
          <a:p>
            <a:pPr algn="just">
              <a:lnSpc>
                <a:spcPts val="1900"/>
              </a:lnSpc>
            </a:pPr>
            <a:r>
              <a:rPr lang="en-US" sz="14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Create tables utilizing the team's relationships and organizational structure. Using the structure and relationships that the management team provided, I created the database's tables. By doing this, it was made sure that the data was arranged logically and was simple to utilize.</a:t>
            </a:r>
          </a:p>
        </p:txBody>
      </p:sp>
      <p:sp>
        <p:nvSpPr>
          <p:cNvPr id="37" name="Rectangle 36">
            <a:extLst>
              <a:ext uri="{FF2B5EF4-FFF2-40B4-BE49-F238E27FC236}">
                <a16:creationId xmlns:a16="http://schemas.microsoft.com/office/drawing/2014/main" id="{0C310CC8-6624-4352-A642-89EF6FA7DCE6}"/>
              </a:ext>
            </a:extLst>
          </p:cNvPr>
          <p:cNvSpPr/>
          <p:nvPr/>
        </p:nvSpPr>
        <p:spPr>
          <a:xfrm>
            <a:off x="8471112" y="4762841"/>
            <a:ext cx="3486157" cy="1928990"/>
          </a:xfrm>
          <a:prstGeom prst="rect">
            <a:avLst/>
          </a:prstGeom>
        </p:spPr>
        <p:txBody>
          <a:bodyPr wrap="square" lIns="0" tIns="0" rIns="0" bIns="0" anchor="t">
            <a:spAutoFit/>
          </a:bodyPr>
          <a:lstStyle/>
          <a:p>
            <a:pPr algn="just">
              <a:lnSpc>
                <a:spcPts val="1900"/>
              </a:lnSpc>
            </a:pPr>
            <a:r>
              <a:rPr lang="en-US" sz="14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Make the data more easily available and organized for analysis. My efforts to comprehend the data, apply my SQL knowledge, build a database, and design tables improved the organization and analysis-ability of the data. They will therefore be able to respond to more difficult queries and gain deeper insights into the data.</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433102"/>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latin typeface="Manrope"/>
              </a:rPr>
              <a:t>TECH-STACK USED</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1667206790"/>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 </a:t>
            </a:r>
          </a:p>
        </p:txBody>
      </p:sp>
      <p:pic>
        <p:nvPicPr>
          <p:cNvPr id="3" name="Picture 2">
            <a:extLst>
              <a:ext uri="{FF2B5EF4-FFF2-40B4-BE49-F238E27FC236}">
                <a16:creationId xmlns:a16="http://schemas.microsoft.com/office/drawing/2014/main" id="{6268D9B5-BA67-0993-F428-4504E8BCC0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671" y="1262183"/>
            <a:ext cx="6361579" cy="4690382"/>
          </a:xfrm>
          <a:prstGeom prst="rect">
            <a:avLst/>
          </a:prstGeom>
        </p:spPr>
      </p:pic>
      <p:sp>
        <p:nvSpPr>
          <p:cNvPr id="5" name="TextBox 4">
            <a:extLst>
              <a:ext uri="{FF2B5EF4-FFF2-40B4-BE49-F238E27FC236}">
                <a16:creationId xmlns:a16="http://schemas.microsoft.com/office/drawing/2014/main" id="{7EA210E5-A4A5-E2C5-5CA3-F29F7FF84CEB}"/>
              </a:ext>
            </a:extLst>
          </p:cNvPr>
          <p:cNvSpPr txBox="1"/>
          <p:nvPr/>
        </p:nvSpPr>
        <p:spPr>
          <a:xfrm>
            <a:off x="7281862" y="1941373"/>
            <a:ext cx="4506423" cy="1323439"/>
          </a:xfrm>
          <a:prstGeom prst="rect">
            <a:avLst/>
          </a:prstGeom>
          <a:noFill/>
        </p:spPr>
        <p:txBody>
          <a:bodyPr wrap="square" rtlCol="0">
            <a:spAutoFit/>
          </a:bodyPr>
          <a:lstStyle/>
          <a:p>
            <a:pPr algn="just"/>
            <a:r>
              <a:rPr lang="en-US" sz="1600" dirty="0">
                <a:latin typeface="Calibri" panose="020F0502020204030204" pitchFamily="34" charset="0"/>
                <a:ea typeface="Calibri" panose="020F0502020204030204" pitchFamily="34" charset="0"/>
                <a:cs typeface="Calibri" panose="020F0502020204030204" pitchFamily="34" charset="0"/>
              </a:rPr>
              <a:t>I utilized SQL (Ver 8.0.34), which I downloaded from the document's URL, and then I downloaded SQL WORKBENCH (Ver 8.0.34), which offers a visual console for managing MySQL systems and improving database visibility.</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1713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1865"/>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chemeClr val="tx1">
                    <a:lumMod val="75000"/>
                    <a:lumOff val="25000"/>
                  </a:schemeClr>
                </a:solidFill>
                <a:latin typeface="Manrope"/>
              </a:rPr>
              <a:t>INSIGHTS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 </a:t>
            </a:r>
          </a:p>
        </p:txBody>
      </p:sp>
      <p:pic>
        <p:nvPicPr>
          <p:cNvPr id="3" name="Picture 2">
            <a:extLst>
              <a:ext uri="{FF2B5EF4-FFF2-40B4-BE49-F238E27FC236}">
                <a16:creationId xmlns:a16="http://schemas.microsoft.com/office/drawing/2014/main" id="{6268D9B5-BA67-0993-F428-4504E8BCC0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8813" y="2562754"/>
            <a:ext cx="6201296" cy="3371609"/>
          </a:xfrm>
          <a:prstGeom prst="rect">
            <a:avLst/>
          </a:prstGeom>
        </p:spPr>
      </p:pic>
      <p:sp>
        <p:nvSpPr>
          <p:cNvPr id="2" name="TextBox 1">
            <a:extLst>
              <a:ext uri="{FF2B5EF4-FFF2-40B4-BE49-F238E27FC236}">
                <a16:creationId xmlns:a16="http://schemas.microsoft.com/office/drawing/2014/main" id="{DB14FD0E-C530-92D6-A438-35210817DFE1}"/>
              </a:ext>
            </a:extLst>
          </p:cNvPr>
          <p:cNvSpPr txBox="1"/>
          <p:nvPr/>
        </p:nvSpPr>
        <p:spPr>
          <a:xfrm>
            <a:off x="228600" y="793035"/>
            <a:ext cx="5950528" cy="1077218"/>
          </a:xfrm>
          <a:prstGeom prst="rect">
            <a:avLst/>
          </a:prstGeom>
          <a:noFill/>
        </p:spPr>
        <p:txBody>
          <a:bodyPr wrap="square" rtlCol="0">
            <a:spAutoFit/>
          </a:bodyPr>
          <a:lstStyle/>
          <a:p>
            <a:r>
              <a:rPr lang="en-US" sz="1600" b="1" i="0" dirty="0">
                <a:solidFill>
                  <a:schemeClr val="accent3">
                    <a:lumMod val="75000"/>
                  </a:schemeClr>
                </a:solidFill>
                <a:effectLst/>
                <a:latin typeface="Calibri" panose="020F0502020204030204" pitchFamily="34" charset="0"/>
                <a:ea typeface="Calibri" panose="020F0502020204030204" pitchFamily="34" charset="0"/>
                <a:cs typeface="Calibri" panose="020F0502020204030204" pitchFamily="34" charset="0"/>
              </a:rPr>
              <a:t>Case Study 1: Job Data Analysis</a:t>
            </a:r>
          </a:p>
          <a:p>
            <a:endParaRPr lang="en-US" sz="16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1. </a:t>
            </a:r>
            <a:r>
              <a:rPr lang="en-US" sz="1600" b="0" i="0" dirty="0">
                <a:effectLst/>
                <a:latin typeface="Calibri" panose="020F0502020204030204" pitchFamily="34" charset="0"/>
                <a:ea typeface="Calibri" panose="020F0502020204030204" pitchFamily="34" charset="0"/>
                <a:cs typeface="Calibri" panose="020F0502020204030204" pitchFamily="34" charset="0"/>
              </a:rPr>
              <a:t>Determine how many jobs are examined per hour for each day in November 2020.</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A073F91-9D3A-4F73-E3CF-65C23EBCA6A7}"/>
              </a:ext>
            </a:extLst>
          </p:cNvPr>
          <p:cNvSpPr txBox="1"/>
          <p:nvPr/>
        </p:nvSpPr>
        <p:spPr>
          <a:xfrm>
            <a:off x="7841673" y="1988718"/>
            <a:ext cx="4268298" cy="3760966"/>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ds, SUM(</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time_spent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COUNT(*)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avg_time_spent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job_data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ds BETWEEN '2020-11-01' AND '2020-11-30'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 ds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ORDER BY ds;</a:t>
            </a:r>
          </a:p>
        </p:txBody>
      </p:sp>
    </p:spTree>
    <p:extLst>
      <p:ext uri="{BB962C8B-B14F-4D97-AF65-F5344CB8AC3E}">
        <p14:creationId xmlns:p14="http://schemas.microsoft.com/office/powerpoint/2010/main" val="1380367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1865"/>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chemeClr val="tx1">
                    <a:lumMod val="75000"/>
                    <a:lumOff val="25000"/>
                  </a:schemeClr>
                </a:solidFill>
                <a:latin typeface="Manrope"/>
              </a:rPr>
              <a:t>INSIGHTS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 </a:t>
            </a:r>
          </a:p>
        </p:txBody>
      </p:sp>
      <p:pic>
        <p:nvPicPr>
          <p:cNvPr id="3" name="Picture 2">
            <a:extLst>
              <a:ext uri="{FF2B5EF4-FFF2-40B4-BE49-F238E27FC236}">
                <a16:creationId xmlns:a16="http://schemas.microsoft.com/office/drawing/2014/main" id="{6268D9B5-BA67-0993-F428-4504E8BCC0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0657" y="2766938"/>
            <a:ext cx="5468471" cy="3371609"/>
          </a:xfrm>
          <a:prstGeom prst="rect">
            <a:avLst/>
          </a:prstGeom>
        </p:spPr>
      </p:pic>
      <p:sp>
        <p:nvSpPr>
          <p:cNvPr id="2" name="TextBox 1">
            <a:extLst>
              <a:ext uri="{FF2B5EF4-FFF2-40B4-BE49-F238E27FC236}">
                <a16:creationId xmlns:a16="http://schemas.microsoft.com/office/drawing/2014/main" id="{DB14FD0E-C530-92D6-A438-35210817DFE1}"/>
              </a:ext>
            </a:extLst>
          </p:cNvPr>
          <p:cNvSpPr txBox="1"/>
          <p:nvPr/>
        </p:nvSpPr>
        <p:spPr>
          <a:xfrm>
            <a:off x="228600" y="769674"/>
            <a:ext cx="5950528" cy="1569660"/>
          </a:xfrm>
          <a:prstGeom prst="rect">
            <a:avLst/>
          </a:prstGeom>
          <a:noFill/>
        </p:spPr>
        <p:txBody>
          <a:bodyPr wrap="square" rtlCol="0">
            <a:spAutoFit/>
          </a:bodyPr>
          <a:lstStyle/>
          <a:p>
            <a:pPr algn="just"/>
            <a:r>
              <a:rPr lang="en-US" sz="1600" b="0" i="0" dirty="0">
                <a:effectLst/>
                <a:latin typeface="Calibri" panose="020F0502020204030204" pitchFamily="34" charset="0"/>
                <a:ea typeface="Calibri" panose="020F0502020204030204" pitchFamily="34" charset="0"/>
                <a:cs typeface="Calibri" panose="020F0502020204030204" pitchFamily="34" charset="0"/>
              </a:rPr>
              <a:t>2. Calculate the 7-day rolling average of throughput (number of events per second).</a:t>
            </a:r>
            <a:r>
              <a:rPr lang="en-US" sz="1600" b="0" i="0" dirty="0">
                <a:solidFill>
                  <a:srgbClr val="8492A6"/>
                </a:solidFill>
                <a:effectLst/>
                <a:latin typeface="Manrope"/>
              </a:rPr>
              <a:t> </a:t>
            </a:r>
            <a:r>
              <a:rPr lang="en-US" sz="1600" b="0" i="0" dirty="0">
                <a:effectLst/>
                <a:latin typeface="Calibri" panose="020F0502020204030204" pitchFamily="34" charset="0"/>
                <a:ea typeface="Calibri" panose="020F0502020204030204" pitchFamily="34" charset="0"/>
                <a:cs typeface="Calibri" panose="020F0502020204030204" pitchFamily="34" charset="0"/>
              </a:rPr>
              <a:t>Additionally, explain whether you prefer using the daily metric or the 7-day rolling average for throughput, and why.</a:t>
            </a:r>
          </a:p>
          <a:p>
            <a:pPr algn="just"/>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600" b="0" i="0" dirty="0">
                <a:effectLst/>
                <a:latin typeface="Google Sans"/>
              </a:rPr>
              <a:t>The underlying trend is more accurately represented by the </a:t>
            </a:r>
            <a:r>
              <a:rPr lang="en-US" sz="1600" b="0" i="0">
                <a:effectLst/>
                <a:latin typeface="Google Sans"/>
              </a:rPr>
              <a:t>7-day </a:t>
            </a:r>
            <a:r>
              <a:rPr lang="en-US" sz="1600" b="0" i="0">
                <a:solidFill>
                  <a:srgbClr val="333333"/>
                </a:solidFill>
                <a:effectLst/>
                <a:latin typeface="roboto" panose="02000000000000000000" pitchFamily="2" charset="0"/>
              </a:rPr>
              <a:t>rolling average, which tames daily fluctuations.</a:t>
            </a:r>
            <a:endParaRPr lang="en-US" sz="1600" b="0" i="0" dirty="0">
              <a:effectLst/>
              <a:latin typeface="Google Sans"/>
            </a:endParaRPr>
          </a:p>
        </p:txBody>
      </p:sp>
      <p:sp>
        <p:nvSpPr>
          <p:cNvPr id="6" name="TextBox 5">
            <a:extLst>
              <a:ext uri="{FF2B5EF4-FFF2-40B4-BE49-F238E27FC236}">
                <a16:creationId xmlns:a16="http://schemas.microsoft.com/office/drawing/2014/main" id="{CA073F91-9D3A-4F73-E3CF-65C23EBCA6A7}"/>
              </a:ext>
            </a:extLst>
          </p:cNvPr>
          <p:cNvSpPr txBox="1"/>
          <p:nvPr/>
        </p:nvSpPr>
        <p:spPr>
          <a:xfrm>
            <a:off x="8014738" y="2520963"/>
            <a:ext cx="4268298" cy="3863558"/>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ds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date_of_record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(count(event)) over()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no_events_per_day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job_data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group by ds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order by ds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asc</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399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1865"/>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chemeClr val="tx1">
                    <a:lumMod val="75000"/>
                    <a:lumOff val="25000"/>
                  </a:schemeClr>
                </a:solidFill>
                <a:latin typeface="Manrope"/>
              </a:rPr>
              <a:t>INSIGHTS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 </a:t>
            </a:r>
          </a:p>
        </p:txBody>
      </p:sp>
      <p:pic>
        <p:nvPicPr>
          <p:cNvPr id="3" name="Picture 2">
            <a:extLst>
              <a:ext uri="{FF2B5EF4-FFF2-40B4-BE49-F238E27FC236}">
                <a16:creationId xmlns:a16="http://schemas.microsoft.com/office/drawing/2014/main" id="{6268D9B5-BA67-0993-F428-4504E8BCC0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2777" y="2281807"/>
            <a:ext cx="5862917" cy="3314522"/>
          </a:xfrm>
          <a:prstGeom prst="rect">
            <a:avLst/>
          </a:prstGeom>
        </p:spPr>
      </p:pic>
      <p:sp>
        <p:nvSpPr>
          <p:cNvPr id="2" name="TextBox 1">
            <a:extLst>
              <a:ext uri="{FF2B5EF4-FFF2-40B4-BE49-F238E27FC236}">
                <a16:creationId xmlns:a16="http://schemas.microsoft.com/office/drawing/2014/main" id="{DB14FD0E-C530-92D6-A438-35210817DFE1}"/>
              </a:ext>
            </a:extLst>
          </p:cNvPr>
          <p:cNvSpPr txBox="1"/>
          <p:nvPr/>
        </p:nvSpPr>
        <p:spPr>
          <a:xfrm>
            <a:off x="265274" y="1001151"/>
            <a:ext cx="5950528" cy="338554"/>
          </a:xfrm>
          <a:prstGeom prst="rect">
            <a:avLst/>
          </a:prstGeom>
          <a:noFill/>
        </p:spPr>
        <p:txBody>
          <a:bodyPr wrap="square" rtlCol="0">
            <a:spAutoFit/>
          </a:bodyPr>
          <a:lstStyle/>
          <a:p>
            <a:r>
              <a:rPr lang="en-US" sz="1600" b="0" i="0" dirty="0">
                <a:effectLst/>
                <a:latin typeface="Calibri" panose="020F0502020204030204" pitchFamily="34" charset="0"/>
                <a:ea typeface="Calibri" panose="020F0502020204030204" pitchFamily="34" charset="0"/>
                <a:cs typeface="Calibri" panose="020F0502020204030204" pitchFamily="34" charset="0"/>
              </a:rPr>
              <a:t>3. Determine the 30 day average % share of each language.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A073F91-9D3A-4F73-E3CF-65C23EBCA6A7}"/>
              </a:ext>
            </a:extLst>
          </p:cNvPr>
          <p:cNvSpPr txBox="1"/>
          <p:nvPr/>
        </p:nvSpPr>
        <p:spPr>
          <a:xfrm>
            <a:off x="8105775" y="1170428"/>
            <a:ext cx="3281083" cy="6154698"/>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job_data.language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COUNT(job_id) AS cnt,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(SELECT COUNT(job_id)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job_data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total,</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ROUND(((COUNT(job_id) / ((SELECT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COUNT(job_id)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job_data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100),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Lang_Share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job_data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job_data.language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ORDER BY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Lang_Share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DESC;</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6692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1865"/>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chemeClr val="tx1">
                    <a:lumMod val="75000"/>
                    <a:lumOff val="25000"/>
                  </a:schemeClr>
                </a:solidFill>
                <a:latin typeface="Manrope"/>
              </a:rPr>
              <a:t>INSIGHTS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 </a:t>
            </a:r>
          </a:p>
        </p:txBody>
      </p:sp>
      <p:pic>
        <p:nvPicPr>
          <p:cNvPr id="3" name="Picture 2">
            <a:extLst>
              <a:ext uri="{FF2B5EF4-FFF2-40B4-BE49-F238E27FC236}">
                <a16:creationId xmlns:a16="http://schemas.microsoft.com/office/drawing/2014/main" id="{6268D9B5-BA67-0993-F428-4504E8BCC0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3787" y="1782258"/>
            <a:ext cx="5878401" cy="2743185"/>
          </a:xfrm>
          <a:prstGeom prst="rect">
            <a:avLst/>
          </a:prstGeom>
        </p:spPr>
      </p:pic>
      <p:sp>
        <p:nvSpPr>
          <p:cNvPr id="6" name="TextBox 5">
            <a:extLst>
              <a:ext uri="{FF2B5EF4-FFF2-40B4-BE49-F238E27FC236}">
                <a16:creationId xmlns:a16="http://schemas.microsoft.com/office/drawing/2014/main" id="{CA073F91-9D3A-4F73-E3CF-65C23EBCA6A7}"/>
              </a:ext>
            </a:extLst>
          </p:cNvPr>
          <p:cNvSpPr txBox="1"/>
          <p:nvPr/>
        </p:nvSpPr>
        <p:spPr>
          <a:xfrm>
            <a:off x="7628965" y="1988718"/>
            <a:ext cx="4481006" cy="1868781"/>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 select *, ROW_NUMBER() OVER( partition by job_id) as cnt from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job_data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a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cnt &gt; 1;</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AC47DD3-55DE-D58E-5117-A84BD8AD12DC}"/>
              </a:ext>
            </a:extLst>
          </p:cNvPr>
          <p:cNvSpPr txBox="1"/>
          <p:nvPr/>
        </p:nvSpPr>
        <p:spPr>
          <a:xfrm>
            <a:off x="228600" y="738896"/>
            <a:ext cx="4778188" cy="646331"/>
          </a:xfrm>
          <a:prstGeom prst="rect">
            <a:avLst/>
          </a:prstGeom>
          <a:noFill/>
        </p:spPr>
        <p:txBody>
          <a:bodyPr wrap="square" rtlCol="0">
            <a:spAutoFit/>
          </a:bodyPr>
          <a:lstStyle/>
          <a:p>
            <a:r>
              <a:rPr lang="en-US" b="0" i="0" dirty="0">
                <a:effectLst/>
                <a:latin typeface="Calibri" panose="020F0502020204030204" pitchFamily="34" charset="0"/>
                <a:ea typeface="Calibri" panose="020F0502020204030204" pitchFamily="34" charset="0"/>
                <a:cs typeface="Calibri" panose="020F0502020204030204" pitchFamily="34" charset="0"/>
              </a:rPr>
              <a:t>4. Identify duplicate rows in the data.</a:t>
            </a:r>
          </a:p>
          <a:p>
            <a:endParaRPr lang="en-IN" dirty="0"/>
          </a:p>
        </p:txBody>
      </p:sp>
    </p:spTree>
    <p:extLst>
      <p:ext uri="{BB962C8B-B14F-4D97-AF65-F5344CB8AC3E}">
        <p14:creationId xmlns:p14="http://schemas.microsoft.com/office/powerpoint/2010/main" val="313462382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971</TotalTime>
  <Words>1433</Words>
  <Application>Microsoft Office PowerPoint</Application>
  <PresentationFormat>Widescreen</PresentationFormat>
  <Paragraphs>176</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Century Gothic</vt:lpstr>
      <vt:lpstr>Google Sans</vt:lpstr>
      <vt:lpstr>Manrope</vt:lpstr>
      <vt:lpstr>roboto</vt:lpstr>
      <vt:lpstr>Segoe UI Light</vt:lpstr>
      <vt:lpstr>Times New Roman</vt:lpstr>
      <vt:lpstr>Wingdings</vt:lpstr>
      <vt:lpstr>Office Theme</vt:lpstr>
      <vt:lpstr>PROJECT – 3  OPERATION ANALYTICS AND INVESTIGATING METRIC SPIKE                                                                                                                                                                                                                                                                                                                                     By Deeksha </vt:lpstr>
      <vt:lpstr>Project analysis slide 2</vt:lpstr>
      <vt:lpstr>Project analysis slide 3</vt:lpstr>
      <vt:lpstr>Project analysis slide 6</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3  OPERATION ANALYTICS AND INVESTIGATING METRIC SPIKE                                                                                                                                                                                                                                                                                                                                     By Deeksha </dc:title>
  <dc:creator>Deeksha Rella</dc:creator>
  <cp:lastModifiedBy>Deeksha Rella</cp:lastModifiedBy>
  <cp:revision>10</cp:revision>
  <dcterms:created xsi:type="dcterms:W3CDTF">2023-08-16T18:31:38Z</dcterms:created>
  <dcterms:modified xsi:type="dcterms:W3CDTF">2023-08-17T10:43:31Z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