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4" r:id="rId3"/>
    <p:sldId id="265" r:id="rId4"/>
    <p:sldId id="286" r:id="rId5"/>
    <p:sldId id="287" r:id="rId6"/>
    <p:sldId id="269" r:id="rId7"/>
    <p:sldId id="268" r:id="rId8"/>
    <p:sldId id="267" r:id="rId9"/>
    <p:sldId id="270" r:id="rId10"/>
    <p:sldId id="276" r:id="rId11"/>
    <p:sldId id="278" r:id="rId12"/>
    <p:sldId id="279" r:id="rId13"/>
    <p:sldId id="273" r:id="rId14"/>
    <p:sldId id="284" r:id="rId15"/>
    <p:sldId id="283" r:id="rId16"/>
    <p:sldId id="285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8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3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2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29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00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543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6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1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98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4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8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3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0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2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2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5D9CAA-D18A-4311-B44F-36D5594B33CD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92007-BCB4-4A7E-BD2E-EE428F0F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6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9CC773-8462-4597-A087-5A6D7E8A2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31" y="727788"/>
            <a:ext cx="10450287" cy="5612362"/>
          </a:xfrm>
        </p:spPr>
        <p:txBody>
          <a:bodyPr>
            <a:normAutofit/>
          </a:bodyPr>
          <a:lstStyle/>
          <a:p>
            <a:pPr marL="45720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WIPRO CAPSTONE PROJECT</a:t>
            </a:r>
          </a:p>
          <a:p>
            <a:pPr marL="45720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</a:p>
          <a:p>
            <a:pPr marL="45720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TCP CALCULATOR WITH CHAT CLIENT MESSAGING</a:t>
            </a:r>
          </a:p>
          <a:p>
            <a:pPr marL="45720">
              <a:lnSpc>
                <a:spcPct val="107000"/>
              </a:lnSpc>
              <a:spcAft>
                <a:spcPts val="800"/>
              </a:spcAft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Programming || Linux System Programming</a:t>
            </a:r>
          </a:p>
          <a:p>
            <a:pPr marL="45720"/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/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marL="45720"/>
            <a:endParaRPr lang="en-IN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>
              <a:lnSpc>
                <a:spcPct val="105000"/>
              </a:lnSpc>
              <a:spcAft>
                <a:spcPts val="800"/>
              </a:spcAft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DEEKSHA R SAPATE        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[Resume Number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:22992538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">
              <a:lnSpc>
                <a:spcPct val="105000"/>
              </a:lnSpc>
              <a:spcBef>
                <a:spcPts val="0"/>
              </a:spcBef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>
              <a:lnSpc>
                <a:spcPct val="105000"/>
              </a:lnSpc>
              <a:spcBef>
                <a:spcPts val="0"/>
              </a:spcBef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431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0EAA-B41B-43EC-B310-941628CF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7389"/>
            <a:ext cx="10364451" cy="740987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099-FB27-4BF7-A01D-158FD6A0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82351"/>
            <a:ext cx="10364452" cy="4708849"/>
          </a:xfrm>
        </p:spPr>
        <p:txBody>
          <a:bodyPr/>
          <a:lstStyle/>
          <a:p>
            <a:r>
              <a:rPr lang="en-US" dirty="0"/>
              <a:t>Server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903AC-0A10-4298-9759-BD0898DE22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3" t="14287" r="8240" b="51292"/>
          <a:stretch/>
        </p:blipFill>
        <p:spPr>
          <a:xfrm>
            <a:off x="998374" y="1707503"/>
            <a:ext cx="10067731" cy="32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2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0EAA-B41B-43EC-B310-941628CF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7389"/>
            <a:ext cx="10364451" cy="740987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099-FB27-4BF7-A01D-158FD6A0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82351"/>
            <a:ext cx="10364452" cy="4708849"/>
          </a:xfrm>
        </p:spPr>
        <p:txBody>
          <a:bodyPr/>
          <a:lstStyle/>
          <a:p>
            <a:r>
              <a:rPr lang="en-US" dirty="0"/>
              <a:t>CLIENT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03C8-6DDF-4BC1-9B83-D6140F460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3" t="14829" r="7857" b="55783"/>
          <a:stretch/>
        </p:blipFill>
        <p:spPr>
          <a:xfrm>
            <a:off x="1074879" y="1688840"/>
            <a:ext cx="10364452" cy="34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0EAA-B41B-43EC-B310-941628CF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7389"/>
            <a:ext cx="10364451" cy="740987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099-FB27-4BF7-A01D-158FD6A0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82351"/>
            <a:ext cx="10364452" cy="4708849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CLIENT – Server messages are stored in a document called chat.log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8CBBD-50BB-4592-9387-7D9EBF50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951" y="1782147"/>
            <a:ext cx="10364098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0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043F-EAD0-4EC8-B6A8-05AFE4C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64" y="301134"/>
            <a:ext cx="10364451" cy="765666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OUTPUT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5A73-FB41-42FA-AB78-B68E74B7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D98E4-EA70-4D82-B03B-8729FDF94B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17" t="23119" r="8073" b="22936"/>
          <a:stretch/>
        </p:blipFill>
        <p:spPr>
          <a:xfrm>
            <a:off x="0" y="1194318"/>
            <a:ext cx="12192000" cy="56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0EAA-B41B-43EC-B310-941628CF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7389"/>
            <a:ext cx="10364451" cy="74098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OUTPUT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099-FB27-4BF7-A01D-158FD6A0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82351"/>
            <a:ext cx="10364452" cy="4708849"/>
          </a:xfrm>
        </p:spPr>
        <p:txBody>
          <a:bodyPr/>
          <a:lstStyle/>
          <a:p>
            <a:r>
              <a:rPr lang="en-US" dirty="0"/>
              <a:t>SERVER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9F8BD-7D09-40E5-A20C-8D335F388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7" t="13605" r="7495" b="62585"/>
          <a:stretch/>
        </p:blipFill>
        <p:spPr>
          <a:xfrm>
            <a:off x="1212979" y="2080726"/>
            <a:ext cx="9897295" cy="34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7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0EAA-B41B-43EC-B310-941628CF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7389"/>
            <a:ext cx="10364451" cy="740987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099-FB27-4BF7-A01D-158FD6A0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82351"/>
            <a:ext cx="10364452" cy="4708849"/>
          </a:xfrm>
        </p:spPr>
        <p:txBody>
          <a:bodyPr/>
          <a:lstStyle/>
          <a:p>
            <a:r>
              <a:rPr lang="en-US" dirty="0"/>
              <a:t>Client CALCULATOR OPERATIONS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584A8-10C9-4F83-B342-C5B306E1E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t="13605" r="7495" b="3753"/>
          <a:stretch/>
        </p:blipFill>
        <p:spPr>
          <a:xfrm>
            <a:off x="1194319" y="1744823"/>
            <a:ext cx="9778762" cy="470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7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0EAA-B41B-43EC-B310-941628CF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7389"/>
            <a:ext cx="10364451" cy="740987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9099-FB27-4BF7-A01D-158FD6A0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82351"/>
            <a:ext cx="10364452" cy="4708849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Client CALCULATOR OPERATIONS are stored in a document called cALCULATIONS.log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126AE-2EAD-42D0-9FCE-375583A89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64" t="14558" r="7493" b="46395"/>
          <a:stretch/>
        </p:blipFill>
        <p:spPr>
          <a:xfrm>
            <a:off x="1343608" y="1937657"/>
            <a:ext cx="9831980" cy="40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5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B8B7-D69A-49F9-AF58-1F08E9EC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35243"/>
            <a:ext cx="10364451" cy="86505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OUTPUT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58C1-6DCA-4C9C-BBDA-20F5E775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554CE-4EDC-4244-8ADA-D42AED77E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5" t="20184" r="7495" b="26483"/>
          <a:stretch/>
        </p:blipFill>
        <p:spPr>
          <a:xfrm>
            <a:off x="0" y="1418253"/>
            <a:ext cx="12192000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613-8EF4-464E-9135-1FCB954E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0E15-5DEF-4047-BF42-8998497E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7" y="380295"/>
            <a:ext cx="10999343" cy="5936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000" dirty="0">
                <a:latin typeface="Algerian" panose="04020705040A02060702" pitchFamily="82" charset="0"/>
                <a:cs typeface="Times New Roman" panose="02020603050405020304" pitchFamily="18" charset="0"/>
              </a:rPr>
              <a:t>Future Implementations</a:t>
            </a:r>
            <a:br>
              <a:rPr lang="en-IN" dirty="0"/>
            </a:br>
            <a:endParaRPr lang="en-IN" dirty="0"/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Enhanced User Interface: Develop a graphical user interface (GUI) for a more intuitive user experience.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Extended Calculator Features: Add more complex mathematical functions such as exponentiation, logarithms, and trigonometric functions.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Encryption and Security: Implement encryption for secure communication between client and server.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Multi-Client Support: Extend the server to handle multiple clients simultaneously.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Persistent Data Storage: Implement a database to store chat history and calculation results persistently.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Web-based Client: Develop a web-based client using technologies like HTML, CSS, and JavaScript for broader accessibility.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12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FAD5-7119-4A9B-B626-5405FD1B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9831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A82D-B750-487E-B798-CFB3FCF4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40767"/>
            <a:ext cx="10364452" cy="3850433"/>
          </a:xfrm>
        </p:spPr>
        <p:txBody>
          <a:bodyPr/>
          <a:lstStyle/>
          <a:p>
            <a:pPr algn="just"/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The development of this client-server application has successfully demonstrated the integration of basic network programming and user interaction through a TCP socket-based architecture. The project comprises two main components: a server that handles client requests for both chat and calculation functionalities, and a client that interacts with the server to perform these operations. The project provides a demonstration of a client-server application, with a focus on communication and arithmetic operations. The chat details as well as the calculator operations are stored in separate files. It serves as a foundation for building more complex and feature-rich networked applications.</a:t>
            </a:r>
            <a:endParaRPr lang="en-IN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6808">
              <a:srgbClr val="E0D6F0"/>
            </a:gs>
            <a:gs pos="52200">
              <a:srgbClr val="CED1EA"/>
            </a:gs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73F3-BFF7-486D-AE56-273AD441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0906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21D0-419E-4293-90AE-E136C3A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86205"/>
            <a:ext cx="10646854" cy="42049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The project implements a client-server application in C that provides both chat and calculator functionalities. </a:t>
            </a:r>
          </a:p>
          <a:p>
            <a:pPr algn="just"/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The server handles client requests for chat or calculation and logs the results of calculations to a file. the client can choose between chatting with the server or performing calculations, and it communicates with the server using </a:t>
            </a:r>
            <a:r>
              <a:rPr lang="en-US" cap="none" dirty="0" err="1">
                <a:latin typeface="Cambria" panose="02040503050406030204" pitchFamily="18" charset="0"/>
                <a:ea typeface="Cambria" panose="02040503050406030204" pitchFamily="18" charset="0"/>
              </a:rPr>
              <a:t>tcp</a:t>
            </a:r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 sockets.</a:t>
            </a:r>
          </a:p>
          <a:p>
            <a:pPr algn="just"/>
            <a:r>
              <a:rPr lang="en-US" cap="none" dirty="0" err="1">
                <a:latin typeface="Cambria" panose="02040503050406030204" pitchFamily="18" charset="0"/>
                <a:ea typeface="Cambria" panose="02040503050406030204" pitchFamily="18" charset="0"/>
              </a:rPr>
              <a:t>Tcp</a:t>
            </a:r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 chat client/server programming involves communication between clients and a central server over a network using sockets.</a:t>
            </a:r>
          </a:p>
          <a:p>
            <a:pPr algn="just"/>
            <a:r>
              <a:rPr lang="en-US" cap="none" dirty="0" err="1">
                <a:latin typeface="Cambria" panose="02040503050406030204" pitchFamily="18" charset="0"/>
                <a:ea typeface="Cambria" panose="02040503050406030204" pitchFamily="18" charset="0"/>
              </a:rPr>
              <a:t>Tcp</a:t>
            </a:r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 ensures reliable, ordered, and error-checked data delivery between applications running on different devices.</a:t>
            </a:r>
          </a:p>
          <a:p>
            <a:pPr algn="just"/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The server code demonstrated socket creation, binding, listening for connections, and relaying messages between clients.</a:t>
            </a:r>
          </a:p>
          <a:p>
            <a:pPr algn="just"/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The client code showed socket creation, connection to the server, and sending/receiving messages.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54023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613-8EF4-464E-9135-1FCB954E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Objectives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0E15-5DEF-4047-BF42-8998497E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54155"/>
            <a:ext cx="10364452" cy="4037045"/>
          </a:xfrm>
        </p:spPr>
        <p:txBody>
          <a:bodyPr>
            <a:normAutofit/>
          </a:bodyPr>
          <a:lstStyle/>
          <a:p>
            <a:pPr algn="just"/>
            <a:r>
              <a:rPr lang="en-US" b="1" cap="none" dirty="0">
                <a:latin typeface="Cambria" panose="02040503050406030204" pitchFamily="18" charset="0"/>
                <a:ea typeface="Cambria" panose="02040503050406030204" pitchFamily="18" charset="0"/>
              </a:rPr>
              <a:t>Implement TCP/IP socket communication</a:t>
            </a:r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: Develop a client and server application using TCP sockets to communicate over a network.</a:t>
            </a:r>
          </a:p>
          <a:p>
            <a:pPr algn="just"/>
            <a:r>
              <a:rPr lang="en-US" b="1" cap="none" dirty="0">
                <a:latin typeface="Cambria" panose="02040503050406030204" pitchFamily="18" charset="0"/>
                <a:ea typeface="Cambria" panose="02040503050406030204" pitchFamily="18" charset="0"/>
              </a:rPr>
              <a:t>Chat functionality</a:t>
            </a:r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: Allow clients to send and receive text messages in real-time.</a:t>
            </a:r>
          </a:p>
          <a:p>
            <a:pPr algn="just"/>
            <a:r>
              <a:rPr lang="en-US" b="1" cap="none" dirty="0">
                <a:latin typeface="Cambria" panose="02040503050406030204" pitchFamily="18" charset="0"/>
                <a:ea typeface="Cambria" panose="02040503050406030204" pitchFamily="18" charset="0"/>
              </a:rPr>
              <a:t>Calculator functionality</a:t>
            </a:r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: Provide a range of arithmetic operations including addition, subtraction, multiplication, division, percentage, and square root.</a:t>
            </a:r>
          </a:p>
          <a:p>
            <a:pPr algn="just"/>
            <a:r>
              <a:rPr lang="en-US" b="1" cap="none" dirty="0">
                <a:latin typeface="Cambria" panose="02040503050406030204" pitchFamily="18" charset="0"/>
                <a:ea typeface="Cambria" panose="02040503050406030204" pitchFamily="18" charset="0"/>
              </a:rPr>
              <a:t>Result logging</a:t>
            </a:r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: Log the results of calculator operations to a file for record-keeping and analysis.</a:t>
            </a:r>
          </a:p>
          <a:p>
            <a:pPr algn="just"/>
            <a:r>
              <a:rPr lang="en-US" b="1" cap="none" dirty="0">
                <a:latin typeface="Cambria" panose="02040503050406030204" pitchFamily="18" charset="0"/>
                <a:ea typeface="Cambria" panose="02040503050406030204" pitchFamily="18" charset="0"/>
              </a:rPr>
              <a:t>Error handling</a:t>
            </a:r>
            <a:r>
              <a:rPr lang="en-US" cap="none" dirty="0">
                <a:latin typeface="Cambria" panose="02040503050406030204" pitchFamily="18" charset="0"/>
                <a:ea typeface="Cambria" panose="02040503050406030204" pitchFamily="18" charset="0"/>
              </a:rPr>
              <a:t>: Ensure robust error handling for invalid inputs and edge cases.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16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613-8EF4-464E-9135-1FCB954E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02433"/>
            <a:ext cx="10364451" cy="65314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Software and Hardware Requirements</a:t>
            </a:r>
            <a:br>
              <a:rPr lang="en-IN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0E15-5DEF-4047-BF42-8998497E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85" y="1206759"/>
            <a:ext cx="10364452" cy="538065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Operating System: 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Linux-based OS 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   Development Tools: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Compiler: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GCC (GNU Compiler Collection) for C or C++.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Editor/IDE: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Any text editor or IDE for coding, such as VS Code, Vim, Emacs, or Eclipse.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   Libraries: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Standard Libraries: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Standard C library (</a:t>
            </a:r>
            <a:r>
              <a:rPr lang="en-US" altLang="en-US" sz="1900" cap="none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libc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), which is generally included with GCC.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Networking Libraries: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Standard networking libraries that come with the OS (e.g., </a:t>
            </a:r>
            <a:r>
              <a:rPr lang="en-US" altLang="en-US" sz="1900" cap="none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arpa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1900" cap="none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inet.h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sys/</a:t>
            </a:r>
            <a:r>
              <a:rPr lang="en-US" altLang="en-US" sz="1900" cap="none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socket.h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).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   Networking: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TCP/IP Stack: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application relies on the TCP/IP stack, which is included in the OS.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Utilities: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en-US" sz="19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File System Access:</a:t>
            </a:r>
            <a:r>
              <a:rPr lang="en-US" altLang="en-US" sz="19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Ability to read from and write to files for logging calculations and chat messages.</a:t>
            </a:r>
            <a:endParaRPr lang="en-US" altLang="en-US" sz="19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613-8EF4-464E-9135-1FCB954E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02433"/>
            <a:ext cx="10364451" cy="65314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Software and Hardware Requirements</a:t>
            </a:r>
            <a:br>
              <a:rPr lang="en-IN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0E15-5DEF-4047-BF42-8998497E9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85" y="1206759"/>
            <a:ext cx="10364452" cy="5380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/>
            <a:r>
              <a:rPr lang="en-IN" b="1" cap="none" dirty="0">
                <a:latin typeface="Cambria" panose="02040503050406030204" pitchFamily="18" charset="0"/>
                <a:ea typeface="Cambria" panose="02040503050406030204" pitchFamily="18" charset="0"/>
              </a:rPr>
              <a:t>Processor:</a:t>
            </a:r>
            <a:endParaRPr lang="en-IN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en-IN" cap="none" dirty="0">
                <a:latin typeface="Cambria" panose="02040503050406030204" pitchFamily="18" charset="0"/>
                <a:ea typeface="Cambria" panose="02040503050406030204" pitchFamily="18" charset="0"/>
              </a:rPr>
              <a:t>A processor with a minimum of 1 </a:t>
            </a:r>
            <a:r>
              <a:rPr lang="en-IN" cap="none" dirty="0" err="1">
                <a:latin typeface="Cambria" panose="02040503050406030204" pitchFamily="18" charset="0"/>
                <a:ea typeface="Cambria" panose="02040503050406030204" pitchFamily="18" charset="0"/>
              </a:rPr>
              <a:t>ghz</a:t>
            </a:r>
            <a:r>
              <a:rPr lang="en-IN" cap="none" dirty="0">
                <a:latin typeface="Cambria" panose="02040503050406030204" pitchFamily="18" charset="0"/>
                <a:ea typeface="Cambria" panose="02040503050406030204" pitchFamily="18" charset="0"/>
              </a:rPr>
              <a:t>, preferably multi-core (</a:t>
            </a:r>
            <a:r>
              <a:rPr lang="en-IN" cap="none" dirty="0" err="1">
                <a:latin typeface="Cambria" panose="02040503050406030204" pitchFamily="18" charset="0"/>
                <a:ea typeface="Cambria" panose="02040503050406030204" pitchFamily="18" charset="0"/>
              </a:rPr>
              <a:t>e.G.</a:t>
            </a:r>
            <a:r>
              <a:rPr lang="en-IN" cap="none" dirty="0">
                <a:latin typeface="Cambria" panose="02040503050406030204" pitchFamily="18" charset="0"/>
                <a:ea typeface="Cambria" panose="02040503050406030204" pitchFamily="18" charset="0"/>
              </a:rPr>
              <a:t>, Intel core i3 or better).</a:t>
            </a:r>
            <a:endParaRPr lang="en-IN" sz="18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/>
            <a:r>
              <a:rPr lang="en-IN" b="1" cap="none" dirty="0">
                <a:latin typeface="Cambria" panose="02040503050406030204" pitchFamily="18" charset="0"/>
                <a:ea typeface="Cambria" panose="02040503050406030204" pitchFamily="18" charset="0"/>
              </a:rPr>
              <a:t>Memory (ram):</a:t>
            </a:r>
            <a:endParaRPr lang="en-IN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en-IN" cap="none" dirty="0">
                <a:latin typeface="Cambria" panose="02040503050406030204" pitchFamily="18" charset="0"/>
                <a:ea typeface="Cambria" panose="02040503050406030204" pitchFamily="18" charset="0"/>
              </a:rPr>
              <a:t>At least 512 MB RAM; 1 GB or more recommended for better performance.</a:t>
            </a:r>
            <a:endParaRPr lang="en-IN" sz="16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/>
            <a:r>
              <a:rPr lang="en-IN" b="1" cap="none" dirty="0">
                <a:latin typeface="Cambria" panose="02040503050406030204" pitchFamily="18" charset="0"/>
                <a:ea typeface="Cambria" panose="02040503050406030204" pitchFamily="18" charset="0"/>
              </a:rPr>
              <a:t>Storage:</a:t>
            </a:r>
            <a:endParaRPr lang="en-IN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en-IN" cap="none" dirty="0">
                <a:latin typeface="Cambria" panose="02040503050406030204" pitchFamily="18" charset="0"/>
                <a:ea typeface="Cambria" panose="02040503050406030204" pitchFamily="18" charset="0"/>
              </a:rPr>
              <a:t>At least 10 MB of free disk space for the application and logs. More space may be required based on log file size.</a:t>
            </a:r>
            <a:endParaRPr lang="en-IN" sz="16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just"/>
            <a:r>
              <a:rPr lang="en-IN" b="1" cap="none" dirty="0">
                <a:latin typeface="Cambria" panose="02040503050406030204" pitchFamily="18" charset="0"/>
                <a:ea typeface="Cambria" panose="02040503050406030204" pitchFamily="18" charset="0"/>
              </a:rPr>
              <a:t>Network:</a:t>
            </a:r>
            <a:endParaRPr lang="en-IN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/>
            <a:r>
              <a:rPr lang="en-IN" cap="none" dirty="0">
                <a:latin typeface="Cambria" panose="02040503050406030204" pitchFamily="18" charset="0"/>
                <a:ea typeface="Cambria" panose="02040503050406030204" pitchFamily="18" charset="0"/>
              </a:rPr>
              <a:t>A network interface capable of handling TCP connections (</a:t>
            </a:r>
            <a:r>
              <a:rPr lang="en-IN" cap="none" dirty="0" err="1">
                <a:latin typeface="Cambria" panose="02040503050406030204" pitchFamily="18" charset="0"/>
                <a:ea typeface="Cambria" panose="02040503050406030204" pitchFamily="18" charset="0"/>
              </a:rPr>
              <a:t>e.G.</a:t>
            </a:r>
            <a:r>
              <a:rPr lang="en-IN" cap="none" dirty="0">
                <a:latin typeface="Cambria" panose="02040503050406030204" pitchFamily="18" charset="0"/>
                <a:ea typeface="Cambria" panose="02040503050406030204" pitchFamily="18" charset="0"/>
              </a:rPr>
              <a:t>, Ethernet or wi-fi).</a:t>
            </a:r>
            <a:endParaRPr lang="en-IN" sz="1600" cap="none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53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C533-4BFA-4F4A-9851-2066F1C6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169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Application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0CBD-EBBD-45A7-A986-89D89CFDE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68759"/>
            <a:ext cx="10364452" cy="3822441"/>
          </a:xfrm>
        </p:spPr>
        <p:txBody>
          <a:bodyPr>
            <a:normAutofit lnSpcReduction="10000"/>
          </a:bodyPr>
          <a:lstStyle/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24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C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2400" cap="none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24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Any standard C development environment (e.g., GCC on Linux)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2400" cap="none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sz="24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Libraries</a:t>
            </a: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a) sys/</a:t>
            </a:r>
            <a:r>
              <a:rPr lang="en-US" altLang="en-US" sz="2400" cap="none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socket.h</a:t>
            </a: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For socket programming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b) </a:t>
            </a:r>
            <a:r>
              <a:rPr lang="en-US" altLang="en-US" sz="2400" cap="none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arpa</a:t>
            </a: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400" cap="none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inet.h</a:t>
            </a: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For address and port conversions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c) </a:t>
            </a:r>
            <a:r>
              <a:rPr lang="en-US" altLang="en-US" sz="2400" cap="none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math.h</a:t>
            </a: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For mathematical operations like square root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2400" cap="none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400" b="1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  Operating System</a:t>
            </a:r>
            <a:r>
              <a:rPr lang="en-US" altLang="en-US" sz="2400" cap="none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Linux (for socket programming and compilation) 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56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C533-4BFA-4F4A-9851-2066F1C6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9317"/>
            <a:ext cx="10364451" cy="144149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  <a:ea typeface="Cambria" panose="02040503050406030204" pitchFamily="18" charset="0"/>
              </a:rPr>
              <a:t>Project Modules and Functions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2B0C19-36D6-4C57-9359-33FCEEDA7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75" y="1401496"/>
            <a:ext cx="1019952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Server Module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server.c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Socket Creation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socket()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Binding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bind()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Listening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listen()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Accepting Connections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accept()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Chat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chat()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Calculator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perform_calculation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Logging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log_calculation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Error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Handles errors in socket operations and file operations.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997FC23-CC6B-4998-A278-7AD774552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75" y="1361252"/>
            <a:ext cx="990973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Module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client.c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Socket Creation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socket()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Connecting to Server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connect()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Chat Functionality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chat()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Calculator Functionality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perform_calculation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Input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Handles user input for both chat and calculator operations.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Error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Handles errors in communication with the server.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CD721B-8650-4156-8D07-D7E9C9EA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59317"/>
            <a:ext cx="10364451" cy="144149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  <a:ea typeface="Cambria" panose="02040503050406030204" pitchFamily="18" charset="0"/>
              </a:rPr>
              <a:t>Project Modules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3111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7613-8EF4-464E-9135-1FCB954E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367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lgerian" panose="04020705040A02060702" pitchFamily="82" charset="0"/>
                <a:ea typeface="Cambria" panose="02040503050406030204" pitchFamily="18" charset="0"/>
              </a:rPr>
              <a:t>Functions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CC789A-CD07-4D38-8583-81A68287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46" y="1538241"/>
            <a:ext cx="98164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FUNCTIONS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perform_calculation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connfd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Handles the calculation operations based on client requests and logs results.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log_calculation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*operation, float num1, float num2, float result): Logs the details of the calculation to a file.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chat(int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connfd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 Manages the chat session with the client.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main(): Initializes the server, accepts connections, and processes client requests.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D515401-F4D7-4B12-8AD0-9B6796BF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146" y="4121248"/>
            <a:ext cx="10495080" cy="25408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FUNCTIONS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perform_calculation</a:t>
            </a: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alt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Sends calculation requests to the server and displays the results.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chat(int </a:t>
            </a:r>
            <a:r>
              <a:rPr lang="en-US" alt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sockfd</a:t>
            </a: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Manages the chat session with the server.</a:t>
            </a:r>
          </a:p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main(): Initializes the client, connects to the server, and allows the user to choose between chat and calculator functionalities.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3924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234</TotalTime>
  <Words>971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Cambria</vt:lpstr>
      <vt:lpstr>Times New Roman</vt:lpstr>
      <vt:lpstr>Tw Cen MT</vt:lpstr>
      <vt:lpstr>Droplet</vt:lpstr>
      <vt:lpstr>PowerPoint Presentation</vt:lpstr>
      <vt:lpstr>INTRODUCTION</vt:lpstr>
      <vt:lpstr>Objectives </vt:lpstr>
      <vt:lpstr>Software and Hardware Requirements  </vt:lpstr>
      <vt:lpstr>Software and Hardware Requirements  </vt:lpstr>
      <vt:lpstr>Application Tools Used</vt:lpstr>
      <vt:lpstr>Project Modules and Functions</vt:lpstr>
      <vt:lpstr>Project Modules and Functions</vt:lpstr>
      <vt:lpstr>Functions Overview 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Deeksha Sapate</dc:creator>
  <cp:lastModifiedBy>Deeksha Sapate</cp:lastModifiedBy>
  <cp:revision>13</cp:revision>
  <dcterms:created xsi:type="dcterms:W3CDTF">2024-08-08T20:17:54Z</dcterms:created>
  <dcterms:modified xsi:type="dcterms:W3CDTF">2024-08-09T16:24:03Z</dcterms:modified>
</cp:coreProperties>
</file>