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61" r:id="rId5"/>
    <p:sldId id="262" r:id="rId6"/>
    <p:sldId id="258" r:id="rId7"/>
    <p:sldId id="263" r:id="rId8"/>
    <p:sldId id="264" r:id="rId9"/>
    <p:sldId id="265" r:id="rId10"/>
    <p:sldId id="266" r:id="rId11"/>
    <p:sldId id="267" r:id="rId12"/>
    <p:sldId id="268" r:id="rId13"/>
    <p:sldId id="259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3"/>
    <p:restoredTop sz="94694"/>
  </p:normalViewPr>
  <p:slideViewPr>
    <p:cSldViewPr snapToGrid="0">
      <p:cViewPr varScale="1">
        <p:scale>
          <a:sx n="107" d="100"/>
          <a:sy n="107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81A16-F457-7447-B35C-18431449A05A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90F3E-968C-424F-978B-086437A5E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17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C4ED-8E3A-AEAD-732F-ECA78C548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C6C2D-6422-5C2B-16BD-CFC3D5245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04D88-99EB-3111-347D-E404F9D10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D6CD-BA58-414B-B25C-D6C9270CCD41}" type="datetime1">
              <a:rPr lang="en-CA" smtClean="0"/>
              <a:t>2022-11-09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EC22A-6F51-1FFB-E4F5-E4DBF912C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09246-7B33-FC7F-0E87-D7F83D78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9947-0E33-0A42-A8F1-3F2DB2A03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67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51F58-4F72-D0E2-48EA-944F40BF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548B0-E735-60E1-2CEF-1FF753518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3479D-63D6-C790-0064-FD800D5C9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EEF8-3551-2347-923A-ACE81C96F097}" type="datetime1">
              <a:rPr lang="en-CA" smtClean="0"/>
              <a:t>2022-11-09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F9E5B-8A5E-2DCD-EC1D-8C4C8FB3C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B55BC-CC82-ED3C-659E-9B351AE1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9947-0E33-0A42-A8F1-3F2DB2A03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0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4DC65-DFF2-7073-00C2-500C0F0B9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DDE4BB-A02B-D6AE-88EC-31E1B4CBC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FF3D3-9015-D351-3FED-65BCB525F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958A-FA89-AE4D-AFBB-156181E0275C}" type="datetime1">
              <a:rPr lang="en-CA" smtClean="0"/>
              <a:t>2022-11-09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048C2-04BC-6617-0879-F85C06AA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867E0-86E2-8DA6-26EB-644EC185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9947-0E33-0A42-A8F1-3F2DB2A03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5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A4EE-6C4E-54B0-0035-D63479144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1D4B8-2BEB-B78E-C72D-86D897EF3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142AE-299D-A64D-A013-A9F59159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0ABB-DA36-1D4A-8B54-6F446B65831C}" type="datetime1">
              <a:rPr lang="en-CA" smtClean="0"/>
              <a:t>2022-11-09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49887-C30B-984F-5BF5-1D55EA83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A303E-06D8-F6B5-7D0A-DA3F4397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9947-0E33-0A42-A8F1-3F2DB2A03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7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4C630-6773-5FF8-7707-0B696065B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49A77-6D26-DC8B-4263-6D05851B0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AC5DB-44DF-FD25-D19E-6F2418843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DA90-980B-A741-B7F7-93175CE79EFF}" type="datetime1">
              <a:rPr lang="en-CA" smtClean="0"/>
              <a:t>2022-11-09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67779-DCF3-3123-E6C6-9E2BAE9FF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1A1E5-C858-688E-DD5E-FEAE456F9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9947-0E33-0A42-A8F1-3F2DB2A03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94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60AC-AF34-4F7F-29AE-390C8F25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7F789-7F94-1EF0-CF09-E995F43D9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309E1-9F5B-8657-5B59-83533BC4F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05CA5-57F9-FFC1-99FA-753E7B6F0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FE53-1517-DC48-866D-D5F7FEDEF0CE}" type="datetime1">
              <a:rPr lang="en-CA" smtClean="0"/>
              <a:t>2022-11-09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0F421-8BA1-4B18-F5DB-C5DEA50D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35919-CBC3-37DA-5A15-F19185B29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9947-0E33-0A42-A8F1-3F2DB2A03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9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668D8-18DE-52E1-7CB4-2C5117D8B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FF06F-AB87-5B03-95A8-9914419EA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6D621-67C6-1553-2E34-CD3F7B54F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400D09-C5EF-C715-4684-C64048AEB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511D58-1D0D-8D7F-78FF-ED1E9F74C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8CABD2-54EA-F036-77DF-5B1E46F33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7DEC-8653-B943-80AD-512FE40E523C}" type="datetime1">
              <a:rPr lang="en-CA" smtClean="0"/>
              <a:t>2022-11-09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0165F5-3587-D9E3-AB0C-65604B045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75840F-00D4-8B7C-1B67-88D30A7C3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9947-0E33-0A42-A8F1-3F2DB2A03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2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31F7-FD4C-E6D9-9E2E-9FDF0474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6C1F3-B1A2-49DB-6349-AB6332613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FD6EC-D81C-F146-9044-889899A2AEF4}" type="datetime1">
              <a:rPr lang="en-CA" smtClean="0"/>
              <a:t>2022-11-09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635CE-BF47-118A-7104-DCF22CB05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AAE03-4D49-0BF5-09BA-5AEB759A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9947-0E33-0A42-A8F1-3F2DB2A03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9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C1225D-8A20-23DD-0963-FEAA1A8E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FB6D-18B1-BF46-93E4-AE16493D0787}" type="datetime1">
              <a:rPr lang="en-CA" smtClean="0"/>
              <a:t>2022-11-09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33D9E-8EA1-CFBF-3FDB-F196BBE8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31591-6678-61D1-EF57-47F50DB8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9947-0E33-0A42-A8F1-3F2DB2A03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4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B5472-1152-BCE4-DD51-B91E0A23B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A0118-EEAA-342C-E297-FED8CA482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2B42A-C873-DC11-08C0-18FB72D82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77462-D498-EBE4-56DC-AEAC9898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36CC-29B5-A84B-91DC-64BCBDE74612}" type="datetime1">
              <a:rPr lang="en-CA" smtClean="0"/>
              <a:t>2022-11-09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20923-C944-73C2-B7C6-FB3A881E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362C6-81F0-F661-7456-E1849F0E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9947-0E33-0A42-A8F1-3F2DB2A03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2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D4885-6C76-A41C-8D27-676BCB96A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3CD5B3-F6C0-F567-E63A-10DFC1667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2B243-D31C-4BA2-CFAB-8DB01A2D8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65992-59CB-A2F5-C17D-9D339619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5DCE-42AC-7144-ABAD-B01749B66C81}" type="datetime1">
              <a:rPr lang="en-CA" smtClean="0"/>
              <a:t>2022-11-09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AC512-85AC-C778-5950-5A35D066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250F6-44F3-15CD-F3E7-3261C061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9947-0E33-0A42-A8F1-3F2DB2A03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68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CBC56C-0414-3C86-C307-120ECCA0E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22CEB-214D-6DC4-1989-F71C7DC83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890B4-FD83-A939-7EB1-D8DC812C8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60C0E-B3F7-3A47-9919-0FE5136604D5}" type="datetime1">
              <a:rPr lang="en-CA" smtClean="0"/>
              <a:t>2022-11-09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C7205-306F-6A47-7CA5-6E35557EB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8F7C6-4415-6837-FFF6-CB2A061DC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29947-0E33-0A42-A8F1-3F2DB2A03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6.jpeg"/><Relationship Id="rId7" Type="http://schemas.openxmlformats.org/officeDocument/2006/relationships/image" Target="../media/image2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16.jpeg"/><Relationship Id="rId7" Type="http://schemas.microsoft.com/office/2007/relationships/hdphoto" Target="../media/hdphoto2.wdp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31.png"/><Relationship Id="rId4" Type="http://schemas.openxmlformats.org/officeDocument/2006/relationships/image" Target="../media/image20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16.jpeg"/><Relationship Id="rId7" Type="http://schemas.microsoft.com/office/2007/relationships/hdphoto" Target="../media/hdphoto3.wdp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3.svg"/><Relationship Id="rId7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svg"/><Relationship Id="rId7" Type="http://schemas.openxmlformats.org/officeDocument/2006/relationships/image" Target="../media/image10.svg"/><Relationship Id="rId12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sv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6.jpeg"/><Relationship Id="rId7" Type="http://schemas.openxmlformats.org/officeDocument/2006/relationships/image" Target="../media/image25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Conduct a Medication Review: Why You Should &amp; How to Do it | Banyan  Massachusetts">
            <a:extLst>
              <a:ext uri="{FF2B5EF4-FFF2-40B4-BE49-F238E27FC236}">
                <a16:creationId xmlns:a16="http://schemas.microsoft.com/office/drawing/2014/main" id="{D45481C0-2D57-1AE7-5042-450D3E00A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B640F4-A987-205D-4305-CA386598E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805" y="955222"/>
            <a:ext cx="9350829" cy="2008414"/>
          </a:xfr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4800" dirty="0">
                <a:latin typeface="Arial Hebrew" pitchFamily="2" charset="-79"/>
                <a:cs typeface="Arial Hebrew" pitchFamily="2" charset="-79"/>
              </a:rPr>
              <a:t>Predicting patient’s condition and medicine recommendation based on Drug reviews.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F5B9-DA8B-8C7E-E28F-E85813692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7745" y="4425043"/>
            <a:ext cx="3888510" cy="69396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dirty="0"/>
              <a:t>Deeksha Shetty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BCAB2-C217-399F-6FA2-8CC46AF7A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8576A-B929-119B-1B62-827D738E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9947-0E33-0A42-A8F1-3F2DB2A03B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56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atabase symbol Icons PNG - Free PNG and Icons Downloads">
            <a:extLst>
              <a:ext uri="{FF2B5EF4-FFF2-40B4-BE49-F238E27FC236}">
                <a16:creationId xmlns:a16="http://schemas.microsoft.com/office/drawing/2014/main" id="{539E4BA3-E08D-7AC6-9771-D5ED5095E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918" y="379006"/>
            <a:ext cx="880305" cy="121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C54209-9224-3010-362E-D8F6EC2D0832}"/>
              </a:ext>
            </a:extLst>
          </p:cNvPr>
          <p:cNvSpPr txBox="1"/>
          <p:nvPr/>
        </p:nvSpPr>
        <p:spPr>
          <a:xfrm>
            <a:off x="997531" y="1671782"/>
            <a:ext cx="2290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UCI ML Drug Review dataset (Kaggle)</a:t>
            </a:r>
            <a:endParaRPr lang="en-US" sz="16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2C719E5-7641-2926-2BC8-DA830D0A8512}"/>
              </a:ext>
            </a:extLst>
          </p:cNvPr>
          <p:cNvCxnSpPr>
            <a:cxnSpLocks/>
          </p:cNvCxnSpPr>
          <p:nvPr/>
        </p:nvCxnSpPr>
        <p:spPr>
          <a:xfrm>
            <a:off x="2752437" y="1062180"/>
            <a:ext cx="8866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194" name="Picture 2" descr="Exploratory analysis - Free business and finance icons">
            <a:extLst>
              <a:ext uri="{FF2B5EF4-FFF2-40B4-BE49-F238E27FC236}">
                <a16:creationId xmlns:a16="http://schemas.microsoft.com/office/drawing/2014/main" id="{06BFE2B4-B445-6F2E-799C-22461CF30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708" y="517235"/>
            <a:ext cx="1080655" cy="10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03FB63-4934-3E1D-1E0C-D0635604766E}"/>
              </a:ext>
            </a:extLst>
          </p:cNvPr>
          <p:cNvSpPr txBox="1"/>
          <p:nvPr/>
        </p:nvSpPr>
        <p:spPr>
          <a:xfrm>
            <a:off x="3195782" y="1779594"/>
            <a:ext cx="2290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EDA</a:t>
            </a:r>
            <a:endParaRPr lang="en-US" sz="16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E53F7F5-5C7C-7130-BCDA-08A0ED79462B}"/>
              </a:ext>
            </a:extLst>
          </p:cNvPr>
          <p:cNvCxnSpPr>
            <a:cxnSpLocks/>
          </p:cNvCxnSpPr>
          <p:nvPr/>
        </p:nvCxnSpPr>
        <p:spPr>
          <a:xfrm>
            <a:off x="5121562" y="1076033"/>
            <a:ext cx="8866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42" name="Picture 2" descr="Selection Icon - Data Selection Icon Png, Transparent Png , Transparent Png  Image - PNGitem">
            <a:extLst>
              <a:ext uri="{FF2B5EF4-FFF2-40B4-BE49-F238E27FC236}">
                <a16:creationId xmlns:a16="http://schemas.microsoft.com/office/drawing/2014/main" id="{077488B3-70B2-0517-4A29-0F796C1FC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452" y="517235"/>
            <a:ext cx="1167790" cy="122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BF8F2B-0048-47AC-27E6-094C4C8426AE}"/>
              </a:ext>
            </a:extLst>
          </p:cNvPr>
          <p:cNvSpPr txBox="1"/>
          <p:nvPr/>
        </p:nvSpPr>
        <p:spPr>
          <a:xfrm>
            <a:off x="6008252" y="1794892"/>
            <a:ext cx="1768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Data selection</a:t>
            </a:r>
            <a:endParaRPr lang="en-US" sz="16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360E84-5DFD-4E54-0681-D177908720BC}"/>
              </a:ext>
            </a:extLst>
          </p:cNvPr>
          <p:cNvCxnSpPr>
            <a:cxnSpLocks/>
          </p:cNvCxnSpPr>
          <p:nvPr/>
        </p:nvCxnSpPr>
        <p:spPr>
          <a:xfrm>
            <a:off x="7592289" y="1076033"/>
            <a:ext cx="8866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290" name="Picture 2" descr="Data processing - Free miscellaneous icons">
            <a:extLst>
              <a:ext uri="{FF2B5EF4-FFF2-40B4-BE49-F238E27FC236}">
                <a16:creationId xmlns:a16="http://schemas.microsoft.com/office/drawing/2014/main" id="{922DD360-4228-59E2-1B1F-9E332DBB5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564" y="517235"/>
            <a:ext cx="1143000" cy="115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250D16-D4AA-1075-6C31-0E21A2FC8245}"/>
              </a:ext>
            </a:extLst>
          </p:cNvPr>
          <p:cNvSpPr txBox="1"/>
          <p:nvPr/>
        </p:nvSpPr>
        <p:spPr>
          <a:xfrm>
            <a:off x="8423560" y="1743502"/>
            <a:ext cx="1948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Data pre-processing</a:t>
            </a:r>
            <a:endParaRPr lang="en-US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616945-4E4B-6185-59A4-4FF9CAC02F2E}"/>
              </a:ext>
            </a:extLst>
          </p:cNvPr>
          <p:cNvCxnSpPr>
            <a:cxnSpLocks/>
          </p:cNvCxnSpPr>
          <p:nvPr/>
        </p:nvCxnSpPr>
        <p:spPr>
          <a:xfrm>
            <a:off x="9388762" y="2256557"/>
            <a:ext cx="0" cy="8494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6516CDB-E092-C20D-B138-C42292FE25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835" y="2575957"/>
            <a:ext cx="7772400" cy="20372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EA8C88-61E1-1D04-85E6-A31F32C93415}"/>
              </a:ext>
            </a:extLst>
          </p:cNvPr>
          <p:cNvSpPr txBox="1"/>
          <p:nvPr/>
        </p:nvSpPr>
        <p:spPr>
          <a:xfrm>
            <a:off x="8423560" y="4545702"/>
            <a:ext cx="1948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Train-test split</a:t>
            </a:r>
            <a:endParaRPr lang="en-US" sz="1600" dirty="0"/>
          </a:p>
        </p:txBody>
      </p:sp>
      <p:pic>
        <p:nvPicPr>
          <p:cNvPr id="18" name="Picture 2" descr="Resample your Model with Cross-Validation - Improve the Performance of a  Machine Learning Model - OpenClassrooms">
            <a:extLst>
              <a:ext uri="{FF2B5EF4-FFF2-40B4-BE49-F238E27FC236}">
                <a16:creationId xmlns:a16="http://schemas.microsoft.com/office/drawing/2014/main" id="{C51785D2-3116-1452-B4DA-5B5FC2F23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560" y="3127760"/>
            <a:ext cx="2254401" cy="139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976E7825-E3EE-9F56-F064-541D328B4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9947-0E33-0A42-A8F1-3F2DB2A03B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40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atabase symbol Icons PNG - Free PNG and Icons Downloads">
            <a:extLst>
              <a:ext uri="{FF2B5EF4-FFF2-40B4-BE49-F238E27FC236}">
                <a16:creationId xmlns:a16="http://schemas.microsoft.com/office/drawing/2014/main" id="{539E4BA3-E08D-7AC6-9771-D5ED5095E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918" y="379006"/>
            <a:ext cx="880305" cy="121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C54209-9224-3010-362E-D8F6EC2D0832}"/>
              </a:ext>
            </a:extLst>
          </p:cNvPr>
          <p:cNvSpPr txBox="1"/>
          <p:nvPr/>
        </p:nvSpPr>
        <p:spPr>
          <a:xfrm>
            <a:off x="997531" y="1671782"/>
            <a:ext cx="2290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UCI ML Drug Review dataset (Kaggle)</a:t>
            </a:r>
            <a:endParaRPr lang="en-US" sz="16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2C719E5-7641-2926-2BC8-DA830D0A8512}"/>
              </a:ext>
            </a:extLst>
          </p:cNvPr>
          <p:cNvCxnSpPr>
            <a:cxnSpLocks/>
          </p:cNvCxnSpPr>
          <p:nvPr/>
        </p:nvCxnSpPr>
        <p:spPr>
          <a:xfrm>
            <a:off x="2752437" y="1062180"/>
            <a:ext cx="8866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194" name="Picture 2" descr="Exploratory analysis - Free business and finance icons">
            <a:extLst>
              <a:ext uri="{FF2B5EF4-FFF2-40B4-BE49-F238E27FC236}">
                <a16:creationId xmlns:a16="http://schemas.microsoft.com/office/drawing/2014/main" id="{06BFE2B4-B445-6F2E-799C-22461CF30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708" y="517235"/>
            <a:ext cx="1080655" cy="10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03FB63-4934-3E1D-1E0C-D0635604766E}"/>
              </a:ext>
            </a:extLst>
          </p:cNvPr>
          <p:cNvSpPr txBox="1"/>
          <p:nvPr/>
        </p:nvSpPr>
        <p:spPr>
          <a:xfrm>
            <a:off x="3195782" y="1779594"/>
            <a:ext cx="2290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EDA</a:t>
            </a:r>
            <a:endParaRPr lang="en-US" sz="16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E53F7F5-5C7C-7130-BCDA-08A0ED79462B}"/>
              </a:ext>
            </a:extLst>
          </p:cNvPr>
          <p:cNvCxnSpPr>
            <a:cxnSpLocks/>
          </p:cNvCxnSpPr>
          <p:nvPr/>
        </p:nvCxnSpPr>
        <p:spPr>
          <a:xfrm>
            <a:off x="5121562" y="1076033"/>
            <a:ext cx="8866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42" name="Picture 2" descr="Selection Icon - Data Selection Icon Png, Transparent Png , Transparent Png  Image - PNGitem">
            <a:extLst>
              <a:ext uri="{FF2B5EF4-FFF2-40B4-BE49-F238E27FC236}">
                <a16:creationId xmlns:a16="http://schemas.microsoft.com/office/drawing/2014/main" id="{077488B3-70B2-0517-4A29-0F796C1FC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452" y="517235"/>
            <a:ext cx="1167790" cy="122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BF8F2B-0048-47AC-27E6-094C4C8426AE}"/>
              </a:ext>
            </a:extLst>
          </p:cNvPr>
          <p:cNvSpPr txBox="1"/>
          <p:nvPr/>
        </p:nvSpPr>
        <p:spPr>
          <a:xfrm>
            <a:off x="6008252" y="1794892"/>
            <a:ext cx="1768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Data selection</a:t>
            </a:r>
            <a:endParaRPr lang="en-US" sz="16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360E84-5DFD-4E54-0681-D177908720BC}"/>
              </a:ext>
            </a:extLst>
          </p:cNvPr>
          <p:cNvCxnSpPr>
            <a:cxnSpLocks/>
          </p:cNvCxnSpPr>
          <p:nvPr/>
        </p:nvCxnSpPr>
        <p:spPr>
          <a:xfrm>
            <a:off x="7592289" y="1076033"/>
            <a:ext cx="8866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290" name="Picture 2" descr="Data processing - Free miscellaneous icons">
            <a:extLst>
              <a:ext uri="{FF2B5EF4-FFF2-40B4-BE49-F238E27FC236}">
                <a16:creationId xmlns:a16="http://schemas.microsoft.com/office/drawing/2014/main" id="{922DD360-4228-59E2-1B1F-9E332DBB5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564" y="517235"/>
            <a:ext cx="1143000" cy="115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250D16-D4AA-1075-6C31-0E21A2FC8245}"/>
              </a:ext>
            </a:extLst>
          </p:cNvPr>
          <p:cNvSpPr txBox="1"/>
          <p:nvPr/>
        </p:nvSpPr>
        <p:spPr>
          <a:xfrm>
            <a:off x="8423560" y="1743502"/>
            <a:ext cx="1948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Data pre-processing</a:t>
            </a:r>
            <a:endParaRPr lang="en-US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616945-4E4B-6185-59A4-4FF9CAC02F2E}"/>
              </a:ext>
            </a:extLst>
          </p:cNvPr>
          <p:cNvCxnSpPr>
            <a:cxnSpLocks/>
          </p:cNvCxnSpPr>
          <p:nvPr/>
        </p:nvCxnSpPr>
        <p:spPr>
          <a:xfrm>
            <a:off x="9388762" y="2256557"/>
            <a:ext cx="0" cy="8494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338" name="Picture 2" descr="Resample your Model with Cross-Validation - Improve the Performance of a  Machine Learning Model - OpenClassrooms">
            <a:extLst>
              <a:ext uri="{FF2B5EF4-FFF2-40B4-BE49-F238E27FC236}">
                <a16:creationId xmlns:a16="http://schemas.microsoft.com/office/drawing/2014/main" id="{CFDC4D04-CFF1-7D14-122D-30D58DE50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560" y="3149536"/>
            <a:ext cx="2254401" cy="139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291912-9D46-EA8D-CC73-F21B1B413C83}"/>
              </a:ext>
            </a:extLst>
          </p:cNvPr>
          <p:cNvCxnSpPr>
            <a:cxnSpLocks/>
          </p:cNvCxnSpPr>
          <p:nvPr/>
        </p:nvCxnSpPr>
        <p:spPr>
          <a:xfrm flipH="1">
            <a:off x="7389086" y="3766703"/>
            <a:ext cx="9328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386" name="Picture 2" descr="Okan Bulut: Text Vectorization Using Python: Word2Vec">
            <a:extLst>
              <a:ext uri="{FF2B5EF4-FFF2-40B4-BE49-F238E27FC236}">
                <a16:creationId xmlns:a16="http://schemas.microsoft.com/office/drawing/2014/main" id="{50D8A42D-A1AA-3F3F-59D8-26BFAE746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356" y="3162670"/>
            <a:ext cx="2086662" cy="139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1D99339-119A-6E7F-27B4-59375A638729}"/>
              </a:ext>
            </a:extLst>
          </p:cNvPr>
          <p:cNvSpPr txBox="1"/>
          <p:nvPr/>
        </p:nvSpPr>
        <p:spPr>
          <a:xfrm>
            <a:off x="5121562" y="4558836"/>
            <a:ext cx="2341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Vectorization :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Bag of Words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TF-</a:t>
            </a:r>
            <a:r>
              <a:rPr lang="en-US" sz="1600" dirty="0" err="1"/>
              <a:t>iDF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EF92E3-70E2-01A9-EEAF-AAAC6A307A57}"/>
              </a:ext>
            </a:extLst>
          </p:cNvPr>
          <p:cNvSpPr txBox="1"/>
          <p:nvPr/>
        </p:nvSpPr>
        <p:spPr>
          <a:xfrm>
            <a:off x="8423560" y="4545702"/>
            <a:ext cx="1948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Train-test split</a:t>
            </a:r>
            <a:endParaRPr lang="en-US" sz="1600" dirty="0"/>
          </a:p>
        </p:txBody>
      </p:sp>
      <p:pic>
        <p:nvPicPr>
          <p:cNvPr id="16" name="Picture 1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266B7FE-B961-0866-C6FB-E558C86B1DB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9840"/>
          <a:stretch/>
        </p:blipFill>
        <p:spPr>
          <a:xfrm>
            <a:off x="549557" y="5366420"/>
            <a:ext cx="7772400" cy="97434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C794957-2178-9C13-520D-6642F23DA8E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40345"/>
          <a:stretch/>
        </p:blipFill>
        <p:spPr>
          <a:xfrm>
            <a:off x="6160655" y="5402388"/>
            <a:ext cx="4636649" cy="951868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7ACC71FB-69F2-AC6A-09BD-483153E81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9947-0E33-0A42-A8F1-3F2DB2A03B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90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atabase symbol Icons PNG - Free PNG and Icons Downloads">
            <a:extLst>
              <a:ext uri="{FF2B5EF4-FFF2-40B4-BE49-F238E27FC236}">
                <a16:creationId xmlns:a16="http://schemas.microsoft.com/office/drawing/2014/main" id="{539E4BA3-E08D-7AC6-9771-D5ED5095E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918" y="379006"/>
            <a:ext cx="880305" cy="121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C54209-9224-3010-362E-D8F6EC2D0832}"/>
              </a:ext>
            </a:extLst>
          </p:cNvPr>
          <p:cNvSpPr txBox="1"/>
          <p:nvPr/>
        </p:nvSpPr>
        <p:spPr>
          <a:xfrm>
            <a:off x="997531" y="1671782"/>
            <a:ext cx="2290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UCI ML Drug Review dataset (Kaggle)</a:t>
            </a:r>
            <a:endParaRPr lang="en-US" sz="16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2C719E5-7641-2926-2BC8-DA830D0A8512}"/>
              </a:ext>
            </a:extLst>
          </p:cNvPr>
          <p:cNvCxnSpPr>
            <a:cxnSpLocks/>
          </p:cNvCxnSpPr>
          <p:nvPr/>
        </p:nvCxnSpPr>
        <p:spPr>
          <a:xfrm>
            <a:off x="2752437" y="1062180"/>
            <a:ext cx="8866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194" name="Picture 2" descr="Exploratory analysis - Free business and finance icons">
            <a:extLst>
              <a:ext uri="{FF2B5EF4-FFF2-40B4-BE49-F238E27FC236}">
                <a16:creationId xmlns:a16="http://schemas.microsoft.com/office/drawing/2014/main" id="{06BFE2B4-B445-6F2E-799C-22461CF30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708" y="517235"/>
            <a:ext cx="1080655" cy="10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03FB63-4934-3E1D-1E0C-D0635604766E}"/>
              </a:ext>
            </a:extLst>
          </p:cNvPr>
          <p:cNvSpPr txBox="1"/>
          <p:nvPr/>
        </p:nvSpPr>
        <p:spPr>
          <a:xfrm>
            <a:off x="3195782" y="1779594"/>
            <a:ext cx="2290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EDA</a:t>
            </a:r>
            <a:endParaRPr lang="en-US" sz="16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E53F7F5-5C7C-7130-BCDA-08A0ED79462B}"/>
              </a:ext>
            </a:extLst>
          </p:cNvPr>
          <p:cNvCxnSpPr>
            <a:cxnSpLocks/>
          </p:cNvCxnSpPr>
          <p:nvPr/>
        </p:nvCxnSpPr>
        <p:spPr>
          <a:xfrm>
            <a:off x="5121562" y="1076033"/>
            <a:ext cx="8866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42" name="Picture 2" descr="Selection Icon - Data Selection Icon Png, Transparent Png , Transparent Png  Image - PNGitem">
            <a:extLst>
              <a:ext uri="{FF2B5EF4-FFF2-40B4-BE49-F238E27FC236}">
                <a16:creationId xmlns:a16="http://schemas.microsoft.com/office/drawing/2014/main" id="{077488B3-70B2-0517-4A29-0F796C1FC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452" y="517235"/>
            <a:ext cx="1167790" cy="122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BF8F2B-0048-47AC-27E6-094C4C8426AE}"/>
              </a:ext>
            </a:extLst>
          </p:cNvPr>
          <p:cNvSpPr txBox="1"/>
          <p:nvPr/>
        </p:nvSpPr>
        <p:spPr>
          <a:xfrm>
            <a:off x="6008252" y="1794892"/>
            <a:ext cx="1768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Data selection</a:t>
            </a:r>
            <a:endParaRPr lang="en-US" sz="16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360E84-5DFD-4E54-0681-D177908720BC}"/>
              </a:ext>
            </a:extLst>
          </p:cNvPr>
          <p:cNvCxnSpPr>
            <a:cxnSpLocks/>
          </p:cNvCxnSpPr>
          <p:nvPr/>
        </p:nvCxnSpPr>
        <p:spPr>
          <a:xfrm>
            <a:off x="7592289" y="1076033"/>
            <a:ext cx="8866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290" name="Picture 2" descr="Data processing - Free miscellaneous icons">
            <a:extLst>
              <a:ext uri="{FF2B5EF4-FFF2-40B4-BE49-F238E27FC236}">
                <a16:creationId xmlns:a16="http://schemas.microsoft.com/office/drawing/2014/main" id="{922DD360-4228-59E2-1B1F-9E332DBB5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564" y="517235"/>
            <a:ext cx="1143000" cy="115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250D16-D4AA-1075-6C31-0E21A2FC8245}"/>
              </a:ext>
            </a:extLst>
          </p:cNvPr>
          <p:cNvSpPr txBox="1"/>
          <p:nvPr/>
        </p:nvSpPr>
        <p:spPr>
          <a:xfrm>
            <a:off x="8423560" y="1743502"/>
            <a:ext cx="1948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Data pre-processing</a:t>
            </a:r>
            <a:endParaRPr lang="en-US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616945-4E4B-6185-59A4-4FF9CAC02F2E}"/>
              </a:ext>
            </a:extLst>
          </p:cNvPr>
          <p:cNvCxnSpPr>
            <a:cxnSpLocks/>
          </p:cNvCxnSpPr>
          <p:nvPr/>
        </p:nvCxnSpPr>
        <p:spPr>
          <a:xfrm>
            <a:off x="9388762" y="2256557"/>
            <a:ext cx="0" cy="8494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338" name="Picture 2" descr="Resample your Model with Cross-Validation - Improve the Performance of a  Machine Learning Model - OpenClassrooms">
            <a:extLst>
              <a:ext uri="{FF2B5EF4-FFF2-40B4-BE49-F238E27FC236}">
                <a16:creationId xmlns:a16="http://schemas.microsoft.com/office/drawing/2014/main" id="{CFDC4D04-CFF1-7D14-122D-30D58DE50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560" y="3149536"/>
            <a:ext cx="2254401" cy="139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291912-9D46-EA8D-CC73-F21B1B413C83}"/>
              </a:ext>
            </a:extLst>
          </p:cNvPr>
          <p:cNvCxnSpPr>
            <a:cxnSpLocks/>
          </p:cNvCxnSpPr>
          <p:nvPr/>
        </p:nvCxnSpPr>
        <p:spPr>
          <a:xfrm flipH="1">
            <a:off x="7389086" y="3766703"/>
            <a:ext cx="9328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386" name="Picture 2" descr="Okan Bulut: Text Vectorization Using Python: Word2Vec">
            <a:extLst>
              <a:ext uri="{FF2B5EF4-FFF2-40B4-BE49-F238E27FC236}">
                <a16:creationId xmlns:a16="http://schemas.microsoft.com/office/drawing/2014/main" id="{50D8A42D-A1AA-3F3F-59D8-26BFAE746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64" y="3162670"/>
            <a:ext cx="2086662" cy="139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1D99339-119A-6E7F-27B4-59375A638729}"/>
              </a:ext>
            </a:extLst>
          </p:cNvPr>
          <p:cNvSpPr txBox="1"/>
          <p:nvPr/>
        </p:nvSpPr>
        <p:spPr>
          <a:xfrm>
            <a:off x="5195450" y="4558836"/>
            <a:ext cx="2341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Vectorization :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Bag of Words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TF-</a:t>
            </a:r>
            <a:r>
              <a:rPr lang="en-US" sz="1600" dirty="0" err="1"/>
              <a:t>iDF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EF92E3-70E2-01A9-EEAF-AAAC6A307A57}"/>
              </a:ext>
            </a:extLst>
          </p:cNvPr>
          <p:cNvSpPr txBox="1"/>
          <p:nvPr/>
        </p:nvSpPr>
        <p:spPr>
          <a:xfrm>
            <a:off x="8423560" y="4545702"/>
            <a:ext cx="1948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Train-test split</a:t>
            </a:r>
            <a:endParaRPr lang="en-US" sz="1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8E5421-CAE3-AFAB-C06D-61BE5DA1C5BF}"/>
              </a:ext>
            </a:extLst>
          </p:cNvPr>
          <p:cNvCxnSpPr>
            <a:cxnSpLocks/>
          </p:cNvCxnSpPr>
          <p:nvPr/>
        </p:nvCxnSpPr>
        <p:spPr>
          <a:xfrm flipH="1">
            <a:off x="4188691" y="3766703"/>
            <a:ext cx="9328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434" name="Picture 2" descr="Machine Learning Definition | DeepAI">
            <a:extLst>
              <a:ext uri="{FF2B5EF4-FFF2-40B4-BE49-F238E27FC236}">
                <a16:creationId xmlns:a16="http://schemas.microsoft.com/office/drawing/2014/main" id="{794D3FCB-9673-DEA5-8064-B6BA2D5C7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415" y="3102590"/>
            <a:ext cx="2364605" cy="139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674A553-63B3-2D3A-2D37-E726E6A2373C}"/>
              </a:ext>
            </a:extLst>
          </p:cNvPr>
          <p:cNvSpPr txBox="1"/>
          <p:nvPr/>
        </p:nvSpPr>
        <p:spPr>
          <a:xfrm>
            <a:off x="1496288" y="4635780"/>
            <a:ext cx="2341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Machine learning models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85401A5-F5EC-153C-7409-008C4D2B8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9947-0E33-0A42-A8F1-3F2DB2A03B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14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1E6D2D-2AB0-7070-347D-E4C649EED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833924"/>
              </p:ext>
            </p:extLst>
          </p:nvPr>
        </p:nvGraphicFramePr>
        <p:xfrm>
          <a:off x="600363" y="230139"/>
          <a:ext cx="7370618" cy="22961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17964">
                  <a:extLst>
                    <a:ext uri="{9D8B030D-6E8A-4147-A177-3AD203B41FA5}">
                      <a16:colId xmlns:a16="http://schemas.microsoft.com/office/drawing/2014/main" val="2366255029"/>
                    </a:ext>
                  </a:extLst>
                </a:gridCol>
                <a:gridCol w="1228436">
                  <a:extLst>
                    <a:ext uri="{9D8B030D-6E8A-4147-A177-3AD203B41FA5}">
                      <a16:colId xmlns:a16="http://schemas.microsoft.com/office/drawing/2014/main" val="2995873582"/>
                    </a:ext>
                  </a:extLst>
                </a:gridCol>
                <a:gridCol w="1366982">
                  <a:extLst>
                    <a:ext uri="{9D8B030D-6E8A-4147-A177-3AD203B41FA5}">
                      <a16:colId xmlns:a16="http://schemas.microsoft.com/office/drawing/2014/main" val="2138766211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365362486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298408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Bag of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Bag of Word (bigram)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TF-</a:t>
                      </a:r>
                      <a:r>
                        <a:rPr lang="en-US" dirty="0" err="1"/>
                        <a:t>iDF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TF-</a:t>
                      </a:r>
                      <a:r>
                        <a:rPr lang="en-US" dirty="0" err="1"/>
                        <a:t>iDF</a:t>
                      </a:r>
                      <a:r>
                        <a:rPr lang="en-US" dirty="0"/>
                        <a:t> (bigrams)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30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92.428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357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216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Passive Aggressive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3312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81E5D8F-048D-9732-1532-5B69B9A5DCA8}"/>
              </a:ext>
            </a:extLst>
          </p:cNvPr>
          <p:cNvSpPr txBox="1"/>
          <p:nvPr/>
        </p:nvSpPr>
        <p:spPr>
          <a:xfrm>
            <a:off x="600364" y="2613893"/>
            <a:ext cx="736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Accuracy score for each model</a:t>
            </a:r>
            <a:r>
              <a:rPr lang="en-US" dirty="0"/>
              <a:t>.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3962FC95-DF90-A231-BA2B-EC838A608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99" y="139861"/>
            <a:ext cx="3556000" cy="365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6A40BA-8689-7CCC-7B6C-340557999368}"/>
              </a:ext>
            </a:extLst>
          </p:cNvPr>
          <p:cNvSpPr txBox="1"/>
          <p:nvPr/>
        </p:nvSpPr>
        <p:spPr>
          <a:xfrm>
            <a:off x="7936344" y="3813463"/>
            <a:ext cx="4142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Confusion matrix for each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929383-8B15-987E-7601-C2EBDED64926}"/>
              </a:ext>
            </a:extLst>
          </p:cNvPr>
          <p:cNvSpPr txBox="1"/>
          <p:nvPr/>
        </p:nvSpPr>
        <p:spPr>
          <a:xfrm>
            <a:off x="2708563" y="3841749"/>
            <a:ext cx="3211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Medicine Recommendation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980EAA-5ECA-0905-012D-3E88231F8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20" y="4337623"/>
            <a:ext cx="9136556" cy="20272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D49D56B-7763-516E-E29B-25B2307135BC}"/>
              </a:ext>
            </a:extLst>
          </p:cNvPr>
          <p:cNvSpPr/>
          <p:nvPr/>
        </p:nvSpPr>
        <p:spPr>
          <a:xfrm>
            <a:off x="295564" y="5643418"/>
            <a:ext cx="2032000" cy="711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30F7864-1A87-CBB1-4E59-EC941608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9947-0E33-0A42-A8F1-3F2DB2A03B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3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A1E9-1AA6-331A-7F8F-BA11DCE0C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9165" y="201168"/>
            <a:ext cx="5259707" cy="777887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57DD0D3-F869-46D0-944C-6EC60E19E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Picture 2" descr="How to Conduct a Medication Review: Why You Should &amp; How to Do it | Banyan  Massachusetts">
            <a:extLst>
              <a:ext uri="{FF2B5EF4-FFF2-40B4-BE49-F238E27FC236}">
                <a16:creationId xmlns:a16="http://schemas.microsoft.com/office/drawing/2014/main" id="{7ACE76E7-12BC-7D44-1399-863C18CABC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0" r="11773"/>
          <a:stretch/>
        </p:blipFill>
        <p:spPr bwMode="auto">
          <a:xfrm>
            <a:off x="1" y="2"/>
            <a:ext cx="5863721" cy="4984915"/>
          </a:xfrm>
          <a:custGeom>
            <a:avLst/>
            <a:gdLst/>
            <a:ahLst/>
            <a:cxnLst/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BE79F-9C03-1E15-17D7-1DC337898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4838" y="1164692"/>
            <a:ext cx="5259714" cy="4943499"/>
          </a:xfrm>
        </p:spPr>
        <p:txBody>
          <a:bodyPr anchor="t">
            <a:normAutofit/>
          </a:bodyPr>
          <a:lstStyle/>
          <a:p>
            <a:r>
              <a:rPr lang="en-US" sz="1800" dirty="0"/>
              <a:t>This project covered the classification of patient’s condition based on their reviews and predict 3 top suitable drugs (based of top rating and useful count).</a:t>
            </a:r>
          </a:p>
          <a:p>
            <a:r>
              <a:rPr lang="en-US" sz="1800" dirty="0"/>
              <a:t>The most successful model was Random forest using bag of words vectorization with accuracy of 92.428 %. </a:t>
            </a:r>
          </a:p>
          <a:p>
            <a:r>
              <a:rPr lang="en-US" sz="1800" b="1" dirty="0"/>
              <a:t>Limitation:</a:t>
            </a:r>
            <a:r>
              <a:rPr lang="en-US" sz="1800" dirty="0"/>
              <a:t> </a:t>
            </a:r>
          </a:p>
          <a:p>
            <a:pPr lvl="1"/>
            <a:r>
              <a:rPr lang="en-US" sz="1400" dirty="0"/>
              <a:t>Only 5 conditions were taken into consideration, hence the ability for large class identification is unknown. </a:t>
            </a:r>
          </a:p>
          <a:p>
            <a:pPr lvl="1"/>
            <a:r>
              <a:rPr lang="en-US" sz="1400" dirty="0"/>
              <a:t>Accuracy could be improved by tuning the model.</a:t>
            </a:r>
          </a:p>
          <a:p>
            <a:r>
              <a:rPr lang="en-US" sz="1800" b="1" dirty="0"/>
              <a:t>Future work: </a:t>
            </a:r>
          </a:p>
          <a:p>
            <a:pPr lvl="1"/>
            <a:r>
              <a:rPr lang="en-US" sz="1400" dirty="0"/>
              <a:t>Crawl online pharmaceutical platform to extract recent reviews</a:t>
            </a:r>
          </a:p>
          <a:p>
            <a:pPr lvl="1"/>
            <a:r>
              <a:rPr lang="en-US" sz="1400" dirty="0"/>
              <a:t>Expand the model for multi-class classification in the identification of highly negative reviews. </a:t>
            </a:r>
          </a:p>
          <a:p>
            <a:pPr lvl="1"/>
            <a:r>
              <a:rPr lang="en-US" sz="1400" dirty="0"/>
              <a:t>Application of model to identify adverse effects for medication.</a:t>
            </a:r>
          </a:p>
          <a:p>
            <a:pPr lvl="1"/>
            <a:endParaRPr lang="en-US" sz="14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E75E8D-C5DD-6D73-E68D-80C3FBE5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1B616A"/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9B429947-0E33-0A42-A8F1-3F2DB2A03B20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14</a:t>
            </a:fld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641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lose up image of hands applauding">
            <a:extLst>
              <a:ext uri="{FF2B5EF4-FFF2-40B4-BE49-F238E27FC236}">
                <a16:creationId xmlns:a16="http://schemas.microsoft.com/office/drawing/2014/main" id="{526B3A8D-2112-0189-5DFC-80912AA3B5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73892" y="10"/>
            <a:ext cx="966964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42BD3-BB03-EE4B-D70A-131C06E9A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705" y="2307427"/>
            <a:ext cx="9476508" cy="1240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/>
              <a:t>Thank you for listening!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08AE3-0FC7-3827-6074-033F67A7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B429947-0E33-0A42-A8F1-3F2DB2A03B20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8" name="Graphic 7" descr="Angel face outline outline">
            <a:extLst>
              <a:ext uri="{FF2B5EF4-FFF2-40B4-BE49-F238E27FC236}">
                <a16:creationId xmlns:a16="http://schemas.microsoft.com/office/drawing/2014/main" id="{FA3D4E35-9224-6226-12AA-B27ACDC6A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69643" y="24707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02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85BC77-3C88-0E4B-5687-465330055083}"/>
              </a:ext>
            </a:extLst>
          </p:cNvPr>
          <p:cNvSpPr/>
          <p:nvPr/>
        </p:nvSpPr>
        <p:spPr>
          <a:xfrm>
            <a:off x="0" y="0"/>
            <a:ext cx="3249386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6545FA-FD9A-6BA6-C2B1-D70D79174AD0}"/>
              </a:ext>
            </a:extLst>
          </p:cNvPr>
          <p:cNvSpPr txBox="1"/>
          <p:nvPr/>
        </p:nvSpPr>
        <p:spPr>
          <a:xfrm>
            <a:off x="0" y="0"/>
            <a:ext cx="3184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Project Brief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26CA78C-F29B-8972-3B33-88BE7381BA31}"/>
              </a:ext>
            </a:extLst>
          </p:cNvPr>
          <p:cNvGrpSpPr/>
          <p:nvPr/>
        </p:nvGrpSpPr>
        <p:grpSpPr>
          <a:xfrm>
            <a:off x="2681555" y="646331"/>
            <a:ext cx="1218016" cy="1120824"/>
            <a:chOff x="1354706" y="2775629"/>
            <a:chExt cx="996134" cy="99613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B7FF3BE-8F76-6F81-0222-B660558A84AD}"/>
                </a:ext>
              </a:extLst>
            </p:cNvPr>
            <p:cNvSpPr/>
            <p:nvPr/>
          </p:nvSpPr>
          <p:spPr>
            <a:xfrm>
              <a:off x="1354706" y="2775629"/>
              <a:ext cx="996134" cy="99613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 7" descr="Document">
              <a:extLst>
                <a:ext uri="{FF2B5EF4-FFF2-40B4-BE49-F238E27FC236}">
                  <a16:creationId xmlns:a16="http://schemas.microsoft.com/office/drawing/2014/main" id="{46FFA3BB-F8FA-CCF4-A929-551B8DDDBF93}"/>
                </a:ext>
              </a:extLst>
            </p:cNvPr>
            <p:cNvSpPr/>
            <p:nvPr/>
          </p:nvSpPr>
          <p:spPr>
            <a:xfrm>
              <a:off x="1566997" y="2987920"/>
              <a:ext cx="571552" cy="571552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25ACDF1-39A8-49AC-0450-6A0E590DB6C7}"/>
              </a:ext>
            </a:extLst>
          </p:cNvPr>
          <p:cNvSpPr/>
          <p:nvPr/>
        </p:nvSpPr>
        <p:spPr>
          <a:xfrm>
            <a:off x="4089114" y="895598"/>
            <a:ext cx="7849457" cy="45702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2800" b="1" dirty="0"/>
              <a:t>Project Summary</a:t>
            </a:r>
          </a:p>
          <a:p>
            <a:pPr algn="just"/>
            <a:endParaRPr lang="en-US" sz="28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In this dataset, customers express their opinions on the drugs used to treat a particular condition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Drug Reviews: A wealth of information, could be leveraged for valuable insights to drug users and health care professionals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This project aims to perform NLP in supervised learning to classify the </a:t>
            </a:r>
            <a:r>
              <a:rPr lang="en-US" sz="2400" b="1" dirty="0"/>
              <a:t>patient’s condition </a:t>
            </a:r>
            <a:r>
              <a:rPr lang="en-US" sz="2400" dirty="0"/>
              <a:t>and </a:t>
            </a:r>
            <a:r>
              <a:rPr lang="en-US" sz="2400" b="1" dirty="0"/>
              <a:t>recommend suitable drug </a:t>
            </a:r>
            <a:r>
              <a:rPr lang="en-US" sz="2400" dirty="0"/>
              <a:t>based on the reviews.</a:t>
            </a:r>
          </a:p>
        </p:txBody>
      </p:sp>
      <p:pic>
        <p:nvPicPr>
          <p:cNvPr id="3074" name="Picture 2" descr="Cartoon Formal Girl Stock Photos - Free &amp; Royalty-Free Stock Photos from  Dreamstime">
            <a:extLst>
              <a:ext uri="{FF2B5EF4-FFF2-40B4-BE49-F238E27FC236}">
                <a16:creationId xmlns:a16="http://schemas.microsoft.com/office/drawing/2014/main" id="{60FFB137-9980-55E6-C208-0D69B5EF1F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67"/>
          <a:stretch/>
        </p:blipFill>
        <p:spPr bwMode="auto">
          <a:xfrm>
            <a:off x="49279" y="822404"/>
            <a:ext cx="2442733" cy="577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0D27F8C9-7A2F-D2FD-663A-F521D351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9947-0E33-0A42-A8F1-3F2DB2A03B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27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85BC77-3C88-0E4B-5687-465330055083}"/>
              </a:ext>
            </a:extLst>
          </p:cNvPr>
          <p:cNvSpPr/>
          <p:nvPr/>
        </p:nvSpPr>
        <p:spPr>
          <a:xfrm>
            <a:off x="0" y="0"/>
            <a:ext cx="3249386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6545FA-FD9A-6BA6-C2B1-D70D79174AD0}"/>
              </a:ext>
            </a:extLst>
          </p:cNvPr>
          <p:cNvSpPr txBox="1"/>
          <p:nvPr/>
        </p:nvSpPr>
        <p:spPr>
          <a:xfrm>
            <a:off x="0" y="0"/>
            <a:ext cx="3184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Project Brief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26CA78C-F29B-8972-3B33-88BE7381BA31}"/>
              </a:ext>
            </a:extLst>
          </p:cNvPr>
          <p:cNvGrpSpPr/>
          <p:nvPr/>
        </p:nvGrpSpPr>
        <p:grpSpPr>
          <a:xfrm>
            <a:off x="2681555" y="646331"/>
            <a:ext cx="1218016" cy="1120824"/>
            <a:chOff x="1354706" y="2775629"/>
            <a:chExt cx="996134" cy="99613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B7FF3BE-8F76-6F81-0222-B660558A84AD}"/>
                </a:ext>
              </a:extLst>
            </p:cNvPr>
            <p:cNvSpPr/>
            <p:nvPr/>
          </p:nvSpPr>
          <p:spPr>
            <a:xfrm>
              <a:off x="1354706" y="2775629"/>
              <a:ext cx="996134" cy="99613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 7" descr="Document">
              <a:extLst>
                <a:ext uri="{FF2B5EF4-FFF2-40B4-BE49-F238E27FC236}">
                  <a16:creationId xmlns:a16="http://schemas.microsoft.com/office/drawing/2014/main" id="{46FFA3BB-F8FA-CCF4-A929-551B8DDDBF93}"/>
                </a:ext>
              </a:extLst>
            </p:cNvPr>
            <p:cNvSpPr/>
            <p:nvPr/>
          </p:nvSpPr>
          <p:spPr>
            <a:xfrm>
              <a:off x="1566997" y="2987920"/>
              <a:ext cx="571552" cy="571552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2F92FEDC-BD0F-516F-E772-581C994A15BC}"/>
              </a:ext>
            </a:extLst>
          </p:cNvPr>
          <p:cNvSpPr/>
          <p:nvPr/>
        </p:nvSpPr>
        <p:spPr>
          <a:xfrm>
            <a:off x="2658931" y="1930599"/>
            <a:ext cx="1180909" cy="112082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FAE39C7-9AFD-A991-B30B-F9CF439CAAEC}"/>
              </a:ext>
            </a:extLst>
          </p:cNvPr>
          <p:cNvSpPr/>
          <p:nvPr/>
        </p:nvSpPr>
        <p:spPr>
          <a:xfrm>
            <a:off x="3925685" y="1022817"/>
            <a:ext cx="7909188" cy="457038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2E9282-B175-9D58-4892-C073E2B16A24}"/>
              </a:ext>
            </a:extLst>
          </p:cNvPr>
          <p:cNvSpPr txBox="1"/>
          <p:nvPr/>
        </p:nvSpPr>
        <p:spPr>
          <a:xfrm>
            <a:off x="4419990" y="1022817"/>
            <a:ext cx="2465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Example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6070-5848-304B-D06C-41594645714D}"/>
              </a:ext>
            </a:extLst>
          </p:cNvPr>
          <p:cNvSpPr txBox="1"/>
          <p:nvPr/>
        </p:nvSpPr>
        <p:spPr>
          <a:xfrm>
            <a:off x="4335694" y="1654139"/>
            <a:ext cx="7407668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>
                <a:latin typeface="Lucida Handwriting" panose="03010101010101010101" pitchFamily="66" charset="77"/>
              </a:rPr>
              <a:t>Review: </a:t>
            </a:r>
            <a:r>
              <a:rPr lang="en-CA" sz="1400" b="0" i="1" u="none" strike="noStrike" dirty="0">
                <a:solidFill>
                  <a:srgbClr val="333333"/>
                </a:solidFill>
                <a:effectLst/>
                <a:latin typeface="Lucida Handwriting" panose="03010101010101010101" pitchFamily="66" charset="77"/>
              </a:rPr>
              <a:t>"This is my first time using any form of birth control. I&amp;#039;m glad I went with the patch, I have been on it for 8 months. At first It decreased my libido but that subsided. The only downside is that it made my periods longer (5-6 days to be exact) I used to only have periods for 3-4 days max also made my cramps intense for the first two days of my period, I never had cramps before using birth control. Other than that in happy with the patch"</a:t>
            </a:r>
            <a:endParaRPr lang="en-US" sz="1400" i="1" dirty="0">
              <a:latin typeface="Lucida Handwriting" panose="03010101010101010101" pitchFamily="66" charset="77"/>
            </a:endParaRP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5B9578EB-CABE-8396-10B9-794D74789566}"/>
              </a:ext>
            </a:extLst>
          </p:cNvPr>
          <p:cNvSpPr/>
          <p:nvPr/>
        </p:nvSpPr>
        <p:spPr>
          <a:xfrm>
            <a:off x="7880279" y="3429000"/>
            <a:ext cx="287676" cy="35189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9E43AA-9E2F-E5EC-9069-34AF12017507}"/>
              </a:ext>
            </a:extLst>
          </p:cNvPr>
          <p:cNvSpPr txBox="1"/>
          <p:nvPr/>
        </p:nvSpPr>
        <p:spPr>
          <a:xfrm>
            <a:off x="6503542" y="3883631"/>
            <a:ext cx="30616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Condition: </a:t>
            </a:r>
            <a:r>
              <a:rPr lang="en-US" dirty="0"/>
              <a:t>Birth control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60072864-F7D3-95F7-9ADB-ADA2C770EA15}"/>
              </a:ext>
            </a:extLst>
          </p:cNvPr>
          <p:cNvSpPr/>
          <p:nvPr/>
        </p:nvSpPr>
        <p:spPr>
          <a:xfrm>
            <a:off x="7880279" y="4330222"/>
            <a:ext cx="287676" cy="35189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6AF8E3-5F96-DD75-5FB9-8DFA189C4764}"/>
              </a:ext>
            </a:extLst>
          </p:cNvPr>
          <p:cNvSpPr txBox="1"/>
          <p:nvPr/>
        </p:nvSpPr>
        <p:spPr>
          <a:xfrm>
            <a:off x="5112684" y="4759371"/>
            <a:ext cx="55351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Drug Recommendation</a:t>
            </a:r>
            <a:r>
              <a:rPr lang="en-US" sz="1600" b="1" dirty="0"/>
              <a:t>: </a:t>
            </a:r>
            <a:r>
              <a:rPr lang="en-CA" b="0" i="0" u="none" strike="noStrike" dirty="0" err="1">
                <a:solidFill>
                  <a:srgbClr val="333333"/>
                </a:solidFill>
                <a:effectLst/>
              </a:rPr>
              <a:t>Lybrel</a:t>
            </a:r>
            <a:r>
              <a:rPr lang="en-CA" b="0" i="0" u="none" strike="noStrike" dirty="0">
                <a:solidFill>
                  <a:srgbClr val="333333"/>
                </a:solidFill>
                <a:effectLst/>
              </a:rPr>
              <a:t>, Ortho Evra, </a:t>
            </a:r>
            <a:r>
              <a:rPr lang="en-CA" b="0" i="0" u="none" strike="noStrike" dirty="0" err="1">
                <a:solidFill>
                  <a:srgbClr val="333333"/>
                </a:solidFill>
                <a:effectLst/>
              </a:rPr>
              <a:t>Junel</a:t>
            </a:r>
            <a:r>
              <a:rPr lang="en-CA" b="0" i="0" u="none" strike="noStrike" dirty="0">
                <a:solidFill>
                  <a:srgbClr val="333333"/>
                </a:solidFill>
                <a:effectLst/>
              </a:rPr>
              <a:t> 1.5 / 30</a:t>
            </a:r>
          </a:p>
          <a:p>
            <a:pPr algn="ctr"/>
            <a:r>
              <a:rPr lang="en-CA" dirty="0">
                <a:solidFill>
                  <a:srgbClr val="333333"/>
                </a:solidFill>
              </a:rPr>
              <a:t>(based on rating and </a:t>
            </a:r>
            <a:r>
              <a:rPr lang="en-CA" dirty="0" err="1">
                <a:solidFill>
                  <a:srgbClr val="333333"/>
                </a:solidFill>
              </a:rPr>
              <a:t>usefulCount</a:t>
            </a:r>
            <a:r>
              <a:rPr lang="en-US" b="1" dirty="0"/>
              <a:t>)</a:t>
            </a:r>
          </a:p>
        </p:txBody>
      </p:sp>
      <p:sp>
        <p:nvSpPr>
          <p:cNvPr id="3" name="Rectangle 2" descr="Gears">
            <a:extLst>
              <a:ext uri="{FF2B5EF4-FFF2-40B4-BE49-F238E27FC236}">
                <a16:creationId xmlns:a16="http://schemas.microsoft.com/office/drawing/2014/main" id="{0329982B-3BF4-F5B9-1DDE-27ABC4037F6E}"/>
              </a:ext>
            </a:extLst>
          </p:cNvPr>
          <p:cNvSpPr/>
          <p:nvPr/>
        </p:nvSpPr>
        <p:spPr>
          <a:xfrm>
            <a:off x="2941132" y="2165923"/>
            <a:ext cx="698861" cy="643095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9" name="Picture 2" descr="Cartoon Formal Girl Stock Photos - Free &amp; Royalty-Free Stock Photos from  Dreamstime">
            <a:extLst>
              <a:ext uri="{FF2B5EF4-FFF2-40B4-BE49-F238E27FC236}">
                <a16:creationId xmlns:a16="http://schemas.microsoft.com/office/drawing/2014/main" id="{EF1B306E-F0BD-9D77-4265-2A15C70E7F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67"/>
          <a:stretch/>
        </p:blipFill>
        <p:spPr bwMode="auto">
          <a:xfrm>
            <a:off x="49279" y="822404"/>
            <a:ext cx="2442733" cy="577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400A0E87-E527-F2E6-A04C-D3B3F1C39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9947-0E33-0A42-A8F1-3F2DB2A03B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6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85BC77-3C88-0E4B-5687-465330055083}"/>
              </a:ext>
            </a:extLst>
          </p:cNvPr>
          <p:cNvSpPr/>
          <p:nvPr/>
        </p:nvSpPr>
        <p:spPr>
          <a:xfrm>
            <a:off x="0" y="0"/>
            <a:ext cx="3249386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6545FA-FD9A-6BA6-C2B1-D70D79174AD0}"/>
              </a:ext>
            </a:extLst>
          </p:cNvPr>
          <p:cNvSpPr txBox="1"/>
          <p:nvPr/>
        </p:nvSpPr>
        <p:spPr>
          <a:xfrm>
            <a:off x="0" y="0"/>
            <a:ext cx="3184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Project Brief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26CA78C-F29B-8972-3B33-88BE7381BA31}"/>
              </a:ext>
            </a:extLst>
          </p:cNvPr>
          <p:cNvGrpSpPr/>
          <p:nvPr/>
        </p:nvGrpSpPr>
        <p:grpSpPr>
          <a:xfrm>
            <a:off x="2681555" y="646331"/>
            <a:ext cx="1218016" cy="1120824"/>
            <a:chOff x="1354706" y="2775629"/>
            <a:chExt cx="996134" cy="99613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B7FF3BE-8F76-6F81-0222-B660558A84AD}"/>
                </a:ext>
              </a:extLst>
            </p:cNvPr>
            <p:cNvSpPr/>
            <p:nvPr/>
          </p:nvSpPr>
          <p:spPr>
            <a:xfrm>
              <a:off x="1354706" y="2775629"/>
              <a:ext cx="996134" cy="99613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 7" descr="Document">
              <a:extLst>
                <a:ext uri="{FF2B5EF4-FFF2-40B4-BE49-F238E27FC236}">
                  <a16:creationId xmlns:a16="http://schemas.microsoft.com/office/drawing/2014/main" id="{46FFA3BB-F8FA-CCF4-A929-551B8DDDBF93}"/>
                </a:ext>
              </a:extLst>
            </p:cNvPr>
            <p:cNvSpPr/>
            <p:nvPr/>
          </p:nvSpPr>
          <p:spPr>
            <a:xfrm>
              <a:off x="1566997" y="2987920"/>
              <a:ext cx="571552" cy="571552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19" name="Down Arrow 18">
            <a:extLst>
              <a:ext uri="{FF2B5EF4-FFF2-40B4-BE49-F238E27FC236}">
                <a16:creationId xmlns:a16="http://schemas.microsoft.com/office/drawing/2014/main" id="{60072864-F7D3-95F7-9ADB-ADA2C770EA15}"/>
              </a:ext>
            </a:extLst>
          </p:cNvPr>
          <p:cNvSpPr/>
          <p:nvPr/>
        </p:nvSpPr>
        <p:spPr>
          <a:xfrm>
            <a:off x="7880279" y="4330222"/>
            <a:ext cx="287676" cy="35189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23338C8-A286-510D-8B9F-C7DE114BE6ED}"/>
              </a:ext>
            </a:extLst>
          </p:cNvPr>
          <p:cNvGrpSpPr/>
          <p:nvPr/>
        </p:nvGrpSpPr>
        <p:grpSpPr>
          <a:xfrm>
            <a:off x="2684238" y="3231199"/>
            <a:ext cx="1180908" cy="1120823"/>
            <a:chOff x="5597933" y="2930933"/>
            <a:chExt cx="996134" cy="996134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BF9F92A-7CD8-7240-0A8F-A7464E91C90B}"/>
                </a:ext>
              </a:extLst>
            </p:cNvPr>
            <p:cNvSpPr/>
            <p:nvPr/>
          </p:nvSpPr>
          <p:spPr>
            <a:xfrm>
              <a:off x="5597933" y="2930933"/>
              <a:ext cx="996134" cy="99613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 22" descr="Gavel">
              <a:extLst>
                <a:ext uri="{FF2B5EF4-FFF2-40B4-BE49-F238E27FC236}">
                  <a16:creationId xmlns:a16="http://schemas.microsoft.com/office/drawing/2014/main" id="{C31A4CA4-B20F-C8A6-1051-B670794BCC6E}"/>
                </a:ext>
              </a:extLst>
            </p:cNvPr>
            <p:cNvSpPr/>
            <p:nvPr/>
          </p:nvSpPr>
          <p:spPr>
            <a:xfrm>
              <a:off x="5810224" y="3143224"/>
              <a:ext cx="571552" cy="571552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3D926FC-33DB-30A4-178A-8E67329E76A3}"/>
              </a:ext>
            </a:extLst>
          </p:cNvPr>
          <p:cNvSpPr/>
          <p:nvPr/>
        </p:nvSpPr>
        <p:spPr>
          <a:xfrm>
            <a:off x="4116815" y="1031864"/>
            <a:ext cx="7909188" cy="47113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</a:rPr>
              <a:t>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Crawl the online pharmaceutical review sites using Selenium and Beautiful Soup.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Built classification models including random forest, </a:t>
            </a:r>
            <a:r>
              <a:rPr lang="en-US" sz="2400" dirty="0" err="1">
                <a:solidFill>
                  <a:schemeClr val="tx1"/>
                </a:solidFill>
              </a:rPr>
              <a:t>XgBoost</a:t>
            </a:r>
            <a:r>
              <a:rPr lang="en-US" sz="2400" dirty="0">
                <a:solidFill>
                  <a:schemeClr val="tx1"/>
                </a:solidFill>
              </a:rPr>
              <a:t>, Passive aggressive classifier using Bag of word and TF-</a:t>
            </a:r>
            <a:r>
              <a:rPr lang="en-US" sz="2400" dirty="0" err="1">
                <a:solidFill>
                  <a:schemeClr val="tx1"/>
                </a:solidFill>
              </a:rPr>
              <a:t>iDF</a:t>
            </a:r>
            <a:r>
              <a:rPr lang="en-US" sz="2400" dirty="0">
                <a:solidFill>
                  <a:schemeClr val="tx1"/>
                </a:solidFill>
              </a:rPr>
              <a:t> features as input.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Identify the model with best accuracy and further recommend suitable drug for the predicted condition.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Built a portfolio website using Flask or Django.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213B88F-41D4-7467-07D5-F619A9B56DF4}"/>
              </a:ext>
            </a:extLst>
          </p:cNvPr>
          <p:cNvGrpSpPr/>
          <p:nvPr/>
        </p:nvGrpSpPr>
        <p:grpSpPr>
          <a:xfrm>
            <a:off x="2696000" y="1938766"/>
            <a:ext cx="1218016" cy="1120823"/>
            <a:chOff x="503490" y="2678125"/>
            <a:chExt cx="996134" cy="99613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AB50FB5-BFEB-D9CC-A623-4BE9C88D812D}"/>
                </a:ext>
              </a:extLst>
            </p:cNvPr>
            <p:cNvSpPr/>
            <p:nvPr/>
          </p:nvSpPr>
          <p:spPr>
            <a:xfrm>
              <a:off x="503490" y="2678125"/>
              <a:ext cx="996134" cy="99613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ectangle 8" descr="Gears">
              <a:extLst>
                <a:ext uri="{FF2B5EF4-FFF2-40B4-BE49-F238E27FC236}">
                  <a16:creationId xmlns:a16="http://schemas.microsoft.com/office/drawing/2014/main" id="{58A07DB1-B18E-40D2-C6F6-33A1E602BBC9}"/>
                </a:ext>
              </a:extLst>
            </p:cNvPr>
            <p:cNvSpPr/>
            <p:nvPr/>
          </p:nvSpPr>
          <p:spPr>
            <a:xfrm>
              <a:off x="703967" y="2880011"/>
              <a:ext cx="571552" cy="571552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pic>
        <p:nvPicPr>
          <p:cNvPr id="25" name="Picture 2" descr="Cartoon Formal Girl Stock Photos - Free &amp; Royalty-Free Stock Photos from  Dreamstime">
            <a:extLst>
              <a:ext uri="{FF2B5EF4-FFF2-40B4-BE49-F238E27FC236}">
                <a16:creationId xmlns:a16="http://schemas.microsoft.com/office/drawing/2014/main" id="{6341FB03-74A5-1FC1-A493-E3C42E75D6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67"/>
          <a:stretch/>
        </p:blipFill>
        <p:spPr bwMode="auto">
          <a:xfrm>
            <a:off x="49279" y="822404"/>
            <a:ext cx="2442733" cy="577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A0DCB8F8-3231-D0CF-AD55-34BD499E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9947-0E33-0A42-A8F1-3F2DB2A03B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02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85BC77-3C88-0E4B-5687-465330055083}"/>
              </a:ext>
            </a:extLst>
          </p:cNvPr>
          <p:cNvSpPr/>
          <p:nvPr/>
        </p:nvSpPr>
        <p:spPr>
          <a:xfrm>
            <a:off x="0" y="0"/>
            <a:ext cx="3249386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6545FA-FD9A-6BA6-C2B1-D70D79174AD0}"/>
              </a:ext>
            </a:extLst>
          </p:cNvPr>
          <p:cNvSpPr txBox="1"/>
          <p:nvPr/>
        </p:nvSpPr>
        <p:spPr>
          <a:xfrm>
            <a:off x="0" y="0"/>
            <a:ext cx="3184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Project Brief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26CA78C-F29B-8972-3B33-88BE7381BA31}"/>
              </a:ext>
            </a:extLst>
          </p:cNvPr>
          <p:cNvGrpSpPr/>
          <p:nvPr/>
        </p:nvGrpSpPr>
        <p:grpSpPr>
          <a:xfrm>
            <a:off x="2681555" y="646331"/>
            <a:ext cx="1218016" cy="1120824"/>
            <a:chOff x="1354706" y="2775629"/>
            <a:chExt cx="996134" cy="99613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B7FF3BE-8F76-6F81-0222-B660558A84AD}"/>
                </a:ext>
              </a:extLst>
            </p:cNvPr>
            <p:cNvSpPr/>
            <p:nvPr/>
          </p:nvSpPr>
          <p:spPr>
            <a:xfrm>
              <a:off x="1354706" y="2775629"/>
              <a:ext cx="996134" cy="99613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 7" descr="Document">
              <a:extLst>
                <a:ext uri="{FF2B5EF4-FFF2-40B4-BE49-F238E27FC236}">
                  <a16:creationId xmlns:a16="http://schemas.microsoft.com/office/drawing/2014/main" id="{46FFA3BB-F8FA-CCF4-A929-551B8DDDBF93}"/>
                </a:ext>
              </a:extLst>
            </p:cNvPr>
            <p:cNvSpPr/>
            <p:nvPr/>
          </p:nvSpPr>
          <p:spPr>
            <a:xfrm>
              <a:off x="1566997" y="2987920"/>
              <a:ext cx="571552" cy="571552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2F92FEDC-BD0F-516F-E772-581C994A15BC}"/>
              </a:ext>
            </a:extLst>
          </p:cNvPr>
          <p:cNvSpPr/>
          <p:nvPr/>
        </p:nvSpPr>
        <p:spPr>
          <a:xfrm>
            <a:off x="2658931" y="1930599"/>
            <a:ext cx="1180909" cy="112082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60072864-F7D3-95F7-9ADB-ADA2C770EA15}"/>
              </a:ext>
            </a:extLst>
          </p:cNvPr>
          <p:cNvSpPr/>
          <p:nvPr/>
        </p:nvSpPr>
        <p:spPr>
          <a:xfrm>
            <a:off x="7880279" y="4330222"/>
            <a:ext cx="287676" cy="35189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23338C8-A286-510D-8B9F-C7DE114BE6ED}"/>
              </a:ext>
            </a:extLst>
          </p:cNvPr>
          <p:cNvGrpSpPr/>
          <p:nvPr/>
        </p:nvGrpSpPr>
        <p:grpSpPr>
          <a:xfrm>
            <a:off x="2684238" y="3231199"/>
            <a:ext cx="1180908" cy="1120823"/>
            <a:chOff x="5597933" y="2930933"/>
            <a:chExt cx="996134" cy="996134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BF9F92A-7CD8-7240-0A8F-A7464E91C90B}"/>
                </a:ext>
              </a:extLst>
            </p:cNvPr>
            <p:cNvSpPr/>
            <p:nvPr/>
          </p:nvSpPr>
          <p:spPr>
            <a:xfrm>
              <a:off x="5597933" y="2930933"/>
              <a:ext cx="996134" cy="99613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 22" descr="Gavel">
              <a:extLst>
                <a:ext uri="{FF2B5EF4-FFF2-40B4-BE49-F238E27FC236}">
                  <a16:creationId xmlns:a16="http://schemas.microsoft.com/office/drawing/2014/main" id="{C31A4CA4-B20F-C8A6-1051-B670794BCC6E}"/>
                </a:ext>
              </a:extLst>
            </p:cNvPr>
            <p:cNvSpPr/>
            <p:nvPr/>
          </p:nvSpPr>
          <p:spPr>
            <a:xfrm>
              <a:off x="5810224" y="3143224"/>
              <a:ext cx="571552" cy="571552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3D926FC-33DB-30A4-178A-8E67329E76A3}"/>
              </a:ext>
            </a:extLst>
          </p:cNvPr>
          <p:cNvSpPr/>
          <p:nvPr/>
        </p:nvSpPr>
        <p:spPr>
          <a:xfrm>
            <a:off x="4116815" y="1042138"/>
            <a:ext cx="7909188" cy="457025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</a:rPr>
              <a:t>Status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7F36CC-EF57-DD8D-2211-469D529FAFFE}"/>
              </a:ext>
            </a:extLst>
          </p:cNvPr>
          <p:cNvGrpSpPr/>
          <p:nvPr/>
        </p:nvGrpSpPr>
        <p:grpSpPr>
          <a:xfrm>
            <a:off x="2681555" y="4531799"/>
            <a:ext cx="1180909" cy="1120823"/>
            <a:chOff x="1852773" y="3782581"/>
            <a:chExt cx="996134" cy="99613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5AB992D-997B-C657-6C0B-4A57BE179637}"/>
                </a:ext>
              </a:extLst>
            </p:cNvPr>
            <p:cNvSpPr/>
            <p:nvPr/>
          </p:nvSpPr>
          <p:spPr>
            <a:xfrm>
              <a:off x="1852773" y="3782581"/>
              <a:ext cx="996134" cy="99613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ectangle 8" descr="Checkmark">
              <a:extLst>
                <a:ext uri="{FF2B5EF4-FFF2-40B4-BE49-F238E27FC236}">
                  <a16:creationId xmlns:a16="http://schemas.microsoft.com/office/drawing/2014/main" id="{11A438BD-47EB-C63F-95E2-43D3FA831AD2}"/>
                </a:ext>
              </a:extLst>
            </p:cNvPr>
            <p:cNvSpPr/>
            <p:nvPr/>
          </p:nvSpPr>
          <p:spPr>
            <a:xfrm>
              <a:off x="2065064" y="3994872"/>
              <a:ext cx="571552" cy="571552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10" name="Rectangle 9" descr="Gears">
            <a:extLst>
              <a:ext uri="{FF2B5EF4-FFF2-40B4-BE49-F238E27FC236}">
                <a16:creationId xmlns:a16="http://schemas.microsoft.com/office/drawing/2014/main" id="{F9E7B1DC-D01E-47C2-092E-51B3BE9952AF}"/>
              </a:ext>
            </a:extLst>
          </p:cNvPr>
          <p:cNvSpPr/>
          <p:nvPr/>
        </p:nvSpPr>
        <p:spPr>
          <a:xfrm>
            <a:off x="2941132" y="2165923"/>
            <a:ext cx="698861" cy="643095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D39393-951F-F08D-3F7F-D6EA619AB4C2}"/>
              </a:ext>
            </a:extLst>
          </p:cNvPr>
          <p:cNvSpPr/>
          <p:nvPr/>
        </p:nvSpPr>
        <p:spPr>
          <a:xfrm>
            <a:off x="4448710" y="1951147"/>
            <a:ext cx="339047" cy="3399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B0631B-E732-0350-38C7-23CDC816495F}"/>
              </a:ext>
            </a:extLst>
          </p:cNvPr>
          <p:cNvSpPr/>
          <p:nvPr/>
        </p:nvSpPr>
        <p:spPr>
          <a:xfrm>
            <a:off x="4447000" y="2771361"/>
            <a:ext cx="339047" cy="3399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FC2547-9137-267F-E91E-6455B46F2BD9}"/>
              </a:ext>
            </a:extLst>
          </p:cNvPr>
          <p:cNvSpPr/>
          <p:nvPr/>
        </p:nvSpPr>
        <p:spPr>
          <a:xfrm>
            <a:off x="4455564" y="3571025"/>
            <a:ext cx="339047" cy="339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212E64-371F-B7E0-FBAB-56E692412988}"/>
              </a:ext>
            </a:extLst>
          </p:cNvPr>
          <p:cNvSpPr/>
          <p:nvPr/>
        </p:nvSpPr>
        <p:spPr>
          <a:xfrm>
            <a:off x="4476112" y="4372413"/>
            <a:ext cx="339047" cy="339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C86FD0-9EC1-C829-6371-1FAAE7D758DD}"/>
              </a:ext>
            </a:extLst>
          </p:cNvPr>
          <p:cNvSpPr txBox="1"/>
          <p:nvPr/>
        </p:nvSpPr>
        <p:spPr>
          <a:xfrm>
            <a:off x="5123778" y="1940871"/>
            <a:ext cx="5212716" cy="461665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Crawl online pharmaceutical website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71E9BE-FE77-3603-6E1E-621A1CB23D6E}"/>
              </a:ext>
            </a:extLst>
          </p:cNvPr>
          <p:cNvSpPr txBox="1"/>
          <p:nvPr/>
        </p:nvSpPr>
        <p:spPr>
          <a:xfrm>
            <a:off x="5123777" y="2756690"/>
            <a:ext cx="5212716" cy="461665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Build machine learning models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574AA6-BE21-6FE6-D35C-EA2139EEF404}"/>
              </a:ext>
            </a:extLst>
          </p:cNvPr>
          <p:cNvSpPr txBox="1"/>
          <p:nvPr/>
        </p:nvSpPr>
        <p:spPr>
          <a:xfrm>
            <a:off x="5133360" y="3541683"/>
            <a:ext cx="5212716" cy="461665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Predict conditions and drugs via review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EDA012-7988-B961-312C-37DA32127040}"/>
              </a:ext>
            </a:extLst>
          </p:cNvPr>
          <p:cNvSpPr txBox="1"/>
          <p:nvPr/>
        </p:nvSpPr>
        <p:spPr>
          <a:xfrm>
            <a:off x="5174456" y="4357742"/>
            <a:ext cx="5212716" cy="461665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Built portfolio website</a:t>
            </a:r>
          </a:p>
        </p:txBody>
      </p:sp>
      <p:pic>
        <p:nvPicPr>
          <p:cNvPr id="2052" name="Picture 4" descr="Image result for tick mark symbol">
            <a:extLst>
              <a:ext uri="{FF2B5EF4-FFF2-40B4-BE49-F238E27FC236}">
                <a16:creationId xmlns:a16="http://schemas.microsoft.com/office/drawing/2014/main" id="{EE32BB25-73EE-6D08-A754-AC13D0A46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713" y="3607341"/>
            <a:ext cx="288747" cy="26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Image result for tick mark symbol">
            <a:extLst>
              <a:ext uri="{FF2B5EF4-FFF2-40B4-BE49-F238E27FC236}">
                <a16:creationId xmlns:a16="http://schemas.microsoft.com/office/drawing/2014/main" id="{CBA147F5-0487-FCA8-5ABF-E835BD80D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291" y="2809018"/>
            <a:ext cx="288747" cy="26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cross mark symbol">
            <a:extLst>
              <a:ext uri="{FF2B5EF4-FFF2-40B4-BE49-F238E27FC236}">
                <a16:creationId xmlns:a16="http://schemas.microsoft.com/office/drawing/2014/main" id="{893B6275-04D6-3848-5EC5-B8360BBC0E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12"/>
          <a:stretch/>
        </p:blipFill>
        <p:spPr bwMode="auto">
          <a:xfrm>
            <a:off x="4460563" y="1970103"/>
            <a:ext cx="305475" cy="29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Image result for cross mark symbol">
            <a:extLst>
              <a:ext uri="{FF2B5EF4-FFF2-40B4-BE49-F238E27FC236}">
                <a16:creationId xmlns:a16="http://schemas.microsoft.com/office/drawing/2014/main" id="{057F57C6-25E8-DC70-80F7-55821CD781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12"/>
          <a:stretch/>
        </p:blipFill>
        <p:spPr bwMode="auto">
          <a:xfrm>
            <a:off x="4489675" y="4382817"/>
            <a:ext cx="305475" cy="29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artoon Formal Girl Stock Photos - Free &amp; Royalty-Free Stock Photos from  Dreamstime">
            <a:extLst>
              <a:ext uri="{FF2B5EF4-FFF2-40B4-BE49-F238E27FC236}">
                <a16:creationId xmlns:a16="http://schemas.microsoft.com/office/drawing/2014/main" id="{96F22FA9-14C8-A5E2-1E85-1DB5B84E71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67"/>
          <a:stretch/>
        </p:blipFill>
        <p:spPr bwMode="auto">
          <a:xfrm>
            <a:off x="49279" y="822404"/>
            <a:ext cx="2442733" cy="577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937BE32E-BEE8-D033-B891-81AC8D18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9947-0E33-0A42-A8F1-3F2DB2A03B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7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atabase symbol Icons PNG - Free PNG and Icons Downloads">
            <a:extLst>
              <a:ext uri="{FF2B5EF4-FFF2-40B4-BE49-F238E27FC236}">
                <a16:creationId xmlns:a16="http://schemas.microsoft.com/office/drawing/2014/main" id="{539E4BA3-E08D-7AC6-9771-D5ED5095E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245" y="488992"/>
            <a:ext cx="1000992" cy="138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C54209-9224-3010-362E-D8F6EC2D0832}"/>
              </a:ext>
            </a:extLst>
          </p:cNvPr>
          <p:cNvSpPr txBox="1"/>
          <p:nvPr/>
        </p:nvSpPr>
        <p:spPr>
          <a:xfrm>
            <a:off x="258620" y="1967346"/>
            <a:ext cx="2604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UCI ML Drug Review dataset (Kaggle)</a:t>
            </a:r>
            <a:endParaRPr lang="en-US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5599A01-135F-797C-0BC5-DF3158E92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545" y="285920"/>
            <a:ext cx="7520303" cy="16814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66822D-B4C6-CA4E-8D6E-AF653DF7C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1526" y="2045851"/>
            <a:ext cx="7767783" cy="489320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89D5E27-EC36-54AF-2A82-F6410F5B4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9947-0E33-0A42-A8F1-3F2DB2A03B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54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atabase symbol Icons PNG - Free PNG and Icons Downloads">
            <a:extLst>
              <a:ext uri="{FF2B5EF4-FFF2-40B4-BE49-F238E27FC236}">
                <a16:creationId xmlns:a16="http://schemas.microsoft.com/office/drawing/2014/main" id="{539E4BA3-E08D-7AC6-9771-D5ED5095E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27" y="277406"/>
            <a:ext cx="880305" cy="121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C54209-9224-3010-362E-D8F6EC2D0832}"/>
              </a:ext>
            </a:extLst>
          </p:cNvPr>
          <p:cNvSpPr txBox="1"/>
          <p:nvPr/>
        </p:nvSpPr>
        <p:spPr>
          <a:xfrm>
            <a:off x="110840" y="1570182"/>
            <a:ext cx="2290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UCI ML Drug Review dataset (Kaggle)</a:t>
            </a:r>
            <a:endParaRPr lang="en-US" sz="16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2C719E5-7641-2926-2BC8-DA830D0A8512}"/>
              </a:ext>
            </a:extLst>
          </p:cNvPr>
          <p:cNvCxnSpPr>
            <a:cxnSpLocks/>
          </p:cNvCxnSpPr>
          <p:nvPr/>
        </p:nvCxnSpPr>
        <p:spPr>
          <a:xfrm>
            <a:off x="1865746" y="960580"/>
            <a:ext cx="8866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194" name="Picture 2" descr="Exploratory analysis - Free business and finance icons">
            <a:extLst>
              <a:ext uri="{FF2B5EF4-FFF2-40B4-BE49-F238E27FC236}">
                <a16:creationId xmlns:a16="http://schemas.microsoft.com/office/drawing/2014/main" id="{06BFE2B4-B445-6F2E-799C-22461CF30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017" y="415635"/>
            <a:ext cx="1080655" cy="10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03FB63-4934-3E1D-1E0C-D0635604766E}"/>
              </a:ext>
            </a:extLst>
          </p:cNvPr>
          <p:cNvSpPr txBox="1"/>
          <p:nvPr/>
        </p:nvSpPr>
        <p:spPr>
          <a:xfrm>
            <a:off x="2309091" y="1677994"/>
            <a:ext cx="2290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EDA</a:t>
            </a:r>
            <a:endParaRPr lang="en-US" sz="1600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548D65BB-5CAC-C6E9-E44A-B9A14DD66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014" y="49424"/>
            <a:ext cx="5551054" cy="289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281FF88D-7339-3A61-673F-5C479902E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671" y="3109409"/>
            <a:ext cx="5486397" cy="345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F5749B-CCA7-72A9-C85C-B4595632B1A8}"/>
              </a:ext>
            </a:extLst>
          </p:cNvPr>
          <p:cNvSpPr txBox="1"/>
          <p:nvPr/>
        </p:nvSpPr>
        <p:spPr>
          <a:xfrm>
            <a:off x="480291" y="2623127"/>
            <a:ext cx="54771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Exploratory data analysis: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Pandas-profiling was performed to get a quick understanding of dataset.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Missing values (899) were observed in condition features.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some cases, more than 1 drug was used to treat 1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reviews were recorded for </a:t>
            </a:r>
            <a:r>
              <a:rPr lang="en-US" b="1" dirty="0"/>
              <a:t>Birth control, Depression, Pain, Anxiety, Acne and Bipolar Disorder.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number of reviews were recorded from 2008-2017. Highest recordings are from 2016.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 columns requires preprocessing.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CCC4788-EA57-01FE-EB1F-A768F2860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9947-0E33-0A42-A8F1-3F2DB2A03B20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8D3D676-A459-ED27-D1A5-564ECD90D1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9707" y="60797"/>
            <a:ext cx="7772400" cy="625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98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atabase symbol Icons PNG - Free PNG and Icons Downloads">
            <a:extLst>
              <a:ext uri="{FF2B5EF4-FFF2-40B4-BE49-F238E27FC236}">
                <a16:creationId xmlns:a16="http://schemas.microsoft.com/office/drawing/2014/main" id="{539E4BA3-E08D-7AC6-9771-D5ED5095E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27" y="277406"/>
            <a:ext cx="880305" cy="121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C54209-9224-3010-362E-D8F6EC2D0832}"/>
              </a:ext>
            </a:extLst>
          </p:cNvPr>
          <p:cNvSpPr txBox="1"/>
          <p:nvPr/>
        </p:nvSpPr>
        <p:spPr>
          <a:xfrm>
            <a:off x="110840" y="1570182"/>
            <a:ext cx="2290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UCI ML Drug Review dataset (Kaggle)</a:t>
            </a:r>
            <a:endParaRPr lang="en-US" sz="16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2C719E5-7641-2926-2BC8-DA830D0A8512}"/>
              </a:ext>
            </a:extLst>
          </p:cNvPr>
          <p:cNvCxnSpPr>
            <a:cxnSpLocks/>
          </p:cNvCxnSpPr>
          <p:nvPr/>
        </p:nvCxnSpPr>
        <p:spPr>
          <a:xfrm>
            <a:off x="1865746" y="960580"/>
            <a:ext cx="8866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194" name="Picture 2" descr="Exploratory analysis - Free business and finance icons">
            <a:extLst>
              <a:ext uri="{FF2B5EF4-FFF2-40B4-BE49-F238E27FC236}">
                <a16:creationId xmlns:a16="http://schemas.microsoft.com/office/drawing/2014/main" id="{06BFE2B4-B445-6F2E-799C-22461CF30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017" y="415635"/>
            <a:ext cx="1080655" cy="10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03FB63-4934-3E1D-1E0C-D0635604766E}"/>
              </a:ext>
            </a:extLst>
          </p:cNvPr>
          <p:cNvSpPr txBox="1"/>
          <p:nvPr/>
        </p:nvSpPr>
        <p:spPr>
          <a:xfrm>
            <a:off x="2309091" y="1677994"/>
            <a:ext cx="2290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EDA</a:t>
            </a:r>
            <a:endParaRPr lang="en-US" sz="16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E53F7F5-5C7C-7130-BCDA-08A0ED79462B}"/>
              </a:ext>
            </a:extLst>
          </p:cNvPr>
          <p:cNvCxnSpPr>
            <a:cxnSpLocks/>
          </p:cNvCxnSpPr>
          <p:nvPr/>
        </p:nvCxnSpPr>
        <p:spPr>
          <a:xfrm>
            <a:off x="4234871" y="974433"/>
            <a:ext cx="8866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42" name="Picture 2" descr="Selection Icon - Data Selection Icon Png, Transparent Png , Transparent Png  Image - PNGitem">
            <a:extLst>
              <a:ext uri="{FF2B5EF4-FFF2-40B4-BE49-F238E27FC236}">
                <a16:creationId xmlns:a16="http://schemas.microsoft.com/office/drawing/2014/main" id="{077488B3-70B2-0517-4A29-0F796C1FC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761" y="415635"/>
            <a:ext cx="1167790" cy="122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BF8F2B-0048-47AC-27E6-094C4C8426AE}"/>
              </a:ext>
            </a:extLst>
          </p:cNvPr>
          <p:cNvSpPr txBox="1"/>
          <p:nvPr/>
        </p:nvSpPr>
        <p:spPr>
          <a:xfrm>
            <a:off x="5121561" y="1693292"/>
            <a:ext cx="1768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Data selection</a:t>
            </a:r>
            <a:endParaRPr lang="en-US" sz="1600" dirty="0"/>
          </a:p>
        </p:txBody>
      </p:sp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0AB4B53-BFEE-B2BC-C2D9-32592C6BDE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671" y="2154957"/>
            <a:ext cx="7772400" cy="26306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582BD2-36B1-67E6-7837-DAD6F91543E0}"/>
              </a:ext>
            </a:extLst>
          </p:cNvPr>
          <p:cNvSpPr txBox="1"/>
          <p:nvPr/>
        </p:nvSpPr>
        <p:spPr>
          <a:xfrm>
            <a:off x="8167255" y="1847271"/>
            <a:ext cx="3325091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 conditions were selected based on the reviews and the drugs associated with these conditions. 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Birth control</a:t>
            </a:r>
          </a:p>
          <a:p>
            <a:pPr marL="285750" indent="-285750">
              <a:buFontTx/>
              <a:buChar char="-"/>
            </a:pPr>
            <a:r>
              <a:rPr lang="en-US" dirty="0"/>
              <a:t>Depression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Acne</a:t>
            </a:r>
          </a:p>
          <a:p>
            <a:pPr marL="285750" indent="-285750">
              <a:buFontTx/>
              <a:buChar char="-"/>
            </a:pPr>
            <a:r>
              <a:rPr lang="en-US" dirty="0"/>
              <a:t>Anxiety</a:t>
            </a:r>
          </a:p>
          <a:p>
            <a:pPr marL="285750" indent="-285750">
              <a:buFontTx/>
              <a:buChar char="-"/>
            </a:pPr>
            <a:r>
              <a:rPr lang="en-US" dirty="0"/>
              <a:t>Bipolar Disorder</a:t>
            </a:r>
          </a:p>
        </p:txBody>
      </p:sp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7083F92F-E04A-2766-9CAA-383C77A750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671" y="4736738"/>
            <a:ext cx="7548420" cy="21212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858244F-F52E-1737-0A9F-0580535362CA}"/>
              </a:ext>
            </a:extLst>
          </p:cNvPr>
          <p:cNvSpPr txBox="1"/>
          <p:nvPr/>
        </p:nvSpPr>
        <p:spPr>
          <a:xfrm>
            <a:off x="8264237" y="5518726"/>
            <a:ext cx="332509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Features selected: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drugName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Condition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Review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3B5A773-17CB-756E-AC1E-E228D412F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9947-0E33-0A42-A8F1-3F2DB2A03B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28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atabase symbol Icons PNG - Free PNG and Icons Downloads">
            <a:extLst>
              <a:ext uri="{FF2B5EF4-FFF2-40B4-BE49-F238E27FC236}">
                <a16:creationId xmlns:a16="http://schemas.microsoft.com/office/drawing/2014/main" id="{539E4BA3-E08D-7AC6-9771-D5ED5095E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27" y="277406"/>
            <a:ext cx="880305" cy="121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C54209-9224-3010-362E-D8F6EC2D0832}"/>
              </a:ext>
            </a:extLst>
          </p:cNvPr>
          <p:cNvSpPr txBox="1"/>
          <p:nvPr/>
        </p:nvSpPr>
        <p:spPr>
          <a:xfrm>
            <a:off x="110840" y="1570182"/>
            <a:ext cx="2290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UCI ML Drug Review dataset (Kaggle)</a:t>
            </a:r>
            <a:endParaRPr lang="en-US" sz="16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2C719E5-7641-2926-2BC8-DA830D0A8512}"/>
              </a:ext>
            </a:extLst>
          </p:cNvPr>
          <p:cNvCxnSpPr>
            <a:cxnSpLocks/>
          </p:cNvCxnSpPr>
          <p:nvPr/>
        </p:nvCxnSpPr>
        <p:spPr>
          <a:xfrm>
            <a:off x="1865746" y="960580"/>
            <a:ext cx="8866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194" name="Picture 2" descr="Exploratory analysis - Free business and finance icons">
            <a:extLst>
              <a:ext uri="{FF2B5EF4-FFF2-40B4-BE49-F238E27FC236}">
                <a16:creationId xmlns:a16="http://schemas.microsoft.com/office/drawing/2014/main" id="{06BFE2B4-B445-6F2E-799C-22461CF30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017" y="415635"/>
            <a:ext cx="1080655" cy="10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03FB63-4934-3E1D-1E0C-D0635604766E}"/>
              </a:ext>
            </a:extLst>
          </p:cNvPr>
          <p:cNvSpPr txBox="1"/>
          <p:nvPr/>
        </p:nvSpPr>
        <p:spPr>
          <a:xfrm>
            <a:off x="2309091" y="1677994"/>
            <a:ext cx="2290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EDA</a:t>
            </a:r>
            <a:endParaRPr lang="en-US" sz="16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E53F7F5-5C7C-7130-BCDA-08A0ED79462B}"/>
              </a:ext>
            </a:extLst>
          </p:cNvPr>
          <p:cNvCxnSpPr>
            <a:cxnSpLocks/>
          </p:cNvCxnSpPr>
          <p:nvPr/>
        </p:nvCxnSpPr>
        <p:spPr>
          <a:xfrm>
            <a:off x="4234871" y="974433"/>
            <a:ext cx="8866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42" name="Picture 2" descr="Selection Icon - Data Selection Icon Png, Transparent Png , Transparent Png  Image - PNGitem">
            <a:extLst>
              <a:ext uri="{FF2B5EF4-FFF2-40B4-BE49-F238E27FC236}">
                <a16:creationId xmlns:a16="http://schemas.microsoft.com/office/drawing/2014/main" id="{077488B3-70B2-0517-4A29-0F796C1FC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761" y="415635"/>
            <a:ext cx="1167790" cy="122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BF8F2B-0048-47AC-27E6-094C4C8426AE}"/>
              </a:ext>
            </a:extLst>
          </p:cNvPr>
          <p:cNvSpPr txBox="1"/>
          <p:nvPr/>
        </p:nvSpPr>
        <p:spPr>
          <a:xfrm>
            <a:off x="5121561" y="1693292"/>
            <a:ext cx="1768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Data selection</a:t>
            </a:r>
            <a:endParaRPr lang="en-US" sz="16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360E84-5DFD-4E54-0681-D177908720BC}"/>
              </a:ext>
            </a:extLst>
          </p:cNvPr>
          <p:cNvCxnSpPr>
            <a:cxnSpLocks/>
          </p:cNvCxnSpPr>
          <p:nvPr/>
        </p:nvCxnSpPr>
        <p:spPr>
          <a:xfrm>
            <a:off x="6705598" y="974433"/>
            <a:ext cx="8866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290" name="Picture 2" descr="Data processing - Free miscellaneous icons">
            <a:extLst>
              <a:ext uri="{FF2B5EF4-FFF2-40B4-BE49-F238E27FC236}">
                <a16:creationId xmlns:a16="http://schemas.microsoft.com/office/drawing/2014/main" id="{922DD360-4228-59E2-1B1F-9E332DBB5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873" y="415635"/>
            <a:ext cx="1143000" cy="115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250D16-D4AA-1075-6C31-0E21A2FC8245}"/>
              </a:ext>
            </a:extLst>
          </p:cNvPr>
          <p:cNvSpPr txBox="1"/>
          <p:nvPr/>
        </p:nvSpPr>
        <p:spPr>
          <a:xfrm>
            <a:off x="7536869" y="1641902"/>
            <a:ext cx="1948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Data pre-processing</a:t>
            </a:r>
            <a:endParaRPr lang="en-US" sz="1600" dirty="0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27B45E4E-6F8E-8A07-989A-96D024CF0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782" y="2154957"/>
            <a:ext cx="5353050" cy="376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F7F918-C18F-9695-B95A-B9D432ED6509}"/>
              </a:ext>
            </a:extLst>
          </p:cNvPr>
          <p:cNvSpPr txBox="1"/>
          <p:nvPr/>
        </p:nvSpPr>
        <p:spPr>
          <a:xfrm>
            <a:off x="5745018" y="6114473"/>
            <a:ext cx="564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Word cloud of reviews for birth control</a:t>
            </a:r>
          </a:p>
        </p:txBody>
      </p:sp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7F47534-24B2-C4FD-58CC-3078CF2E23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178" y="2302901"/>
            <a:ext cx="5261840" cy="26754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C040B6-4702-4474-22D2-560A27914AEA}"/>
              </a:ext>
            </a:extLst>
          </p:cNvPr>
          <p:cNvSpPr txBox="1"/>
          <p:nvPr/>
        </p:nvSpPr>
        <p:spPr>
          <a:xfrm>
            <a:off x="483178" y="4978394"/>
            <a:ext cx="5261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Cleaned review</a:t>
            </a:r>
            <a:r>
              <a:rPr lang="en-US" dirty="0"/>
              <a:t>: Remove punctuations, special characters, stop words, lemmatization and lower case all reviews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3B614C3-4684-11DF-3E13-D0AFC001D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9947-0E33-0A42-A8F1-3F2DB2A03B20}" type="slidenum">
              <a:rPr lang="en-US" smtClean="0"/>
              <a:t>9</a:t>
            </a:fld>
            <a:endParaRPr lang="en-US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D6CAF29F-E5D0-1084-165C-DBA8346D45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946" y="2367707"/>
            <a:ext cx="11312875" cy="347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5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2299</TotalTime>
  <Words>700</Words>
  <Application>Microsoft Macintosh PowerPoint</Application>
  <PresentationFormat>Widescreen</PresentationFormat>
  <Paragraphs>132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Hebrew</vt:lpstr>
      <vt:lpstr>Calibri</vt:lpstr>
      <vt:lpstr>Calibri Light</vt:lpstr>
      <vt:lpstr>Lucida Handwriting</vt:lpstr>
      <vt:lpstr>Office Theme</vt:lpstr>
      <vt:lpstr>Predicting patient’s condition and medicine recommendation based on Drug reviews.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Deeksha Shetty</dc:creator>
  <cp:lastModifiedBy>Deeksha Shetty</cp:lastModifiedBy>
  <cp:revision>37</cp:revision>
  <dcterms:created xsi:type="dcterms:W3CDTF">2022-11-07T01:38:24Z</dcterms:created>
  <dcterms:modified xsi:type="dcterms:W3CDTF">2022-11-09T19:17:08Z</dcterms:modified>
</cp:coreProperties>
</file>