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A0A24A7-0748-4BB1-A935-0898DF6F8DD6}"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CD734-5832-4C9E-A78A-0CC0931E6AAD}" type="slidenum">
              <a:rPr lang="en-IN" smtClean="0"/>
              <a:t>‹#›</a:t>
            </a:fld>
            <a:endParaRPr lang="en-IN"/>
          </a:p>
        </p:txBody>
      </p:sp>
    </p:spTree>
    <p:extLst>
      <p:ext uri="{BB962C8B-B14F-4D97-AF65-F5344CB8AC3E}">
        <p14:creationId xmlns:p14="http://schemas.microsoft.com/office/powerpoint/2010/main" val="1027872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A0A24A7-0748-4BB1-A935-0898DF6F8DD6}"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CD734-5832-4C9E-A78A-0CC0931E6AAD}" type="slidenum">
              <a:rPr lang="en-IN" smtClean="0"/>
              <a:t>‹#›</a:t>
            </a:fld>
            <a:endParaRPr lang="en-IN"/>
          </a:p>
        </p:txBody>
      </p:sp>
    </p:spTree>
    <p:extLst>
      <p:ext uri="{BB962C8B-B14F-4D97-AF65-F5344CB8AC3E}">
        <p14:creationId xmlns:p14="http://schemas.microsoft.com/office/powerpoint/2010/main" val="9499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A0A24A7-0748-4BB1-A935-0898DF6F8DD6}"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CD734-5832-4C9E-A78A-0CC0931E6AAD}" type="slidenum">
              <a:rPr lang="en-IN" smtClean="0"/>
              <a:t>‹#›</a:t>
            </a:fld>
            <a:endParaRPr lang="en-IN"/>
          </a:p>
        </p:txBody>
      </p:sp>
    </p:spTree>
    <p:extLst>
      <p:ext uri="{BB962C8B-B14F-4D97-AF65-F5344CB8AC3E}">
        <p14:creationId xmlns:p14="http://schemas.microsoft.com/office/powerpoint/2010/main" val="466596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A0A24A7-0748-4BB1-A935-0898DF6F8DD6}"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CD734-5832-4C9E-A78A-0CC0931E6AAD}" type="slidenum">
              <a:rPr lang="en-IN" smtClean="0"/>
              <a:t>‹#›</a:t>
            </a:fld>
            <a:endParaRPr lang="en-IN"/>
          </a:p>
        </p:txBody>
      </p:sp>
    </p:spTree>
    <p:extLst>
      <p:ext uri="{BB962C8B-B14F-4D97-AF65-F5344CB8AC3E}">
        <p14:creationId xmlns:p14="http://schemas.microsoft.com/office/powerpoint/2010/main" val="26109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0A24A7-0748-4BB1-A935-0898DF6F8DD6}"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CD734-5832-4C9E-A78A-0CC0931E6AAD}" type="slidenum">
              <a:rPr lang="en-IN" smtClean="0"/>
              <a:t>‹#›</a:t>
            </a:fld>
            <a:endParaRPr lang="en-IN"/>
          </a:p>
        </p:txBody>
      </p:sp>
    </p:spTree>
    <p:extLst>
      <p:ext uri="{BB962C8B-B14F-4D97-AF65-F5344CB8AC3E}">
        <p14:creationId xmlns:p14="http://schemas.microsoft.com/office/powerpoint/2010/main" val="121073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A0A24A7-0748-4BB1-A935-0898DF6F8DD6}"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CD734-5832-4C9E-A78A-0CC0931E6AAD}" type="slidenum">
              <a:rPr lang="en-IN" smtClean="0"/>
              <a:t>‹#›</a:t>
            </a:fld>
            <a:endParaRPr lang="en-IN"/>
          </a:p>
        </p:txBody>
      </p:sp>
    </p:spTree>
    <p:extLst>
      <p:ext uri="{BB962C8B-B14F-4D97-AF65-F5344CB8AC3E}">
        <p14:creationId xmlns:p14="http://schemas.microsoft.com/office/powerpoint/2010/main" val="313649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A0A24A7-0748-4BB1-A935-0898DF6F8DD6}"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3CD734-5832-4C9E-A78A-0CC0931E6AAD}" type="slidenum">
              <a:rPr lang="en-IN" smtClean="0"/>
              <a:t>‹#›</a:t>
            </a:fld>
            <a:endParaRPr lang="en-IN"/>
          </a:p>
        </p:txBody>
      </p:sp>
    </p:spTree>
    <p:extLst>
      <p:ext uri="{BB962C8B-B14F-4D97-AF65-F5344CB8AC3E}">
        <p14:creationId xmlns:p14="http://schemas.microsoft.com/office/powerpoint/2010/main" val="2312899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A0A24A7-0748-4BB1-A935-0898DF6F8DD6}"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3CD734-5832-4C9E-A78A-0CC0931E6AAD}" type="slidenum">
              <a:rPr lang="en-IN" smtClean="0"/>
              <a:t>‹#›</a:t>
            </a:fld>
            <a:endParaRPr lang="en-IN"/>
          </a:p>
        </p:txBody>
      </p:sp>
    </p:spTree>
    <p:extLst>
      <p:ext uri="{BB962C8B-B14F-4D97-AF65-F5344CB8AC3E}">
        <p14:creationId xmlns:p14="http://schemas.microsoft.com/office/powerpoint/2010/main" val="361578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A24A7-0748-4BB1-A935-0898DF6F8DD6}"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3CD734-5832-4C9E-A78A-0CC0931E6AAD}" type="slidenum">
              <a:rPr lang="en-IN" smtClean="0"/>
              <a:t>‹#›</a:t>
            </a:fld>
            <a:endParaRPr lang="en-IN"/>
          </a:p>
        </p:txBody>
      </p:sp>
    </p:spTree>
    <p:extLst>
      <p:ext uri="{BB962C8B-B14F-4D97-AF65-F5344CB8AC3E}">
        <p14:creationId xmlns:p14="http://schemas.microsoft.com/office/powerpoint/2010/main" val="1641132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0A24A7-0748-4BB1-A935-0898DF6F8DD6}"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CD734-5832-4C9E-A78A-0CC0931E6AAD}" type="slidenum">
              <a:rPr lang="en-IN" smtClean="0"/>
              <a:t>‹#›</a:t>
            </a:fld>
            <a:endParaRPr lang="en-IN"/>
          </a:p>
        </p:txBody>
      </p:sp>
    </p:spTree>
    <p:extLst>
      <p:ext uri="{BB962C8B-B14F-4D97-AF65-F5344CB8AC3E}">
        <p14:creationId xmlns:p14="http://schemas.microsoft.com/office/powerpoint/2010/main" val="266392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0A24A7-0748-4BB1-A935-0898DF6F8DD6}"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CD734-5832-4C9E-A78A-0CC0931E6AAD}" type="slidenum">
              <a:rPr lang="en-IN" smtClean="0"/>
              <a:t>‹#›</a:t>
            </a:fld>
            <a:endParaRPr lang="en-IN"/>
          </a:p>
        </p:txBody>
      </p:sp>
    </p:spTree>
    <p:extLst>
      <p:ext uri="{BB962C8B-B14F-4D97-AF65-F5344CB8AC3E}">
        <p14:creationId xmlns:p14="http://schemas.microsoft.com/office/powerpoint/2010/main" val="392556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A24A7-0748-4BB1-A935-0898DF6F8DD6}" type="datetimeFigureOut">
              <a:rPr lang="en-IN" smtClean="0"/>
              <a:t>15-07-2024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CD734-5832-4C9E-A78A-0CC0931E6AAD}" type="slidenum">
              <a:rPr lang="en-IN" smtClean="0"/>
              <a:t>‹#›</a:t>
            </a:fld>
            <a:endParaRPr lang="en-IN"/>
          </a:p>
        </p:txBody>
      </p:sp>
    </p:spTree>
    <p:extLst>
      <p:ext uri="{BB962C8B-B14F-4D97-AF65-F5344CB8AC3E}">
        <p14:creationId xmlns:p14="http://schemas.microsoft.com/office/powerpoint/2010/main" val="26897426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 </a:t>
            </a:r>
            <a:r>
              <a:rPr lang="en-IN" sz="3100" b="1" dirty="0">
                <a:latin typeface="Algerian" pitchFamily="82" charset="0"/>
                <a:cs typeface="Times New Roman" pitchFamily="18" charset="0"/>
              </a:rPr>
              <a:t>Vehicle Movement Analysis and Insight Generation in a College Campus using Edge AI</a:t>
            </a:r>
            <a:br>
              <a:rPr lang="en-IN" sz="3100" dirty="0">
                <a:latin typeface="Algerian" pitchFamily="82" charset="0"/>
                <a:cs typeface="Times New Roman" pitchFamily="18" charset="0"/>
              </a:rPr>
            </a:br>
            <a:endParaRPr lang="en-IN" sz="3100" dirty="0">
              <a:latin typeface="Algerian" pitchFamily="82" charset="0"/>
              <a:cs typeface="Times New Roman" pitchFamily="18" charset="0"/>
            </a:endParaRPr>
          </a:p>
        </p:txBody>
      </p:sp>
    </p:spTree>
    <p:extLst>
      <p:ext uri="{BB962C8B-B14F-4D97-AF65-F5344CB8AC3E}">
        <p14:creationId xmlns:p14="http://schemas.microsoft.com/office/powerpoint/2010/main" val="326296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Unique idea (Solution)</a:t>
            </a:r>
          </a:p>
        </p:txBody>
      </p:sp>
      <p:sp>
        <p:nvSpPr>
          <p:cNvPr id="3" name="Content Placeholder 2"/>
          <p:cNvSpPr>
            <a:spLocks noGrp="1"/>
          </p:cNvSpPr>
          <p:nvPr>
            <p:ph idx="1"/>
          </p:nvPr>
        </p:nvSpPr>
        <p:spPr>
          <a:xfrm>
            <a:off x="457200" y="1417638"/>
            <a:ext cx="8229600" cy="5165724"/>
          </a:xfrm>
        </p:spPr>
        <p:txBody>
          <a:bodyPr>
            <a:normAutofit fontScale="70000" lnSpcReduction="20000"/>
          </a:bodyPr>
          <a:lstStyle/>
          <a:p>
            <a:r>
              <a:rPr lang="en-US" dirty="0"/>
              <a:t>Vehicle Movement Analysis and Insight Generation in a College Campus using Edge AI involves deploying AI-powered cameras and edge devices across the campus to monitor and analyze vehicle movements in real-time. The process starts with capturing video footage at strategic locations using edge AI cameras, which locally process the data to detect and track vehicles, reducing latency and bandwidth usage. The edge devices use advanced algorithms to extract features such as vehicle type, speed, and direction, and send summarized data to a central server. This data is then preprocessed and integrated into a comprehensive database for further analysis. Machine learning models are applied to identify patterns, anomalies, and peak usage times. Insights are generated on traffic flow, parking occupancy, and potential bottlenecks, which are visualized through dashboards for real-time monitoring and decision-making by campus administrators. This system enhances traffic management, optimizes parking utilization, and improves overall campus safety and efficiency.</a:t>
            </a:r>
            <a:endParaRPr lang="en-IN" dirty="0"/>
          </a:p>
        </p:txBody>
      </p:sp>
    </p:spTree>
    <p:extLst>
      <p:ext uri="{BB962C8B-B14F-4D97-AF65-F5344CB8AC3E}">
        <p14:creationId xmlns:p14="http://schemas.microsoft.com/office/powerpoint/2010/main" val="189550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Times New Roman" pitchFamily="18" charset="0"/>
                <a:cs typeface="Times New Roman" pitchFamily="18" charset="0"/>
              </a:rPr>
              <a:t>Features offered</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r>
              <a:rPr lang="en-IN" sz="3100" dirty="0">
                <a:latin typeface="Times New Roman" pitchFamily="18" charset="0"/>
                <a:cs typeface="Times New Roman" pitchFamily="18" charset="0"/>
              </a:rPr>
              <a:t>Data Pre-processing: Effective cleaning and pre-processing of the dataset, handling missing values, normalization, and feature engineering.</a:t>
            </a:r>
          </a:p>
          <a:p>
            <a:r>
              <a:rPr lang="en-IN" sz="3100" dirty="0">
                <a:latin typeface="Times New Roman" pitchFamily="18" charset="0"/>
                <a:cs typeface="Times New Roman" pitchFamily="18" charset="0"/>
              </a:rPr>
              <a:t>Vehicle Movement Analysis: accurate analysis of vehicle movement patterns, identifying peak times and patterns.</a:t>
            </a:r>
          </a:p>
          <a:p>
            <a:r>
              <a:rPr lang="en-IN" sz="3100" dirty="0">
                <a:latin typeface="Times New Roman" pitchFamily="18" charset="0"/>
                <a:cs typeface="Times New Roman" pitchFamily="18" charset="0"/>
              </a:rPr>
              <a:t>Parking Occupancy Monitoring: Effective monitoring of parking lot occupancy in real-time.</a:t>
            </a:r>
          </a:p>
          <a:p>
            <a:r>
              <a:rPr lang="en-IN" sz="3100" dirty="0">
                <a:latin typeface="Times New Roman" pitchFamily="18" charset="0"/>
                <a:cs typeface="Times New Roman" pitchFamily="18" charset="0"/>
              </a:rPr>
              <a:t>Vehicle Matching: Accurate matching of vehicles to the approved vehicle database and identification of unauthorized vehicles.</a:t>
            </a:r>
          </a:p>
          <a:p>
            <a:r>
              <a:rPr lang="en-IN" sz="3100" dirty="0">
                <a:latin typeface="Times New Roman" pitchFamily="18" charset="0"/>
                <a:cs typeface="Times New Roman" pitchFamily="18" charset="0"/>
              </a:rPr>
              <a:t>Insight Generation: Generation of clear and meaningful insights from the data analysis, presented in an understandable manner.</a:t>
            </a:r>
          </a:p>
          <a:p>
            <a:endParaRPr lang="en-IN" dirty="0"/>
          </a:p>
        </p:txBody>
      </p:sp>
    </p:spTree>
    <p:extLst>
      <p:ext uri="{BB962C8B-B14F-4D97-AF65-F5344CB8AC3E}">
        <p14:creationId xmlns:p14="http://schemas.microsoft.com/office/powerpoint/2010/main" val="268262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Process flow</a:t>
            </a:r>
          </a:p>
        </p:txBody>
      </p:sp>
      <p:sp>
        <p:nvSpPr>
          <p:cNvPr id="3" name="Content Placeholder 2"/>
          <p:cNvSpPr>
            <a:spLocks noGrp="1"/>
          </p:cNvSpPr>
          <p:nvPr>
            <p:ph idx="1"/>
          </p:nvPr>
        </p:nvSpPr>
        <p:spPr>
          <a:xfrm>
            <a:off x="457200" y="1196752"/>
            <a:ext cx="8229600" cy="5544616"/>
          </a:xfrm>
        </p:spPr>
        <p:txBody>
          <a:bodyPr>
            <a:normAutofit fontScale="70000" lnSpcReduction="20000"/>
          </a:bodyPr>
          <a:lstStyle/>
          <a:p>
            <a:r>
              <a:rPr lang="en-US" b="0" i="0" dirty="0">
                <a:solidFill>
                  <a:srgbClr val="374151"/>
                </a:solidFill>
                <a:effectLst/>
                <a:latin typeface="__Inter_aaf875"/>
              </a:rPr>
              <a:t>The process begins with data collection from cameras installed at strategic locations around the campus, which is then transmitted to Edge AI-enabled devices for processing. The Edge AI algorithms detect and track vehicles in real-time, generating metadata such as vehicle type, speed, direction, and location. The devices then analyze the video feeds to generate a trajectory of each vehicle's movement, including its route, speed, and time of travel. The data is transmitted to a central server or cloud-based platform for further analysis, where it is processed to generate insights on vehicle movement patterns, such as peak hours of traffic congestion, most frequently used routes, and average speed of vehicles. The insights are then used to identify opportunities for improvement in campus traffic management, and real-time alerts and notifications are generated based on predefined rules and thresholds. Finally, the system continuously monitors and evaluates its effectiveness, making adjustments as needed to improve accuracy and performance, and leveraging Edge AI benefits such as reduced latency, improved accuracy, increased efficiency, and enhanced security.</a:t>
            </a:r>
            <a:endParaRPr lang="en-IN" dirty="0"/>
          </a:p>
        </p:txBody>
      </p:sp>
    </p:spTree>
    <p:extLst>
      <p:ext uri="{BB962C8B-B14F-4D97-AF65-F5344CB8AC3E}">
        <p14:creationId xmlns:p14="http://schemas.microsoft.com/office/powerpoint/2010/main" val="127705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Architecture Diagram:</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064896"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116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Technologies used</a:t>
            </a:r>
          </a:p>
        </p:txBody>
      </p:sp>
      <p:sp>
        <p:nvSpPr>
          <p:cNvPr id="3" name="Content Placeholder 2"/>
          <p:cNvSpPr>
            <a:spLocks noGrp="1"/>
          </p:cNvSpPr>
          <p:nvPr>
            <p:ph idx="1"/>
          </p:nvPr>
        </p:nvSpPr>
        <p:spPr/>
        <p:txBody>
          <a:bodyPr/>
          <a:lstStyle/>
          <a:p>
            <a:endParaRPr lang="en-IN" dirty="0">
              <a:effectLst/>
            </a:endParaRPr>
          </a:p>
          <a:p>
            <a:pPr lvl="1">
              <a:buFont typeface="Arial" pitchFamily="34" charset="0"/>
              <a:buChar char="•"/>
            </a:pPr>
            <a:r>
              <a:rPr lang="en-IN" b="1" dirty="0">
                <a:latin typeface="Times New Roman" pitchFamily="18" charset="0"/>
                <a:cs typeface="Times New Roman" pitchFamily="18" charset="0"/>
              </a:rPr>
              <a:t>Tools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OpenCV</a:t>
            </a:r>
            <a:r>
              <a:rPr lang="en-IN" dirty="0">
                <a:latin typeface="Times New Roman" pitchFamily="18" charset="0"/>
                <a:cs typeface="Times New Roman" pitchFamily="18" charset="0"/>
              </a:rPr>
              <a:t>, Pandas, </a:t>
            </a:r>
            <a:r>
              <a:rPr lang="en-IN" dirty="0" err="1">
                <a:latin typeface="Times New Roman" pitchFamily="18" charset="0"/>
                <a:cs typeface="Times New Roman" pitchFamily="18" charset="0"/>
              </a:rPr>
              <a:t>NumPy</a:t>
            </a:r>
            <a:r>
              <a:rPr lang="en-IN" dirty="0">
                <a:latin typeface="Times New Roman" pitchFamily="18" charset="0"/>
                <a:cs typeface="Times New Roman" pitchFamily="18" charset="0"/>
              </a:rPr>
              <a:t>.</a:t>
            </a:r>
          </a:p>
          <a:p>
            <a:pPr lvl="1">
              <a:buFont typeface="Arial" pitchFamily="34" charset="0"/>
              <a:buChar char="•"/>
            </a:pPr>
            <a:r>
              <a:rPr lang="en-IN" b="1" dirty="0">
                <a:latin typeface="Times New Roman" pitchFamily="18" charset="0"/>
                <a:cs typeface="Times New Roman" pitchFamily="18" charset="0"/>
              </a:rPr>
              <a:t>Techniques</a:t>
            </a:r>
            <a:r>
              <a:rPr lang="en-IN" dirty="0">
                <a:latin typeface="Times New Roman" pitchFamily="18" charset="0"/>
                <a:cs typeface="Times New Roman" pitchFamily="18" charset="0"/>
              </a:rPr>
              <a:t>: Image resizing, </a:t>
            </a:r>
            <a:r>
              <a:rPr lang="en-IN" dirty="0" err="1">
                <a:latin typeface="Times New Roman" pitchFamily="18" charset="0"/>
                <a:cs typeface="Times New Roman" pitchFamily="18" charset="0"/>
              </a:rPr>
              <a:t>grayscale</a:t>
            </a:r>
            <a:r>
              <a:rPr lang="en-IN" dirty="0">
                <a:latin typeface="Times New Roman" pitchFamily="18" charset="0"/>
                <a:cs typeface="Times New Roman" pitchFamily="18" charset="0"/>
              </a:rPr>
              <a:t> conversion, handling missing values.</a:t>
            </a: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8573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Team members and contribution:</a:t>
            </a:r>
          </a:p>
        </p:txBody>
      </p:sp>
      <p:sp>
        <p:nvSpPr>
          <p:cNvPr id="3" name="Content Placeholder 2"/>
          <p:cNvSpPr>
            <a:spLocks noGrp="1"/>
          </p:cNvSpPr>
          <p:nvPr>
            <p:ph idx="1"/>
          </p:nvPr>
        </p:nvSpPr>
        <p:spPr/>
        <p:txBody>
          <a:bodyPr/>
          <a:lstStyle/>
          <a:p>
            <a:r>
              <a:rPr lang="en-IN" dirty="0"/>
              <a:t>Ankita: Data Detection</a:t>
            </a:r>
          </a:p>
          <a:p>
            <a:r>
              <a:rPr lang="en-IN" dirty="0"/>
              <a:t>Deeksha: Preprocessing</a:t>
            </a:r>
          </a:p>
          <a:p>
            <a:r>
              <a:rPr lang="en-IN" dirty="0" err="1"/>
              <a:t>Ranjitha</a:t>
            </a:r>
            <a:r>
              <a:rPr lang="en-IN"/>
              <a:t>: Synopsis</a:t>
            </a:r>
            <a:endParaRPr lang="en-IN" dirty="0"/>
          </a:p>
        </p:txBody>
      </p:sp>
    </p:spTree>
    <p:extLst>
      <p:ext uri="{BB962C8B-B14F-4D97-AF65-F5344CB8AC3E}">
        <p14:creationId xmlns:p14="http://schemas.microsoft.com/office/powerpoint/2010/main" val="407358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fontScale="92500" lnSpcReduction="20000"/>
          </a:bodyPr>
          <a:lstStyle/>
          <a:p>
            <a:r>
              <a:rPr lang="en-US" dirty="0"/>
              <a:t>This innovative solution leverages advanced computer vision and machine learning techniques to address the challenges of vehicle movement analysis, parking occupancy monitoring, and traffic management. By integrating real-time data analytics and smart decision-making, cities and organizations can achieve efficient and sustainable urban mobility solutions. This approach not only enhances operational efficiency but also contributes to safer and more convenient transportation experiences for users.</a:t>
            </a:r>
            <a:endParaRPr lang="en-IN" dirty="0"/>
          </a:p>
        </p:txBody>
      </p:sp>
    </p:spTree>
    <p:extLst>
      <p:ext uri="{BB962C8B-B14F-4D97-AF65-F5344CB8AC3E}">
        <p14:creationId xmlns:p14="http://schemas.microsoft.com/office/powerpoint/2010/main" val="4091489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587</Words>
  <Application>Microsoft Office PowerPoint</Application>
  <PresentationFormat>On-screen Show (4:3)</PresentationFormat>
  <Paragraphs>22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__Inter_aaf875</vt:lpstr>
      <vt:lpstr>Algerian</vt:lpstr>
      <vt:lpstr>Arial</vt:lpstr>
      <vt:lpstr>Calibri</vt:lpstr>
      <vt:lpstr>Times New Roman</vt:lpstr>
      <vt:lpstr>Office Theme</vt:lpstr>
      <vt:lpstr> Vehicle Movement Analysis and Insight Generation in a College Campus using Edge AI </vt:lpstr>
      <vt:lpstr>Unique idea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Movement Analysis and Insight Generation in a College Campus using Edge AI</dc:title>
  <dc:creator>USER</dc:creator>
  <cp:lastModifiedBy>DEEKSHA V</cp:lastModifiedBy>
  <cp:revision>5</cp:revision>
  <dcterms:created xsi:type="dcterms:W3CDTF">2024-07-15T17:04:03Z</dcterms:created>
  <dcterms:modified xsi:type="dcterms:W3CDTF">2024-07-15T18:26:59Z</dcterms:modified>
</cp:coreProperties>
</file>