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8288000" cy="10287000"/>
  <p:notesSz cx="6858000" cy="9144000"/>
  <p:embeddedFontLst>
    <p:embeddedFont>
      <p:font typeface="Arimo Bold" panose="020B0604020202020204" charset="0"/>
      <p:regular r:id="rId18"/>
    </p:embeddedFont>
    <p:embeddedFont>
      <p:font typeface="Helios" panose="020B0604020202020204" charset="0"/>
      <p:regular r:id="rId19"/>
    </p:embeddedFont>
    <p:embeddedFont>
      <p:font typeface="Helios Bold" panose="020B0604020202020204" charset="0"/>
      <p:regular r:id="rId20"/>
    </p:embeddedFont>
    <p:embeddedFont>
      <p:font typeface="Klein Bold" panose="020B0604020202020204" charset="0"/>
      <p:regular r:id="rId21"/>
    </p:embeddedFont>
    <p:embeddedFont>
      <p:font typeface="Trend Sans One" panose="020B0604020202020204" charset="0"/>
      <p:regular r:id="rId22"/>
    </p:embeddedFont>
    <p:embeddedFont>
      <p:font typeface="Trend Slab Four" panose="020B0604020202020204" charset="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eksha Saini" userId="247c5618ff264b2c" providerId="LiveId" clId="{24C50300-6CBB-4FC7-AD9B-E584D8E1E297}"/>
    <pc:docChg chg="modSld">
      <pc:chgData name="Deeksha Saini" userId="247c5618ff264b2c" providerId="LiveId" clId="{24C50300-6CBB-4FC7-AD9B-E584D8E1E297}" dt="2025-01-03T10:47:04.127" v="2" actId="20577"/>
      <pc:docMkLst>
        <pc:docMk/>
      </pc:docMkLst>
      <pc:sldChg chg="modSp mod">
        <pc:chgData name="Deeksha Saini" userId="247c5618ff264b2c" providerId="LiveId" clId="{24C50300-6CBB-4FC7-AD9B-E584D8E1E297}" dt="2025-01-03T10:41:19.969" v="0" actId="20577"/>
        <pc:sldMkLst>
          <pc:docMk/>
          <pc:sldMk cId="0" sldId="258"/>
        </pc:sldMkLst>
        <pc:spChg chg="mod">
          <ac:chgData name="Deeksha Saini" userId="247c5618ff264b2c" providerId="LiveId" clId="{24C50300-6CBB-4FC7-AD9B-E584D8E1E297}" dt="2025-01-03T10:41:19.969" v="0" actId="20577"/>
          <ac:spMkLst>
            <pc:docMk/>
            <pc:sldMk cId="0" sldId="258"/>
            <ac:spMk id="4" creationId="{00000000-0000-0000-0000-000000000000}"/>
          </ac:spMkLst>
        </pc:spChg>
      </pc:sldChg>
      <pc:sldChg chg="modSp mod">
        <pc:chgData name="Deeksha Saini" userId="247c5618ff264b2c" providerId="LiveId" clId="{24C50300-6CBB-4FC7-AD9B-E584D8E1E297}" dt="2025-01-03T10:47:04.127" v="2" actId="20577"/>
        <pc:sldMkLst>
          <pc:docMk/>
          <pc:sldMk cId="0" sldId="260"/>
        </pc:sldMkLst>
        <pc:spChg chg="mod">
          <ac:chgData name="Deeksha Saini" userId="247c5618ff264b2c" providerId="LiveId" clId="{24C50300-6CBB-4FC7-AD9B-E584D8E1E297}" dt="2025-01-03T10:47:04.127" v="2" actId="20577"/>
          <ac:spMkLst>
            <pc:docMk/>
            <pc:sldMk cId="0" sldId="260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6.svg"/><Relationship Id="rId3" Type="http://schemas.openxmlformats.org/officeDocument/2006/relationships/image" Target="../media/image2.svg"/><Relationship Id="rId7" Type="http://schemas.openxmlformats.org/officeDocument/2006/relationships/image" Target="../media/image11.svg"/><Relationship Id="rId12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466927" y="-4280359"/>
            <a:ext cx="10812392" cy="10812392"/>
          </a:xfrm>
          <a:custGeom>
            <a:avLst/>
            <a:gdLst/>
            <a:ahLst/>
            <a:cxnLst/>
            <a:rect l="l" t="t" r="r" b="b"/>
            <a:pathLst>
              <a:path w="10812392" h="10812392">
                <a:moveTo>
                  <a:pt x="0" y="0"/>
                </a:moveTo>
                <a:lnTo>
                  <a:pt x="10812393" y="0"/>
                </a:lnTo>
                <a:lnTo>
                  <a:pt x="10812393" y="10812392"/>
                </a:lnTo>
                <a:lnTo>
                  <a:pt x="0" y="108123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028700" y="1046324"/>
            <a:ext cx="4702618" cy="777210"/>
            <a:chOff x="0" y="0"/>
            <a:chExt cx="6270157" cy="1036280"/>
          </a:xfrm>
        </p:grpSpPr>
        <p:sp>
          <p:nvSpPr>
            <p:cNvPr id="4" name="Freeform 4"/>
            <p:cNvSpPr/>
            <p:nvPr/>
          </p:nvSpPr>
          <p:spPr>
            <a:xfrm>
              <a:off x="0" y="106017"/>
              <a:ext cx="785282" cy="824246"/>
            </a:xfrm>
            <a:custGeom>
              <a:avLst/>
              <a:gdLst/>
              <a:ahLst/>
              <a:cxnLst/>
              <a:rect l="l" t="t" r="r" b="b"/>
              <a:pathLst>
                <a:path w="785282" h="824246">
                  <a:moveTo>
                    <a:pt x="0" y="0"/>
                  </a:moveTo>
                  <a:lnTo>
                    <a:pt x="785282" y="0"/>
                  </a:lnTo>
                  <a:lnTo>
                    <a:pt x="785282" y="824246"/>
                  </a:lnTo>
                  <a:lnTo>
                    <a:pt x="0" y="8242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" name="TextBox 5"/>
            <p:cNvSpPr txBox="1"/>
            <p:nvPr/>
          </p:nvSpPr>
          <p:spPr>
            <a:xfrm>
              <a:off x="1119714" y="-57150"/>
              <a:ext cx="5150443" cy="109343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361"/>
                </a:lnSpc>
                <a:spcBef>
                  <a:spcPct val="0"/>
                </a:spcBef>
              </a:pPr>
              <a:r>
                <a:rPr lang="en-US" sz="2401">
                  <a:solidFill>
                    <a:srgbClr val="F4F4F4"/>
                  </a:solidFill>
                  <a:latin typeface="Helios"/>
                  <a:ea typeface="Helios"/>
                  <a:cs typeface="Helios"/>
                  <a:sym typeface="Helios"/>
                </a:rPr>
                <a:t>MACHINERY PRODUCTION COMPANY</a:t>
              </a:r>
            </a:p>
          </p:txBody>
        </p:sp>
      </p:grpSp>
      <p:sp>
        <p:nvSpPr>
          <p:cNvPr id="6" name="Freeform 6"/>
          <p:cNvSpPr/>
          <p:nvPr/>
        </p:nvSpPr>
        <p:spPr>
          <a:xfrm>
            <a:off x="-3407200" y="4432068"/>
            <a:ext cx="5764383" cy="5764383"/>
          </a:xfrm>
          <a:custGeom>
            <a:avLst/>
            <a:gdLst/>
            <a:ahLst/>
            <a:cxnLst/>
            <a:rect l="l" t="t" r="r" b="b"/>
            <a:pathLst>
              <a:path w="5764383" h="5764383">
                <a:moveTo>
                  <a:pt x="0" y="0"/>
                </a:moveTo>
                <a:lnTo>
                  <a:pt x="5764383" y="0"/>
                </a:lnTo>
                <a:lnTo>
                  <a:pt x="5764383" y="5764383"/>
                </a:lnTo>
                <a:lnTo>
                  <a:pt x="0" y="57643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57078" y="7902203"/>
            <a:ext cx="5764383" cy="5764383"/>
          </a:xfrm>
          <a:custGeom>
            <a:avLst/>
            <a:gdLst/>
            <a:ahLst/>
            <a:cxnLst/>
            <a:rect l="l" t="t" r="r" b="b"/>
            <a:pathLst>
              <a:path w="5764383" h="5764383">
                <a:moveTo>
                  <a:pt x="0" y="0"/>
                </a:moveTo>
                <a:lnTo>
                  <a:pt x="5764383" y="0"/>
                </a:lnTo>
                <a:lnTo>
                  <a:pt x="5764383" y="5764382"/>
                </a:lnTo>
                <a:lnTo>
                  <a:pt x="0" y="57643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8" name="Group 8"/>
          <p:cNvGrpSpPr/>
          <p:nvPr/>
        </p:nvGrpSpPr>
        <p:grpSpPr>
          <a:xfrm>
            <a:off x="8621697" y="3280019"/>
            <a:ext cx="8387806" cy="5361998"/>
            <a:chOff x="0" y="0"/>
            <a:chExt cx="11183742" cy="7149331"/>
          </a:xfrm>
        </p:grpSpPr>
        <p:sp>
          <p:nvSpPr>
            <p:cNvPr id="9" name="TextBox 9"/>
            <p:cNvSpPr txBox="1"/>
            <p:nvPr/>
          </p:nvSpPr>
          <p:spPr>
            <a:xfrm>
              <a:off x="0" y="-19050"/>
              <a:ext cx="11183742" cy="56197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11040"/>
                </a:lnSpc>
              </a:pPr>
              <a:r>
                <a:rPr lang="en-US" sz="9200" b="1">
                  <a:solidFill>
                    <a:srgbClr val="2A2E3A"/>
                  </a:solidFill>
                  <a:latin typeface="Klein Bold"/>
                  <a:ea typeface="Klein Bold"/>
                  <a:cs typeface="Klein Bold"/>
                  <a:sym typeface="Klein Bold"/>
                </a:rPr>
                <a:t>Demand &amp; Production Optimization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5856683"/>
              <a:ext cx="10851522" cy="129264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919"/>
                </a:lnSpc>
              </a:pPr>
              <a:r>
                <a:rPr lang="en-US" sz="2799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~ Deeksha Saini</a:t>
              </a:r>
            </a:p>
            <a:p>
              <a:pPr algn="l">
                <a:lnSpc>
                  <a:spcPts val="3919"/>
                </a:lnSpc>
              </a:pPr>
              <a:r>
                <a:rPr lang="en-US" sz="2799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   (Project - 215)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0" y="1953444"/>
            <a:ext cx="17754923" cy="85618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94"/>
              </a:lnSpc>
              <a:spcBef>
                <a:spcPct val="0"/>
              </a:spcBef>
            </a:pPr>
            <a:r>
              <a:rPr lang="en-US" sz="1996" b="1" u="sng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 FOR ECONOMIC INDEX</a:t>
            </a:r>
          </a:p>
          <a:p>
            <a:pPr algn="ctr">
              <a:lnSpc>
                <a:spcPts val="2794"/>
              </a:lnSpc>
              <a:spcBef>
                <a:spcPct val="0"/>
              </a:spcBef>
            </a:pPr>
            <a:endParaRPr lang="en-US" sz="1996" b="1" u="sng">
              <a:solidFill>
                <a:srgbClr val="000000"/>
              </a:solidFill>
              <a:latin typeface="Helios Bold"/>
              <a:ea typeface="Helios Bold"/>
              <a:cs typeface="Helios Bold"/>
              <a:sym typeface="Helios Bold"/>
            </a:endParaRPr>
          </a:p>
          <a:p>
            <a:pPr algn="l">
              <a:lnSpc>
                <a:spcPts val="2794"/>
              </a:lnSpc>
              <a:spcBef>
                <a:spcPct val="0"/>
              </a:spcBef>
            </a:pPr>
            <a:r>
              <a:rPr lang="en-US" sz="1996" b="1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 select year(`Billing date`), min(`Economic Index`) as min_economic_index from variants group by year(`Billing date`);</a:t>
            </a:r>
          </a:p>
          <a:p>
            <a:pPr algn="l">
              <a:lnSpc>
                <a:spcPts val="2794"/>
              </a:lnSpc>
              <a:spcBef>
                <a:spcPct val="0"/>
              </a:spcBef>
            </a:pPr>
            <a:endParaRPr lang="en-US" sz="1996" b="1">
              <a:solidFill>
                <a:srgbClr val="000000"/>
              </a:solidFill>
              <a:latin typeface="Helios Bold"/>
              <a:ea typeface="Helios Bold"/>
              <a:cs typeface="Helios Bold"/>
              <a:sym typeface="Helios Bold"/>
            </a:endParaRPr>
          </a:p>
          <a:p>
            <a:pPr algn="l">
              <a:lnSpc>
                <a:spcPts val="2794"/>
              </a:lnSpc>
              <a:spcBef>
                <a:spcPct val="0"/>
              </a:spcBef>
            </a:pPr>
            <a:r>
              <a:rPr lang="en-US" sz="1996" b="1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 # 2022 - 50.32</a:t>
            </a:r>
          </a:p>
          <a:p>
            <a:pPr algn="l">
              <a:lnSpc>
                <a:spcPts val="2794"/>
              </a:lnSpc>
              <a:spcBef>
                <a:spcPct val="0"/>
              </a:spcBef>
            </a:pPr>
            <a:r>
              <a:rPr lang="en-US" sz="1996" b="1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 # 2023 - 50.01</a:t>
            </a:r>
          </a:p>
          <a:p>
            <a:pPr algn="l">
              <a:lnSpc>
                <a:spcPts val="2794"/>
              </a:lnSpc>
              <a:spcBef>
                <a:spcPct val="0"/>
              </a:spcBef>
            </a:pPr>
            <a:r>
              <a:rPr lang="en-US" sz="1996" b="1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 # 2024 - 50</a:t>
            </a:r>
          </a:p>
          <a:p>
            <a:pPr algn="l">
              <a:lnSpc>
                <a:spcPts val="2794"/>
              </a:lnSpc>
              <a:spcBef>
                <a:spcPct val="0"/>
              </a:spcBef>
            </a:pPr>
            <a:endParaRPr lang="en-US" sz="1996" b="1">
              <a:solidFill>
                <a:srgbClr val="000000"/>
              </a:solidFill>
              <a:latin typeface="Helios Bold"/>
              <a:ea typeface="Helios Bold"/>
              <a:cs typeface="Helios Bold"/>
              <a:sym typeface="Helios Bold"/>
            </a:endParaRPr>
          </a:p>
          <a:p>
            <a:pPr algn="l">
              <a:lnSpc>
                <a:spcPts val="2794"/>
              </a:lnSpc>
              <a:spcBef>
                <a:spcPct val="0"/>
              </a:spcBef>
            </a:pPr>
            <a:r>
              <a:rPr lang="en-US" sz="1996" b="1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 # Finding yearly maximum value of Economic Index :</a:t>
            </a:r>
          </a:p>
          <a:p>
            <a:pPr algn="l">
              <a:lnSpc>
                <a:spcPts val="2794"/>
              </a:lnSpc>
              <a:spcBef>
                <a:spcPct val="0"/>
              </a:spcBef>
            </a:pPr>
            <a:endParaRPr lang="en-US" sz="1996" b="1">
              <a:solidFill>
                <a:srgbClr val="000000"/>
              </a:solidFill>
              <a:latin typeface="Helios Bold"/>
              <a:ea typeface="Helios Bold"/>
              <a:cs typeface="Helios Bold"/>
              <a:sym typeface="Helios Bold"/>
            </a:endParaRPr>
          </a:p>
          <a:p>
            <a:pPr algn="l">
              <a:lnSpc>
                <a:spcPts val="2794"/>
              </a:lnSpc>
              <a:spcBef>
                <a:spcPct val="0"/>
              </a:spcBef>
            </a:pPr>
            <a:r>
              <a:rPr lang="en-US" sz="1996" b="1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 select year(`Billing date`), max(`Economic Index`) as max_economic_index from variants group by year(`Billing date`);</a:t>
            </a:r>
          </a:p>
          <a:p>
            <a:pPr algn="l">
              <a:lnSpc>
                <a:spcPts val="2794"/>
              </a:lnSpc>
              <a:spcBef>
                <a:spcPct val="0"/>
              </a:spcBef>
            </a:pPr>
            <a:endParaRPr lang="en-US" sz="1996" b="1">
              <a:solidFill>
                <a:srgbClr val="000000"/>
              </a:solidFill>
              <a:latin typeface="Helios Bold"/>
              <a:ea typeface="Helios Bold"/>
              <a:cs typeface="Helios Bold"/>
              <a:sym typeface="Helios Bold"/>
            </a:endParaRPr>
          </a:p>
          <a:p>
            <a:pPr algn="l">
              <a:lnSpc>
                <a:spcPts val="2794"/>
              </a:lnSpc>
              <a:spcBef>
                <a:spcPct val="0"/>
              </a:spcBef>
            </a:pPr>
            <a:r>
              <a:rPr lang="en-US" sz="1996" b="1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 # 2022 - 149.83 </a:t>
            </a:r>
          </a:p>
          <a:p>
            <a:pPr algn="l">
              <a:lnSpc>
                <a:spcPts val="2794"/>
              </a:lnSpc>
              <a:spcBef>
                <a:spcPct val="0"/>
              </a:spcBef>
            </a:pPr>
            <a:r>
              <a:rPr lang="en-US" sz="1996" b="1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 # 2023 - 149.97</a:t>
            </a:r>
          </a:p>
          <a:p>
            <a:pPr algn="l">
              <a:lnSpc>
                <a:spcPts val="2794"/>
              </a:lnSpc>
              <a:spcBef>
                <a:spcPct val="0"/>
              </a:spcBef>
            </a:pPr>
            <a:r>
              <a:rPr lang="en-US" sz="1996" b="1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 # 2024 - 149.94</a:t>
            </a:r>
          </a:p>
          <a:p>
            <a:pPr algn="l">
              <a:lnSpc>
                <a:spcPts val="2794"/>
              </a:lnSpc>
              <a:spcBef>
                <a:spcPct val="0"/>
              </a:spcBef>
            </a:pPr>
            <a:endParaRPr lang="en-US" sz="1996" b="1">
              <a:solidFill>
                <a:srgbClr val="000000"/>
              </a:solidFill>
              <a:latin typeface="Helios Bold"/>
              <a:ea typeface="Helios Bold"/>
              <a:cs typeface="Helios Bold"/>
              <a:sym typeface="Helios Bold"/>
            </a:endParaRPr>
          </a:p>
          <a:p>
            <a:pPr marL="430975" lvl="1" indent="-215487" algn="l">
              <a:lnSpc>
                <a:spcPts val="2794"/>
              </a:lnSpc>
              <a:spcBef>
                <a:spcPct val="0"/>
              </a:spcBef>
              <a:buFont typeface="Arial"/>
              <a:buChar char="•"/>
            </a:pPr>
            <a:r>
              <a:rPr lang="en-US" sz="1996" b="1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 Sum of Economic_Index per Variant :</a:t>
            </a:r>
          </a:p>
          <a:p>
            <a:pPr algn="l">
              <a:lnSpc>
                <a:spcPts val="2794"/>
              </a:lnSpc>
              <a:spcBef>
                <a:spcPct val="0"/>
              </a:spcBef>
            </a:pPr>
            <a:endParaRPr lang="en-US" sz="1996" b="1">
              <a:solidFill>
                <a:srgbClr val="000000"/>
              </a:solidFill>
              <a:latin typeface="Helios Bold"/>
              <a:ea typeface="Helios Bold"/>
              <a:cs typeface="Helios Bold"/>
              <a:sym typeface="Helios Bold"/>
            </a:endParaRPr>
          </a:p>
          <a:p>
            <a:pPr algn="l">
              <a:lnSpc>
                <a:spcPts val="2794"/>
              </a:lnSpc>
              <a:spcBef>
                <a:spcPct val="0"/>
              </a:spcBef>
            </a:pPr>
            <a:r>
              <a:rPr lang="en-US" sz="1996" b="1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 select Variant, sum(`Economic Index`) from variants group by Variant;</a:t>
            </a:r>
          </a:p>
          <a:p>
            <a:pPr algn="l">
              <a:lnSpc>
                <a:spcPts val="2794"/>
              </a:lnSpc>
              <a:spcBef>
                <a:spcPct val="0"/>
              </a:spcBef>
            </a:pPr>
            <a:endParaRPr lang="en-US" sz="1996" b="1">
              <a:solidFill>
                <a:srgbClr val="000000"/>
              </a:solidFill>
              <a:latin typeface="Helios Bold"/>
              <a:ea typeface="Helios Bold"/>
              <a:cs typeface="Helios Bold"/>
              <a:sym typeface="Helios Bold"/>
            </a:endParaRPr>
          </a:p>
          <a:p>
            <a:pPr algn="l">
              <a:lnSpc>
                <a:spcPts val="2794"/>
              </a:lnSpc>
              <a:spcBef>
                <a:spcPct val="0"/>
              </a:spcBef>
            </a:pPr>
            <a:r>
              <a:rPr lang="en-US" sz="1996" b="1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 # Variant with highest economic index value : </a:t>
            </a:r>
          </a:p>
          <a:p>
            <a:pPr algn="l">
              <a:lnSpc>
                <a:spcPts val="2794"/>
              </a:lnSpc>
              <a:spcBef>
                <a:spcPct val="0"/>
              </a:spcBef>
            </a:pPr>
            <a:endParaRPr lang="en-US" sz="1996" b="1">
              <a:solidFill>
                <a:srgbClr val="000000"/>
              </a:solidFill>
              <a:latin typeface="Helios Bold"/>
              <a:ea typeface="Helios Bold"/>
              <a:cs typeface="Helios Bold"/>
              <a:sym typeface="Helios Bold"/>
            </a:endParaRPr>
          </a:p>
          <a:p>
            <a:pPr algn="l">
              <a:lnSpc>
                <a:spcPts val="2794"/>
              </a:lnSpc>
              <a:spcBef>
                <a:spcPct val="0"/>
              </a:spcBef>
            </a:pPr>
            <a:r>
              <a:rPr lang="en-US" sz="1996" b="1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 select Variant, sum(`Economic Index`) as total_economic_index from variants group by Variant order by total_economic_index desc limit 1;</a:t>
            </a:r>
          </a:p>
          <a:p>
            <a:pPr algn="l">
              <a:lnSpc>
                <a:spcPts val="2794"/>
              </a:lnSpc>
            </a:pPr>
            <a:endParaRPr lang="en-US" sz="1996" b="1">
              <a:solidFill>
                <a:srgbClr val="000000"/>
              </a:solidFill>
              <a:latin typeface="Helios Bold"/>
              <a:ea typeface="Helios Bold"/>
              <a:cs typeface="Helios Bold"/>
              <a:sym typeface="Helios Bold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0" y="37324"/>
            <a:ext cx="17736976" cy="1963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65"/>
              </a:lnSpc>
            </a:pPr>
            <a:r>
              <a:rPr lang="en-US" sz="1903" b="1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 # List of all the 12 Unique Variants : XXX11, XXX17, XXXV1, XXXV2, XXX12, XXXV4, XXXV5, XXXV3, XXX13, XXX18, XXXV9, XXX15</a:t>
            </a:r>
          </a:p>
          <a:p>
            <a:pPr algn="ctr">
              <a:lnSpc>
                <a:spcPts val="2665"/>
              </a:lnSpc>
            </a:pPr>
            <a:r>
              <a:rPr lang="en-US" sz="1903" b="1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 </a:t>
            </a:r>
          </a:p>
          <a:p>
            <a:pPr algn="l">
              <a:lnSpc>
                <a:spcPts val="2665"/>
              </a:lnSpc>
            </a:pPr>
            <a:r>
              <a:rPr lang="en-US" sz="1903" b="1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 # Count of Variants :</a:t>
            </a:r>
          </a:p>
          <a:p>
            <a:pPr algn="l">
              <a:lnSpc>
                <a:spcPts val="2665"/>
              </a:lnSpc>
            </a:pPr>
            <a:endParaRPr lang="en-US" sz="1903" b="1">
              <a:solidFill>
                <a:srgbClr val="000000"/>
              </a:solidFill>
              <a:latin typeface="Helios Bold"/>
              <a:ea typeface="Helios Bold"/>
              <a:cs typeface="Helios Bold"/>
              <a:sym typeface="Helios Bold"/>
            </a:endParaRPr>
          </a:p>
          <a:p>
            <a:pPr algn="l">
              <a:lnSpc>
                <a:spcPts val="2665"/>
              </a:lnSpc>
            </a:pPr>
            <a:r>
              <a:rPr lang="en-US" sz="1903" b="1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 select Variant, count(*) from variants group by Variant;</a:t>
            </a:r>
          </a:p>
          <a:p>
            <a:pPr algn="l">
              <a:lnSpc>
                <a:spcPts val="1073"/>
              </a:lnSpc>
            </a:pPr>
            <a:endParaRPr lang="en-US" sz="1903" b="1">
              <a:solidFill>
                <a:srgbClr val="000000"/>
              </a:solidFill>
              <a:latin typeface="Helios Bold"/>
              <a:ea typeface="Helios Bold"/>
              <a:cs typeface="Helios Bold"/>
              <a:sym typeface="Helios Bold"/>
            </a:endParaRPr>
          </a:p>
          <a:p>
            <a:pPr algn="l">
              <a:lnSpc>
                <a:spcPts val="1073"/>
              </a:lnSpc>
              <a:spcBef>
                <a:spcPct val="0"/>
              </a:spcBef>
            </a:pPr>
            <a:endParaRPr lang="en-US" sz="1903" b="1">
              <a:solidFill>
                <a:srgbClr val="000000"/>
              </a:solidFill>
              <a:latin typeface="Helios Bold"/>
              <a:ea typeface="Helios Bold"/>
              <a:cs typeface="Helios Bold"/>
              <a:sym typeface="Helios Bo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4492099" y="1100978"/>
            <a:ext cx="2767201" cy="3009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2340"/>
              </a:lnSpc>
              <a:spcBef>
                <a:spcPct val="0"/>
              </a:spcBef>
            </a:pPr>
            <a:r>
              <a:rPr lang="en-US" sz="1800">
                <a:solidFill>
                  <a:srgbClr val="FFFFFF"/>
                </a:solidFill>
                <a:latin typeface="Helios"/>
                <a:ea typeface="Helios"/>
                <a:cs typeface="Helios"/>
                <a:sym typeface="Helios"/>
              </a:rPr>
              <a:t>Back to Agenda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0" y="-47625"/>
            <a:ext cx="17746602" cy="117517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98"/>
              </a:lnSpc>
              <a:spcBef>
                <a:spcPct val="0"/>
              </a:spcBef>
            </a:pPr>
            <a:r>
              <a:rPr lang="en-US" sz="1998" b="1" u="sng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 FOR  INDUSTRY GROWTH RATE</a:t>
            </a:r>
          </a:p>
          <a:p>
            <a:pPr algn="ctr">
              <a:lnSpc>
                <a:spcPts val="2798"/>
              </a:lnSpc>
              <a:spcBef>
                <a:spcPct val="0"/>
              </a:spcBef>
            </a:pPr>
            <a:endParaRPr lang="en-US" sz="1998" b="1" u="sng">
              <a:solidFill>
                <a:srgbClr val="000000"/>
              </a:solidFill>
              <a:latin typeface="Helios Bold"/>
              <a:ea typeface="Helios Bold"/>
              <a:cs typeface="Helios Bold"/>
              <a:sym typeface="Helios Bold"/>
            </a:endParaRPr>
          </a:p>
          <a:p>
            <a:pPr marL="433666" lvl="1" indent="-216833" algn="l">
              <a:lnSpc>
                <a:spcPts val="2812"/>
              </a:lnSpc>
              <a:buFont typeface="Arial"/>
              <a:buChar char="•"/>
            </a:pPr>
            <a:r>
              <a:rPr lang="en-US" sz="2008" b="1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 Per Year Average of Industry Growth Rate (%)  :</a:t>
            </a:r>
          </a:p>
          <a:p>
            <a:pPr algn="l">
              <a:lnSpc>
                <a:spcPts val="2812"/>
              </a:lnSpc>
              <a:spcBef>
                <a:spcPct val="0"/>
              </a:spcBef>
            </a:pPr>
            <a:endParaRPr lang="en-US" sz="2008" b="1">
              <a:solidFill>
                <a:srgbClr val="000000"/>
              </a:solidFill>
              <a:latin typeface="Helios Bold"/>
              <a:ea typeface="Helios Bold"/>
              <a:cs typeface="Helios Bold"/>
              <a:sym typeface="Helios Bold"/>
            </a:endParaRPr>
          </a:p>
          <a:p>
            <a:pPr algn="l">
              <a:lnSpc>
                <a:spcPts val="2812"/>
              </a:lnSpc>
              <a:spcBef>
                <a:spcPct val="0"/>
              </a:spcBef>
            </a:pPr>
            <a:r>
              <a:rPr lang="en-US" sz="2008" b="1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 select year(`Billing date`), avg(`Industry Growth Rate (%)`) from variants group by year(`Billing date`);</a:t>
            </a:r>
          </a:p>
          <a:p>
            <a:pPr algn="l">
              <a:lnSpc>
                <a:spcPts val="2812"/>
              </a:lnSpc>
              <a:spcBef>
                <a:spcPct val="0"/>
              </a:spcBef>
            </a:pPr>
            <a:endParaRPr lang="en-US" sz="2008" b="1">
              <a:solidFill>
                <a:srgbClr val="000000"/>
              </a:solidFill>
              <a:latin typeface="Helios Bold"/>
              <a:ea typeface="Helios Bold"/>
              <a:cs typeface="Helios Bold"/>
              <a:sym typeface="Helios Bold"/>
            </a:endParaRPr>
          </a:p>
          <a:p>
            <a:pPr algn="l">
              <a:lnSpc>
                <a:spcPts val="2812"/>
              </a:lnSpc>
              <a:spcBef>
                <a:spcPct val="0"/>
              </a:spcBef>
            </a:pPr>
            <a:r>
              <a:rPr lang="en-US" sz="2008" b="1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 # 2022 - 4.86 </a:t>
            </a:r>
          </a:p>
          <a:p>
            <a:pPr algn="l">
              <a:lnSpc>
                <a:spcPts val="2812"/>
              </a:lnSpc>
              <a:spcBef>
                <a:spcPct val="0"/>
              </a:spcBef>
            </a:pPr>
            <a:r>
              <a:rPr lang="en-US" sz="2008" b="1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 # 2023 - 4.83 </a:t>
            </a:r>
          </a:p>
          <a:p>
            <a:pPr algn="l">
              <a:lnSpc>
                <a:spcPts val="2812"/>
              </a:lnSpc>
              <a:spcBef>
                <a:spcPct val="0"/>
              </a:spcBef>
            </a:pPr>
            <a:r>
              <a:rPr lang="en-US" sz="2008" b="1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 # 2024 - 4.92</a:t>
            </a:r>
          </a:p>
          <a:p>
            <a:pPr algn="l">
              <a:lnSpc>
                <a:spcPts val="2812"/>
              </a:lnSpc>
              <a:spcBef>
                <a:spcPct val="0"/>
              </a:spcBef>
            </a:pPr>
            <a:endParaRPr lang="en-US" sz="2008" b="1">
              <a:solidFill>
                <a:srgbClr val="000000"/>
              </a:solidFill>
              <a:latin typeface="Helios Bold"/>
              <a:ea typeface="Helios Bold"/>
              <a:cs typeface="Helios Bold"/>
              <a:sym typeface="Helios Bold"/>
            </a:endParaRPr>
          </a:p>
          <a:p>
            <a:pPr marL="433666" lvl="1" indent="-216833" algn="l">
              <a:lnSpc>
                <a:spcPts val="2812"/>
              </a:lnSpc>
              <a:buFont typeface="Arial"/>
              <a:buChar char="•"/>
            </a:pPr>
            <a:r>
              <a:rPr lang="en-US" sz="2008" b="1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 Max industry growth rate (%) by year :</a:t>
            </a:r>
          </a:p>
          <a:p>
            <a:pPr algn="l">
              <a:lnSpc>
                <a:spcPts val="2812"/>
              </a:lnSpc>
              <a:spcBef>
                <a:spcPct val="0"/>
              </a:spcBef>
            </a:pPr>
            <a:endParaRPr lang="en-US" sz="2008" b="1">
              <a:solidFill>
                <a:srgbClr val="000000"/>
              </a:solidFill>
              <a:latin typeface="Helios Bold"/>
              <a:ea typeface="Helios Bold"/>
              <a:cs typeface="Helios Bold"/>
              <a:sym typeface="Helios Bold"/>
            </a:endParaRPr>
          </a:p>
          <a:p>
            <a:pPr algn="l">
              <a:lnSpc>
                <a:spcPts val="2812"/>
              </a:lnSpc>
              <a:spcBef>
                <a:spcPct val="0"/>
              </a:spcBef>
            </a:pPr>
            <a:r>
              <a:rPr lang="en-US" sz="2008" b="1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 select year(`Billing date`), max(`Industry Growth Rate (%)`) as max_industry_growth_rate from variants group by year(`Billing date`);</a:t>
            </a:r>
          </a:p>
          <a:p>
            <a:pPr algn="l">
              <a:lnSpc>
                <a:spcPts val="2812"/>
              </a:lnSpc>
              <a:spcBef>
                <a:spcPct val="0"/>
              </a:spcBef>
            </a:pPr>
            <a:endParaRPr lang="en-US" sz="2008" b="1">
              <a:solidFill>
                <a:srgbClr val="000000"/>
              </a:solidFill>
              <a:latin typeface="Helios Bold"/>
              <a:ea typeface="Helios Bold"/>
              <a:cs typeface="Helios Bold"/>
              <a:sym typeface="Helios Bold"/>
            </a:endParaRPr>
          </a:p>
          <a:p>
            <a:pPr algn="l">
              <a:lnSpc>
                <a:spcPts val="2812"/>
              </a:lnSpc>
              <a:spcBef>
                <a:spcPct val="0"/>
              </a:spcBef>
            </a:pPr>
            <a:r>
              <a:rPr lang="en-US" sz="2008" b="1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 # 2022 - 14.94</a:t>
            </a:r>
          </a:p>
          <a:p>
            <a:pPr algn="l">
              <a:lnSpc>
                <a:spcPts val="2812"/>
              </a:lnSpc>
              <a:spcBef>
                <a:spcPct val="0"/>
              </a:spcBef>
            </a:pPr>
            <a:r>
              <a:rPr lang="en-US" sz="2008" b="1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 # 2023 - 14.99</a:t>
            </a:r>
          </a:p>
          <a:p>
            <a:pPr algn="l">
              <a:lnSpc>
                <a:spcPts val="2812"/>
              </a:lnSpc>
              <a:spcBef>
                <a:spcPct val="0"/>
              </a:spcBef>
            </a:pPr>
            <a:r>
              <a:rPr lang="en-US" sz="2008" b="1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 # 2024 - 14.99</a:t>
            </a:r>
          </a:p>
          <a:p>
            <a:pPr algn="l">
              <a:lnSpc>
                <a:spcPts val="2812"/>
              </a:lnSpc>
              <a:spcBef>
                <a:spcPct val="0"/>
              </a:spcBef>
            </a:pPr>
            <a:endParaRPr lang="en-US" sz="2008" b="1">
              <a:solidFill>
                <a:srgbClr val="000000"/>
              </a:solidFill>
              <a:latin typeface="Helios Bold"/>
              <a:ea typeface="Helios Bold"/>
              <a:cs typeface="Helios Bold"/>
              <a:sym typeface="Helios Bold"/>
            </a:endParaRPr>
          </a:p>
          <a:p>
            <a:pPr marL="433666" lvl="1" indent="-216833" algn="l">
              <a:lnSpc>
                <a:spcPts val="2812"/>
              </a:lnSpc>
              <a:buFont typeface="Arial"/>
              <a:buChar char="•"/>
            </a:pPr>
            <a:r>
              <a:rPr lang="en-US" sz="2008" b="1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Min industry growth rate (%) by year :</a:t>
            </a:r>
          </a:p>
          <a:p>
            <a:pPr algn="l">
              <a:lnSpc>
                <a:spcPts val="2812"/>
              </a:lnSpc>
              <a:spcBef>
                <a:spcPct val="0"/>
              </a:spcBef>
            </a:pPr>
            <a:endParaRPr lang="en-US" sz="2008" b="1">
              <a:solidFill>
                <a:srgbClr val="000000"/>
              </a:solidFill>
              <a:latin typeface="Helios Bold"/>
              <a:ea typeface="Helios Bold"/>
              <a:cs typeface="Helios Bold"/>
              <a:sym typeface="Helios Bold"/>
            </a:endParaRPr>
          </a:p>
          <a:p>
            <a:pPr algn="l">
              <a:lnSpc>
                <a:spcPts val="2812"/>
              </a:lnSpc>
              <a:spcBef>
                <a:spcPct val="0"/>
              </a:spcBef>
            </a:pPr>
            <a:r>
              <a:rPr lang="en-US" sz="2008" b="1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 select year(`Billing date`), min(`Industry Growth Rate (%)`) as max_industry_growth_rate from variants group by year(`Billing date`);</a:t>
            </a:r>
          </a:p>
          <a:p>
            <a:pPr algn="l">
              <a:lnSpc>
                <a:spcPts val="2812"/>
              </a:lnSpc>
              <a:spcBef>
                <a:spcPct val="0"/>
              </a:spcBef>
            </a:pPr>
            <a:endParaRPr lang="en-US" sz="2008" b="1">
              <a:solidFill>
                <a:srgbClr val="000000"/>
              </a:solidFill>
              <a:latin typeface="Helios Bold"/>
              <a:ea typeface="Helios Bold"/>
              <a:cs typeface="Helios Bold"/>
              <a:sym typeface="Helios Bold"/>
            </a:endParaRPr>
          </a:p>
          <a:p>
            <a:pPr algn="l">
              <a:lnSpc>
                <a:spcPts val="2812"/>
              </a:lnSpc>
              <a:spcBef>
                <a:spcPct val="0"/>
              </a:spcBef>
            </a:pPr>
            <a:r>
              <a:rPr lang="en-US" sz="2008" b="1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 # 2022 - -4.98</a:t>
            </a:r>
          </a:p>
          <a:p>
            <a:pPr algn="l">
              <a:lnSpc>
                <a:spcPts val="2812"/>
              </a:lnSpc>
              <a:spcBef>
                <a:spcPct val="0"/>
              </a:spcBef>
            </a:pPr>
            <a:r>
              <a:rPr lang="en-US" sz="2008" b="1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 # 2023 - -5</a:t>
            </a:r>
          </a:p>
          <a:p>
            <a:pPr algn="l">
              <a:lnSpc>
                <a:spcPts val="2812"/>
              </a:lnSpc>
              <a:spcBef>
                <a:spcPct val="0"/>
              </a:spcBef>
            </a:pPr>
            <a:r>
              <a:rPr lang="en-US" sz="2008" b="1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 # 2024 - -5</a:t>
            </a:r>
          </a:p>
          <a:p>
            <a:pPr algn="l">
              <a:lnSpc>
                <a:spcPts val="2812"/>
              </a:lnSpc>
              <a:spcBef>
                <a:spcPct val="0"/>
              </a:spcBef>
            </a:pPr>
            <a:endParaRPr lang="en-US" sz="2008" b="1">
              <a:solidFill>
                <a:srgbClr val="000000"/>
              </a:solidFill>
              <a:latin typeface="Helios Bold"/>
              <a:ea typeface="Helios Bold"/>
              <a:cs typeface="Helios Bold"/>
              <a:sym typeface="Helios Bold"/>
            </a:endParaRPr>
          </a:p>
          <a:p>
            <a:pPr marL="433666" lvl="1" indent="-216833" algn="l">
              <a:lnSpc>
                <a:spcPts val="2812"/>
              </a:lnSpc>
              <a:buFont typeface="Arial"/>
              <a:buChar char="•"/>
            </a:pPr>
            <a:r>
              <a:rPr lang="en-US" sz="2008" b="1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 Sum of Industry Growth Rate (%) per Variant :</a:t>
            </a:r>
          </a:p>
          <a:p>
            <a:pPr algn="l">
              <a:lnSpc>
                <a:spcPts val="2812"/>
              </a:lnSpc>
              <a:spcBef>
                <a:spcPct val="0"/>
              </a:spcBef>
            </a:pPr>
            <a:endParaRPr lang="en-US" sz="2008" b="1">
              <a:solidFill>
                <a:srgbClr val="000000"/>
              </a:solidFill>
              <a:latin typeface="Helios Bold"/>
              <a:ea typeface="Helios Bold"/>
              <a:cs typeface="Helios Bold"/>
              <a:sym typeface="Helios Bold"/>
            </a:endParaRPr>
          </a:p>
          <a:p>
            <a:pPr algn="l">
              <a:lnSpc>
                <a:spcPts val="2812"/>
              </a:lnSpc>
              <a:spcBef>
                <a:spcPct val="0"/>
              </a:spcBef>
            </a:pPr>
            <a:r>
              <a:rPr lang="en-US" sz="2008" b="1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select Variant, sum(`Industry Growth Rate (%)`) from variants group by Variant;</a:t>
            </a:r>
          </a:p>
          <a:p>
            <a:pPr algn="l">
              <a:lnSpc>
                <a:spcPts val="2392"/>
              </a:lnSpc>
              <a:spcBef>
                <a:spcPct val="0"/>
              </a:spcBef>
            </a:pPr>
            <a:endParaRPr lang="en-US" sz="2008" b="1">
              <a:solidFill>
                <a:srgbClr val="000000"/>
              </a:solidFill>
              <a:latin typeface="Helios Bold"/>
              <a:ea typeface="Helios Bold"/>
              <a:cs typeface="Helios Bold"/>
              <a:sym typeface="Helios Bold"/>
            </a:endParaRPr>
          </a:p>
          <a:p>
            <a:pPr algn="l">
              <a:lnSpc>
                <a:spcPts val="2392"/>
              </a:lnSpc>
              <a:spcBef>
                <a:spcPct val="0"/>
              </a:spcBef>
            </a:pPr>
            <a:endParaRPr lang="en-US" sz="2008" b="1">
              <a:solidFill>
                <a:srgbClr val="000000"/>
              </a:solidFill>
              <a:latin typeface="Helios Bold"/>
              <a:ea typeface="Helios Bold"/>
              <a:cs typeface="Helios Bold"/>
              <a:sym typeface="Helios Bold"/>
            </a:endParaRPr>
          </a:p>
          <a:p>
            <a:pPr algn="l">
              <a:lnSpc>
                <a:spcPts val="2392"/>
              </a:lnSpc>
              <a:spcBef>
                <a:spcPct val="0"/>
              </a:spcBef>
            </a:pPr>
            <a:endParaRPr lang="en-US" sz="2008" b="1">
              <a:solidFill>
                <a:srgbClr val="000000"/>
              </a:solidFill>
              <a:latin typeface="Helios Bold"/>
              <a:ea typeface="Helios Bold"/>
              <a:cs typeface="Helios Bold"/>
              <a:sym typeface="Helios Bold"/>
            </a:endParaRPr>
          </a:p>
          <a:p>
            <a:pPr algn="l">
              <a:lnSpc>
                <a:spcPts val="4156"/>
              </a:lnSpc>
              <a:spcBef>
                <a:spcPct val="0"/>
              </a:spcBef>
            </a:pPr>
            <a:endParaRPr lang="en-US" sz="2008" b="1">
              <a:solidFill>
                <a:srgbClr val="000000"/>
              </a:solidFill>
              <a:latin typeface="Helios Bold"/>
              <a:ea typeface="Helios Bold"/>
              <a:cs typeface="Helios Bold"/>
              <a:sym typeface="Helios Bo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58962" y="971550"/>
            <a:ext cx="17970076" cy="43265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34892" lvl="1" indent="-217446" algn="l">
              <a:lnSpc>
                <a:spcPts val="2820"/>
              </a:lnSpc>
              <a:buFont typeface="Arial"/>
              <a:buChar char="•"/>
            </a:pPr>
            <a:r>
              <a:rPr lang="en-US" sz="2014" b="1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 Variant that contributed the highest in Industry Growth Rate(%) :</a:t>
            </a:r>
          </a:p>
          <a:p>
            <a:pPr algn="l">
              <a:lnSpc>
                <a:spcPts val="2820"/>
              </a:lnSpc>
            </a:pPr>
            <a:r>
              <a:rPr lang="en-US" sz="2014" b="1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 select Variant, sum(`Industry Growth Rate (%)`) as total_industry_growth_rate from variants group by Variant order by total_industry_growth_rate desc limit 1;</a:t>
            </a:r>
          </a:p>
          <a:p>
            <a:pPr marL="434892" lvl="1" indent="-217446" algn="l">
              <a:lnSpc>
                <a:spcPts val="2820"/>
              </a:lnSpc>
              <a:buFont typeface="Arial"/>
              <a:buChar char="•"/>
            </a:pPr>
            <a:r>
              <a:rPr lang="en-US" sz="2014" b="1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Seasonality factor % wise :</a:t>
            </a:r>
          </a:p>
          <a:p>
            <a:pPr algn="l">
              <a:lnSpc>
                <a:spcPts val="2820"/>
              </a:lnSpc>
            </a:pPr>
            <a:r>
              <a:rPr lang="en-US" sz="2014" b="1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 with cte as(</a:t>
            </a:r>
          </a:p>
          <a:p>
            <a:pPr algn="l">
              <a:lnSpc>
                <a:spcPts val="2820"/>
              </a:lnSpc>
            </a:pPr>
            <a:r>
              <a:rPr lang="en-US" sz="2014" b="1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  select `Seasonality Factor`, count(`Seasonality Factor`) as count_seasonality_factors from variants group by `Seasonality Factor`</a:t>
            </a:r>
          </a:p>
          <a:p>
            <a:pPr algn="l">
              <a:lnSpc>
                <a:spcPts val="2820"/>
              </a:lnSpc>
            </a:pPr>
            <a:r>
              <a:rPr lang="en-US" sz="2014" b="1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  ),</a:t>
            </a:r>
          </a:p>
          <a:p>
            <a:pPr algn="l">
              <a:lnSpc>
                <a:spcPts val="2820"/>
              </a:lnSpc>
            </a:pPr>
            <a:r>
              <a:rPr lang="en-US" sz="2014" b="1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 cte1 as(</a:t>
            </a:r>
          </a:p>
          <a:p>
            <a:pPr algn="l">
              <a:lnSpc>
                <a:spcPts val="2820"/>
              </a:lnSpc>
            </a:pPr>
            <a:r>
              <a:rPr lang="en-US" sz="2014" b="1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 select count(`Seasonality Factor`) as total_seasonality_factors from variants </a:t>
            </a:r>
          </a:p>
          <a:p>
            <a:pPr algn="l">
              <a:lnSpc>
                <a:spcPts val="2820"/>
              </a:lnSpc>
            </a:pPr>
            <a:r>
              <a:rPr lang="en-US" sz="2014" b="1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 )</a:t>
            </a:r>
          </a:p>
          <a:p>
            <a:pPr algn="l">
              <a:lnSpc>
                <a:spcPts val="2820"/>
              </a:lnSpc>
            </a:pPr>
            <a:r>
              <a:rPr lang="en-US" sz="2014" b="1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 select `Seasonality Factor`, cte.count_seasonality_factors/cte1.total_seasonality_factors * 100 as seasonality_factor_perc from cte join cte1 on 1=1;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945" y="3643684"/>
            <a:ext cx="9446810" cy="6518404"/>
          </a:xfrm>
          <a:prstGeom prst="rect">
            <a:avLst/>
          </a:prstGeom>
        </p:spPr>
      </p:pic>
      <p:sp>
        <p:nvSpPr>
          <p:cNvPr id="3" name="Freeform 3"/>
          <p:cNvSpPr/>
          <p:nvPr/>
        </p:nvSpPr>
        <p:spPr>
          <a:xfrm>
            <a:off x="0" y="0"/>
            <a:ext cx="18288000" cy="3608707"/>
          </a:xfrm>
          <a:custGeom>
            <a:avLst/>
            <a:gdLst/>
            <a:ahLst/>
            <a:cxnLst/>
            <a:rect l="l" t="t" r="r" b="b"/>
            <a:pathLst>
              <a:path w="18288000" h="3608707">
                <a:moveTo>
                  <a:pt x="0" y="0"/>
                </a:moveTo>
                <a:lnTo>
                  <a:pt x="18288000" y="0"/>
                </a:lnTo>
                <a:lnTo>
                  <a:pt x="18288000" y="3608707"/>
                </a:lnTo>
                <a:lnTo>
                  <a:pt x="0" y="36087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t="-184715"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1028700" y="1027112"/>
            <a:ext cx="12063594" cy="1789453"/>
            <a:chOff x="0" y="0"/>
            <a:chExt cx="16084792" cy="2385937"/>
          </a:xfrm>
        </p:grpSpPr>
        <p:sp>
          <p:nvSpPr>
            <p:cNvPr id="5" name="TextBox 5"/>
            <p:cNvSpPr txBox="1"/>
            <p:nvPr/>
          </p:nvSpPr>
          <p:spPr>
            <a:xfrm>
              <a:off x="0" y="-76200"/>
              <a:ext cx="16084792" cy="14943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9099"/>
                </a:lnSpc>
              </a:pPr>
              <a:r>
                <a:rPr lang="en-US" sz="6999" b="1">
                  <a:solidFill>
                    <a:srgbClr val="FFFFFF"/>
                  </a:solidFill>
                  <a:latin typeface="Klein Bold"/>
                  <a:ea typeface="Klein Bold"/>
                  <a:cs typeface="Klein Bold"/>
                  <a:sym typeface="Klein Bold"/>
                </a:rPr>
                <a:t>Dashboard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1678335"/>
              <a:ext cx="14521681" cy="7076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479"/>
                </a:lnSpc>
              </a:pPr>
              <a:r>
                <a:rPr lang="en-US" sz="3199">
                  <a:solidFill>
                    <a:srgbClr val="F4F4F4"/>
                  </a:solidFill>
                  <a:latin typeface="Helios"/>
                  <a:ea typeface="Helios"/>
                  <a:cs typeface="Helios"/>
                  <a:sym typeface="Helios"/>
                </a:rPr>
                <a:t>Power BI &amp; Tableau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0981571" y="4430918"/>
            <a:ext cx="6287254" cy="4827382"/>
            <a:chOff x="0" y="0"/>
            <a:chExt cx="8383006" cy="6436510"/>
          </a:xfrm>
        </p:grpSpPr>
        <p:grpSp>
          <p:nvGrpSpPr>
            <p:cNvPr id="8" name="Group 8"/>
            <p:cNvGrpSpPr/>
            <p:nvPr/>
          </p:nvGrpSpPr>
          <p:grpSpPr>
            <a:xfrm>
              <a:off x="0" y="928270"/>
              <a:ext cx="8383006" cy="950254"/>
              <a:chOff x="0" y="0"/>
              <a:chExt cx="1655902" cy="187704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1655902" cy="187704"/>
              </a:xfrm>
              <a:custGeom>
                <a:avLst/>
                <a:gdLst/>
                <a:ahLst/>
                <a:cxnLst/>
                <a:rect l="l" t="t" r="r" b="b"/>
                <a:pathLst>
                  <a:path w="1655902" h="187704">
                    <a:moveTo>
                      <a:pt x="93852" y="0"/>
                    </a:moveTo>
                    <a:lnTo>
                      <a:pt x="1562050" y="0"/>
                    </a:lnTo>
                    <a:cubicBezTo>
                      <a:pt x="1586941" y="0"/>
                      <a:pt x="1610813" y="9888"/>
                      <a:pt x="1628414" y="27489"/>
                    </a:cubicBezTo>
                    <a:cubicBezTo>
                      <a:pt x="1646014" y="45089"/>
                      <a:pt x="1655902" y="68961"/>
                      <a:pt x="1655902" y="93852"/>
                    </a:cubicBezTo>
                    <a:lnTo>
                      <a:pt x="1655902" y="93852"/>
                    </a:lnTo>
                    <a:cubicBezTo>
                      <a:pt x="1655902" y="145685"/>
                      <a:pt x="1613883" y="187704"/>
                      <a:pt x="1562050" y="187704"/>
                    </a:cubicBezTo>
                    <a:lnTo>
                      <a:pt x="93852" y="187704"/>
                    </a:lnTo>
                    <a:cubicBezTo>
                      <a:pt x="42019" y="187704"/>
                      <a:pt x="0" y="145685"/>
                      <a:pt x="0" y="93852"/>
                    </a:cubicBezTo>
                    <a:lnTo>
                      <a:pt x="0" y="93852"/>
                    </a:lnTo>
                    <a:cubicBezTo>
                      <a:pt x="0" y="42019"/>
                      <a:pt x="42019" y="0"/>
                      <a:pt x="93852" y="0"/>
                    </a:cubicBezTo>
                    <a:close/>
                  </a:path>
                </a:pathLst>
              </a:custGeom>
              <a:solidFill>
                <a:srgbClr val="F4F4F4"/>
              </a:solidFill>
              <a:ln cap="rnd">
                <a:noFill/>
                <a:prstDash val="solid"/>
                <a:round/>
              </a:ln>
            </p:spPr>
          </p:sp>
          <p:sp>
            <p:nvSpPr>
              <p:cNvPr id="10" name="TextBox 10"/>
              <p:cNvSpPr txBox="1"/>
              <p:nvPr/>
            </p:nvSpPr>
            <p:spPr>
              <a:xfrm>
                <a:off x="0" y="-57150"/>
                <a:ext cx="1655902" cy="24485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199"/>
                  </a:lnSpc>
                </a:pPr>
                <a:r>
                  <a:rPr lang="en-US" sz="2999" b="1">
                    <a:solidFill>
                      <a:srgbClr val="718BAB"/>
                    </a:solidFill>
                    <a:latin typeface="Helios Bold"/>
                    <a:ea typeface="Helios Bold"/>
                    <a:cs typeface="Helios Bold"/>
                    <a:sym typeface="Helios Bold"/>
                  </a:rPr>
                  <a:t>10 BILLION</a:t>
                </a:r>
              </a:p>
            </p:txBody>
          </p:sp>
        </p:grpSp>
        <p:grpSp>
          <p:nvGrpSpPr>
            <p:cNvPr id="11" name="Group 11"/>
            <p:cNvGrpSpPr/>
            <p:nvPr/>
          </p:nvGrpSpPr>
          <p:grpSpPr>
            <a:xfrm>
              <a:off x="0" y="3213517"/>
              <a:ext cx="8383006" cy="943999"/>
              <a:chOff x="0" y="0"/>
              <a:chExt cx="1655902" cy="186469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1655902" cy="186469"/>
              </a:xfrm>
              <a:custGeom>
                <a:avLst/>
                <a:gdLst/>
                <a:ahLst/>
                <a:cxnLst/>
                <a:rect l="l" t="t" r="r" b="b"/>
                <a:pathLst>
                  <a:path w="1655902" h="186469">
                    <a:moveTo>
                      <a:pt x="93235" y="0"/>
                    </a:moveTo>
                    <a:lnTo>
                      <a:pt x="1562668" y="0"/>
                    </a:lnTo>
                    <a:cubicBezTo>
                      <a:pt x="1587395" y="0"/>
                      <a:pt x="1611110" y="9823"/>
                      <a:pt x="1628595" y="27308"/>
                    </a:cubicBezTo>
                    <a:cubicBezTo>
                      <a:pt x="1646080" y="44793"/>
                      <a:pt x="1655902" y="68507"/>
                      <a:pt x="1655902" y="93235"/>
                    </a:cubicBezTo>
                    <a:lnTo>
                      <a:pt x="1655902" y="93235"/>
                    </a:lnTo>
                    <a:cubicBezTo>
                      <a:pt x="1655902" y="144727"/>
                      <a:pt x="1614160" y="186469"/>
                      <a:pt x="1562668" y="186469"/>
                    </a:cubicBezTo>
                    <a:lnTo>
                      <a:pt x="93235" y="186469"/>
                    </a:lnTo>
                    <a:cubicBezTo>
                      <a:pt x="68507" y="186469"/>
                      <a:pt x="44793" y="176646"/>
                      <a:pt x="27308" y="159161"/>
                    </a:cubicBezTo>
                    <a:cubicBezTo>
                      <a:pt x="9823" y="141676"/>
                      <a:pt x="0" y="117962"/>
                      <a:pt x="0" y="93235"/>
                    </a:cubicBezTo>
                    <a:lnTo>
                      <a:pt x="0" y="93235"/>
                    </a:lnTo>
                    <a:cubicBezTo>
                      <a:pt x="0" y="68507"/>
                      <a:pt x="9823" y="44793"/>
                      <a:pt x="27308" y="27308"/>
                    </a:cubicBezTo>
                    <a:cubicBezTo>
                      <a:pt x="44793" y="9823"/>
                      <a:pt x="68507" y="0"/>
                      <a:pt x="93235" y="0"/>
                    </a:cubicBezTo>
                    <a:close/>
                  </a:path>
                </a:pathLst>
              </a:custGeom>
              <a:solidFill>
                <a:srgbClr val="F4F4F4"/>
              </a:solidFill>
              <a:ln cap="rnd">
                <a:noFill/>
                <a:prstDash val="solid"/>
                <a:round/>
              </a:ln>
            </p:spPr>
          </p:sp>
          <p:sp>
            <p:nvSpPr>
              <p:cNvPr id="13" name="TextBox 13"/>
              <p:cNvSpPr txBox="1"/>
              <p:nvPr/>
            </p:nvSpPr>
            <p:spPr>
              <a:xfrm>
                <a:off x="0" y="-57150"/>
                <a:ext cx="1655902" cy="243619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199"/>
                  </a:lnSpc>
                </a:pPr>
                <a:r>
                  <a:rPr lang="en-US" sz="2999" b="1">
                    <a:solidFill>
                      <a:srgbClr val="718BAB"/>
                    </a:solidFill>
                    <a:latin typeface="Helios Bold"/>
                    <a:ea typeface="Helios Bold"/>
                    <a:cs typeface="Helios Bold"/>
                    <a:sym typeface="Helios Bold"/>
                  </a:rPr>
                  <a:t>5 BILLION</a:t>
                </a:r>
              </a:p>
            </p:txBody>
          </p:sp>
        </p:grpSp>
        <p:grpSp>
          <p:nvGrpSpPr>
            <p:cNvPr id="14" name="Group 14"/>
            <p:cNvGrpSpPr/>
            <p:nvPr/>
          </p:nvGrpSpPr>
          <p:grpSpPr>
            <a:xfrm>
              <a:off x="0" y="5492510"/>
              <a:ext cx="8383006" cy="943999"/>
              <a:chOff x="0" y="0"/>
              <a:chExt cx="1655902" cy="186469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1655902" cy="186469"/>
              </a:xfrm>
              <a:custGeom>
                <a:avLst/>
                <a:gdLst/>
                <a:ahLst/>
                <a:cxnLst/>
                <a:rect l="l" t="t" r="r" b="b"/>
                <a:pathLst>
                  <a:path w="1655902" h="186469">
                    <a:moveTo>
                      <a:pt x="93235" y="0"/>
                    </a:moveTo>
                    <a:lnTo>
                      <a:pt x="1562668" y="0"/>
                    </a:lnTo>
                    <a:cubicBezTo>
                      <a:pt x="1587395" y="0"/>
                      <a:pt x="1611110" y="9823"/>
                      <a:pt x="1628595" y="27308"/>
                    </a:cubicBezTo>
                    <a:cubicBezTo>
                      <a:pt x="1646080" y="44793"/>
                      <a:pt x="1655902" y="68507"/>
                      <a:pt x="1655902" y="93235"/>
                    </a:cubicBezTo>
                    <a:lnTo>
                      <a:pt x="1655902" y="93235"/>
                    </a:lnTo>
                    <a:cubicBezTo>
                      <a:pt x="1655902" y="144727"/>
                      <a:pt x="1614160" y="186469"/>
                      <a:pt x="1562668" y="186469"/>
                    </a:cubicBezTo>
                    <a:lnTo>
                      <a:pt x="93235" y="186469"/>
                    </a:lnTo>
                    <a:cubicBezTo>
                      <a:pt x="68507" y="186469"/>
                      <a:pt x="44793" y="176646"/>
                      <a:pt x="27308" y="159161"/>
                    </a:cubicBezTo>
                    <a:cubicBezTo>
                      <a:pt x="9823" y="141676"/>
                      <a:pt x="0" y="117962"/>
                      <a:pt x="0" y="93235"/>
                    </a:cubicBezTo>
                    <a:lnTo>
                      <a:pt x="0" y="93235"/>
                    </a:lnTo>
                    <a:cubicBezTo>
                      <a:pt x="0" y="68507"/>
                      <a:pt x="9823" y="44793"/>
                      <a:pt x="27308" y="27308"/>
                    </a:cubicBezTo>
                    <a:cubicBezTo>
                      <a:pt x="44793" y="9823"/>
                      <a:pt x="68507" y="0"/>
                      <a:pt x="93235" y="0"/>
                    </a:cubicBezTo>
                    <a:close/>
                  </a:path>
                </a:pathLst>
              </a:custGeom>
              <a:solidFill>
                <a:srgbClr val="F4F4F4"/>
              </a:solidFill>
              <a:ln cap="rnd">
                <a:noFill/>
                <a:prstDash val="solid"/>
                <a:round/>
              </a:ln>
            </p:spPr>
          </p:sp>
          <p:sp>
            <p:nvSpPr>
              <p:cNvPr id="16" name="TextBox 16"/>
              <p:cNvSpPr txBox="1"/>
              <p:nvPr/>
            </p:nvSpPr>
            <p:spPr>
              <a:xfrm>
                <a:off x="0" y="-57150"/>
                <a:ext cx="1655902" cy="243619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199"/>
                  </a:lnSpc>
                </a:pPr>
                <a:r>
                  <a:rPr lang="en-US" sz="2999" b="1">
                    <a:solidFill>
                      <a:srgbClr val="718BAB"/>
                    </a:solidFill>
                    <a:latin typeface="Helios Bold"/>
                    <a:ea typeface="Helios Bold"/>
                    <a:cs typeface="Helios Bold"/>
                    <a:sym typeface="Helios Bold"/>
                  </a:rPr>
                  <a:t>1 BILLION</a:t>
                </a:r>
              </a:p>
            </p:txBody>
          </p:sp>
        </p:grpSp>
        <p:sp>
          <p:nvSpPr>
            <p:cNvPr id="17" name="TextBox 17"/>
            <p:cNvSpPr txBox="1"/>
            <p:nvPr/>
          </p:nvSpPr>
          <p:spPr>
            <a:xfrm>
              <a:off x="0" y="-57150"/>
              <a:ext cx="8383006" cy="5786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639"/>
                </a:lnSpc>
                <a:spcBef>
                  <a:spcPct val="0"/>
                </a:spcBef>
              </a:pPr>
              <a:r>
                <a:rPr lang="en-US" sz="2599" u="none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Monthly Revenue:</a:t>
              </a: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2228097"/>
              <a:ext cx="8383006" cy="5786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639"/>
                </a:lnSpc>
                <a:spcBef>
                  <a:spcPct val="0"/>
                </a:spcBef>
              </a:pPr>
              <a:r>
                <a:rPr lang="en-US" sz="2599" u="none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Average Revenue/Customer:</a:t>
              </a: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4507090"/>
              <a:ext cx="8383006" cy="5786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639"/>
                </a:lnSpc>
                <a:spcBef>
                  <a:spcPct val="0"/>
                </a:spcBef>
              </a:pPr>
              <a:r>
                <a:rPr lang="en-US" sz="2599" u="none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Monthly Revenue Growth: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08A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7291" y="229831"/>
            <a:ext cx="17853418" cy="9827339"/>
            <a:chOff x="0" y="0"/>
            <a:chExt cx="4558987" cy="250947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558987" cy="2509475"/>
            </a:xfrm>
            <a:custGeom>
              <a:avLst/>
              <a:gdLst/>
              <a:ahLst/>
              <a:cxnLst/>
              <a:rect l="l" t="t" r="r" b="b"/>
              <a:pathLst>
                <a:path w="4558987" h="2509475">
                  <a:moveTo>
                    <a:pt x="0" y="0"/>
                  </a:moveTo>
                  <a:lnTo>
                    <a:pt x="4558987" y="0"/>
                  </a:lnTo>
                  <a:lnTo>
                    <a:pt x="4558987" y="2509475"/>
                  </a:lnTo>
                  <a:lnTo>
                    <a:pt x="0" y="2509475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558987" cy="25571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217291" y="133384"/>
            <a:ext cx="17853418" cy="10020231"/>
          </a:xfrm>
          <a:custGeom>
            <a:avLst/>
            <a:gdLst/>
            <a:ahLst/>
            <a:cxnLst/>
            <a:rect l="l" t="t" r="r" b="b"/>
            <a:pathLst>
              <a:path w="17853418" h="10020231">
                <a:moveTo>
                  <a:pt x="0" y="0"/>
                </a:moveTo>
                <a:lnTo>
                  <a:pt x="17853418" y="0"/>
                </a:lnTo>
                <a:lnTo>
                  <a:pt x="17853418" y="10020232"/>
                </a:lnTo>
                <a:lnTo>
                  <a:pt x="0" y="1002023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08A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7291" y="229831"/>
            <a:ext cx="17853418" cy="9827339"/>
            <a:chOff x="0" y="0"/>
            <a:chExt cx="4558987" cy="250947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558987" cy="2509475"/>
            </a:xfrm>
            <a:custGeom>
              <a:avLst/>
              <a:gdLst/>
              <a:ahLst/>
              <a:cxnLst/>
              <a:rect l="l" t="t" r="r" b="b"/>
              <a:pathLst>
                <a:path w="4558987" h="2509475">
                  <a:moveTo>
                    <a:pt x="0" y="0"/>
                  </a:moveTo>
                  <a:lnTo>
                    <a:pt x="4558987" y="0"/>
                  </a:lnTo>
                  <a:lnTo>
                    <a:pt x="4558987" y="2509475"/>
                  </a:lnTo>
                  <a:lnTo>
                    <a:pt x="0" y="2509475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558987" cy="25571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217291" y="553001"/>
            <a:ext cx="17853418" cy="9087329"/>
          </a:xfrm>
          <a:custGeom>
            <a:avLst/>
            <a:gdLst/>
            <a:ahLst/>
            <a:cxnLst/>
            <a:rect l="l" t="t" r="r" b="b"/>
            <a:pathLst>
              <a:path w="17853418" h="9087329">
                <a:moveTo>
                  <a:pt x="0" y="0"/>
                </a:moveTo>
                <a:lnTo>
                  <a:pt x="17853418" y="0"/>
                </a:lnTo>
                <a:lnTo>
                  <a:pt x="17853418" y="9087329"/>
                </a:lnTo>
                <a:lnTo>
                  <a:pt x="0" y="908732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20" r="-520"/>
            </a:stretch>
          </a:blipFill>
        </p:spPr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08A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2558396"/>
            <a:ext cx="16230600" cy="5170207"/>
            <a:chOff x="0" y="0"/>
            <a:chExt cx="21640800" cy="6893610"/>
          </a:xfrm>
        </p:grpSpPr>
        <p:sp>
          <p:nvSpPr>
            <p:cNvPr id="3" name="TextBox 3"/>
            <p:cNvSpPr txBox="1"/>
            <p:nvPr/>
          </p:nvSpPr>
          <p:spPr>
            <a:xfrm>
              <a:off x="7792559" y="247650"/>
              <a:ext cx="6055682" cy="188398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121"/>
                </a:lnSpc>
              </a:pPr>
              <a:r>
                <a:rPr lang="en-US" sz="8280" spc="-149">
                  <a:solidFill>
                    <a:srgbClr val="F4F4F4"/>
                  </a:solidFill>
                  <a:latin typeface="Trend Sans One"/>
                  <a:ea typeface="Trend Sans One"/>
                  <a:cs typeface="Trend Sans One"/>
                  <a:sym typeface="Trend Sans One"/>
                </a:rPr>
                <a:t>thank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891073"/>
              <a:ext cx="21640800" cy="400253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0035"/>
                </a:lnSpc>
              </a:pPr>
              <a:r>
                <a:rPr lang="en-US" sz="23296" spc="-535">
                  <a:solidFill>
                    <a:srgbClr val="FF5055"/>
                  </a:solidFill>
                  <a:latin typeface="Trend Slab Four"/>
                  <a:ea typeface="Trend Slab Four"/>
                  <a:cs typeface="Trend Slab Four"/>
                  <a:sym typeface="Trend Slab Four"/>
                </a:rPr>
                <a:t>you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6507438" y="-2845897"/>
            <a:ext cx="15978794" cy="15978794"/>
          </a:xfrm>
          <a:custGeom>
            <a:avLst/>
            <a:gdLst/>
            <a:ahLst/>
            <a:cxnLst/>
            <a:rect l="l" t="t" r="r" b="b"/>
            <a:pathLst>
              <a:path w="15978794" h="15978794">
                <a:moveTo>
                  <a:pt x="0" y="0"/>
                </a:moveTo>
                <a:lnTo>
                  <a:pt x="15978795" y="0"/>
                </a:lnTo>
                <a:lnTo>
                  <a:pt x="15978795" y="15978794"/>
                </a:lnTo>
                <a:lnTo>
                  <a:pt x="0" y="159787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481960" y="4512523"/>
            <a:ext cx="6278177" cy="1139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099"/>
              </a:lnSpc>
            </a:pPr>
            <a:r>
              <a:rPr lang="en-US" sz="6999" b="1" u="sng">
                <a:solidFill>
                  <a:srgbClr val="F4F4F4"/>
                </a:solidFill>
                <a:latin typeface="Klein Bold"/>
                <a:ea typeface="Klein Bold"/>
                <a:cs typeface="Klein Bold"/>
                <a:sym typeface="Klein Bold"/>
              </a:rPr>
              <a:t>Content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1399612" y="331035"/>
            <a:ext cx="4292778" cy="1395329"/>
            <a:chOff x="0" y="0"/>
            <a:chExt cx="5723703" cy="1860439"/>
          </a:xfrm>
        </p:grpSpPr>
        <p:sp>
          <p:nvSpPr>
            <p:cNvPr id="5" name="TextBox 5"/>
            <p:cNvSpPr txBox="1"/>
            <p:nvPr/>
          </p:nvSpPr>
          <p:spPr>
            <a:xfrm>
              <a:off x="0" y="-19050"/>
              <a:ext cx="5723703" cy="5397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61344" lvl="1" indent="-280672" algn="l">
                <a:lnSpc>
                  <a:spcPts val="3120"/>
                </a:lnSpc>
                <a:buFont typeface="Arial"/>
                <a:buChar char="•"/>
              </a:pPr>
              <a:r>
                <a:rPr lang="en-US" sz="2600" b="1">
                  <a:solidFill>
                    <a:srgbClr val="2A2E3A"/>
                  </a:solidFill>
                  <a:latin typeface="Klein Bold"/>
                  <a:ea typeface="Klein Bold"/>
                  <a:cs typeface="Klein Bold"/>
                  <a:sym typeface="Klein Bold"/>
                </a:rPr>
                <a:t>Business Problem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672142"/>
              <a:ext cx="5723703" cy="11882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639"/>
                </a:lnSpc>
              </a:pPr>
              <a:endParaRPr/>
            </a:p>
            <a:p>
              <a:pPr marL="561339" lvl="1" indent="-280669" algn="l">
                <a:lnSpc>
                  <a:spcPts val="3639"/>
                </a:lnSpc>
                <a:buFont typeface="Arial"/>
                <a:buChar char="•"/>
              </a:pPr>
              <a:r>
                <a:rPr lang="en-US" sz="2599" b="1">
                  <a:solidFill>
                    <a:srgbClr val="2A2E3A"/>
                  </a:solidFill>
                  <a:latin typeface="Helios Bold"/>
                  <a:ea typeface="Helios Bold"/>
                  <a:cs typeface="Helios Bold"/>
                  <a:sym typeface="Helios Bold"/>
                </a:rPr>
                <a:t>Project Executives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1399612" y="2330429"/>
            <a:ext cx="4996752" cy="2258294"/>
            <a:chOff x="0" y="0"/>
            <a:chExt cx="6662336" cy="3011059"/>
          </a:xfrm>
        </p:grpSpPr>
        <p:sp>
          <p:nvSpPr>
            <p:cNvPr id="8" name="TextBox 8"/>
            <p:cNvSpPr txBox="1"/>
            <p:nvPr/>
          </p:nvSpPr>
          <p:spPr>
            <a:xfrm>
              <a:off x="0" y="-9525"/>
              <a:ext cx="6662336" cy="10712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61344" lvl="1" indent="-280672" algn="l">
                <a:lnSpc>
                  <a:spcPts val="3120"/>
                </a:lnSpc>
                <a:buFont typeface="Arial"/>
                <a:buChar char="•"/>
              </a:pPr>
              <a:r>
                <a:rPr lang="en-US" sz="2600" b="1">
                  <a:solidFill>
                    <a:srgbClr val="2A2E3A"/>
                  </a:solidFill>
                  <a:latin typeface="Helios Bold"/>
                  <a:ea typeface="Helios Bold"/>
                  <a:cs typeface="Helios Bold"/>
                  <a:sym typeface="Helios Bold"/>
                </a:rPr>
                <a:t>Data Collection &amp; Project overview &amp; Scope 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1213162"/>
              <a:ext cx="6662336" cy="17978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639"/>
                </a:lnSpc>
              </a:pPr>
              <a:endParaRPr/>
            </a:p>
            <a:p>
              <a:pPr marL="561339" lvl="1" indent="-280669" algn="l">
                <a:lnSpc>
                  <a:spcPts val="3639"/>
                </a:lnSpc>
                <a:buFont typeface="Arial"/>
                <a:buChar char="•"/>
              </a:pPr>
              <a:r>
                <a:rPr lang="en-US" sz="2599" b="1">
                  <a:solidFill>
                    <a:srgbClr val="2A2E3A"/>
                  </a:solidFill>
                  <a:latin typeface="Helios Bold"/>
                  <a:ea typeface="Helios Bold"/>
                  <a:cs typeface="Helios Bold"/>
                  <a:sym typeface="Helios Bold"/>
                </a:rPr>
                <a:t>Project Architecture - Data Flow Diagram 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1399612" y="5350821"/>
            <a:ext cx="4292778" cy="1402949"/>
            <a:chOff x="0" y="0"/>
            <a:chExt cx="5723703" cy="1870599"/>
          </a:xfrm>
        </p:grpSpPr>
        <p:sp>
          <p:nvSpPr>
            <p:cNvPr id="11" name="TextBox 11"/>
            <p:cNvSpPr txBox="1"/>
            <p:nvPr/>
          </p:nvSpPr>
          <p:spPr>
            <a:xfrm>
              <a:off x="0" y="-9525"/>
              <a:ext cx="5723703" cy="54038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61344" lvl="1" indent="-280672" algn="l">
                <a:lnSpc>
                  <a:spcPts val="3120"/>
                </a:lnSpc>
                <a:buFont typeface="Arial"/>
                <a:buChar char="•"/>
              </a:pPr>
              <a:r>
                <a:rPr lang="en-US" sz="2600" b="1">
                  <a:solidFill>
                    <a:srgbClr val="2A2E3A"/>
                  </a:solidFill>
                  <a:latin typeface="Helios Bold"/>
                  <a:ea typeface="Helios Bold"/>
                  <a:cs typeface="Helios Bold"/>
                  <a:sym typeface="Helios Bold"/>
                </a:rPr>
                <a:t>Data Dictionary 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682302"/>
              <a:ext cx="5723703" cy="11882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639"/>
                </a:lnSpc>
              </a:pPr>
              <a:endParaRPr/>
            </a:p>
            <a:p>
              <a:pPr marL="561339" lvl="1" indent="-280669" algn="l">
                <a:lnSpc>
                  <a:spcPts val="3639"/>
                </a:lnSpc>
                <a:buFont typeface="Arial"/>
                <a:buChar char="•"/>
              </a:pPr>
              <a:r>
                <a:rPr lang="en-US" sz="2599" b="1">
                  <a:solidFill>
                    <a:srgbClr val="2A2E3A"/>
                  </a:solidFill>
                  <a:latin typeface="Helios Bold"/>
                  <a:ea typeface="Helios Bold"/>
                  <a:cs typeface="Helios Bold"/>
                  <a:sym typeface="Helios Bold"/>
                </a:rPr>
                <a:t>Approach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1399612" y="7515770"/>
            <a:ext cx="4292778" cy="2199239"/>
            <a:chOff x="0" y="0"/>
            <a:chExt cx="5723703" cy="2932319"/>
          </a:xfrm>
        </p:grpSpPr>
        <p:sp>
          <p:nvSpPr>
            <p:cNvPr id="14" name="TextBox 14"/>
            <p:cNvSpPr txBox="1"/>
            <p:nvPr/>
          </p:nvSpPr>
          <p:spPr>
            <a:xfrm>
              <a:off x="0" y="-9525"/>
              <a:ext cx="5723703" cy="16021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61344" lvl="1" indent="-280672" algn="l">
                <a:lnSpc>
                  <a:spcPts val="3120"/>
                </a:lnSpc>
                <a:buFont typeface="Arial"/>
                <a:buChar char="•"/>
              </a:pPr>
              <a:r>
                <a:rPr lang="en-US" sz="2600" b="1">
                  <a:solidFill>
                    <a:srgbClr val="2A2E3A"/>
                  </a:solidFill>
                  <a:latin typeface="Helios Bold"/>
                  <a:ea typeface="Helios Bold"/>
                  <a:cs typeface="Helios Bold"/>
                  <a:sym typeface="Helios Bold"/>
                </a:rPr>
                <a:t>Exploratory Data Analysis &amp; Preprocessing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1744022"/>
              <a:ext cx="5723703" cy="11882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639"/>
                </a:lnSpc>
              </a:pPr>
              <a:endParaRPr/>
            </a:p>
            <a:p>
              <a:pPr marL="561339" lvl="1" indent="-280669" algn="l">
                <a:lnSpc>
                  <a:spcPts val="3639"/>
                </a:lnSpc>
                <a:buFont typeface="Arial"/>
                <a:buChar char="•"/>
              </a:pPr>
              <a:r>
                <a:rPr lang="en-US" sz="2599" b="1">
                  <a:solidFill>
                    <a:srgbClr val="2A2E3A"/>
                  </a:solidFill>
                  <a:latin typeface="Helios Bold"/>
                  <a:ea typeface="Helios Bold"/>
                  <a:cs typeface="Helios Bold"/>
                  <a:sym typeface="Helios Bold"/>
                </a:rPr>
                <a:t>Data Visualization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20865" y="472069"/>
            <a:ext cx="12670505" cy="2500226"/>
          </a:xfrm>
          <a:custGeom>
            <a:avLst/>
            <a:gdLst/>
            <a:ahLst/>
            <a:cxnLst/>
            <a:rect l="l" t="t" r="r" b="b"/>
            <a:pathLst>
              <a:path w="12670505" h="2500226">
                <a:moveTo>
                  <a:pt x="0" y="0"/>
                </a:moveTo>
                <a:lnTo>
                  <a:pt x="12670505" y="0"/>
                </a:lnTo>
                <a:lnTo>
                  <a:pt x="12670505" y="2500226"/>
                </a:lnTo>
                <a:lnTo>
                  <a:pt x="0" y="25002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184715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00" y="1185290"/>
            <a:ext cx="12063594" cy="10071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060"/>
              </a:lnSpc>
            </a:pPr>
            <a:r>
              <a:rPr lang="en-US" sz="6200" b="1">
                <a:solidFill>
                  <a:srgbClr val="FFFFFF"/>
                </a:solidFill>
                <a:latin typeface="Klein Bold"/>
                <a:ea typeface="Klein Bold"/>
                <a:cs typeface="Klein Bold"/>
                <a:sym typeface="Klein Bold"/>
              </a:rPr>
              <a:t>Business Problem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17409" y="4163064"/>
            <a:ext cx="18079908" cy="14167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13"/>
              </a:lnSpc>
              <a:spcBef>
                <a:spcPct val="0"/>
              </a:spcBef>
            </a:pPr>
            <a:r>
              <a:rPr lang="en-US" sz="2723" dirty="0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The client is facing challenges in accurately predicting demand and planning production for various construction machinery variants. Frequent last-minute changes to product features and fluctuating order volumes lead to production delays, inventory imbalances, and difficulties in meeting dealer and customer demands efficiently.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14350" y="296082"/>
            <a:ext cx="12608337" cy="2487959"/>
          </a:xfrm>
          <a:custGeom>
            <a:avLst/>
            <a:gdLst/>
            <a:ahLst/>
            <a:cxnLst/>
            <a:rect l="l" t="t" r="r" b="b"/>
            <a:pathLst>
              <a:path w="12608337" h="2487959">
                <a:moveTo>
                  <a:pt x="0" y="0"/>
                </a:moveTo>
                <a:lnTo>
                  <a:pt x="12608337" y="0"/>
                </a:lnTo>
                <a:lnTo>
                  <a:pt x="12608337" y="2487959"/>
                </a:lnTo>
                <a:lnTo>
                  <a:pt x="0" y="24879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184715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164953" y="989207"/>
            <a:ext cx="11579637" cy="10255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126"/>
              </a:lnSpc>
            </a:pPr>
            <a:r>
              <a:rPr lang="en-US" sz="6251" b="1">
                <a:solidFill>
                  <a:srgbClr val="FFFFFF"/>
                </a:solidFill>
                <a:latin typeface="Klein Bold"/>
                <a:ea typeface="Klein Bold"/>
                <a:cs typeface="Klein Bold"/>
                <a:sym typeface="Klein Bold"/>
              </a:rPr>
              <a:t>Project Executives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832274" y="3970551"/>
            <a:ext cx="11350079" cy="19207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41"/>
              </a:lnSpc>
              <a:spcBef>
                <a:spcPct val="0"/>
              </a:spcBef>
            </a:pPr>
            <a:r>
              <a:rPr lang="en-US" sz="2743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Business Objective : Maximize operational efficiency and responsiveness</a:t>
            </a:r>
          </a:p>
          <a:p>
            <a:pPr algn="l">
              <a:lnSpc>
                <a:spcPts val="3841"/>
              </a:lnSpc>
              <a:spcBef>
                <a:spcPct val="0"/>
              </a:spcBef>
            </a:pPr>
            <a:r>
              <a:rPr lang="en-US" sz="2743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Business Constraint : Minimize stockouts and inventory imbalances </a:t>
            </a:r>
          </a:p>
          <a:p>
            <a:pPr algn="l">
              <a:lnSpc>
                <a:spcPts val="3841"/>
              </a:lnSpc>
              <a:spcBef>
                <a:spcPct val="0"/>
              </a:spcBef>
            </a:pPr>
            <a:r>
              <a:rPr lang="en-US" sz="2743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Business Success Criteria : Reduce production lead time by 15%</a:t>
            </a:r>
          </a:p>
          <a:p>
            <a:pPr algn="l">
              <a:lnSpc>
                <a:spcPts val="3841"/>
              </a:lnSpc>
              <a:spcBef>
                <a:spcPct val="0"/>
              </a:spcBef>
            </a:pPr>
            <a:r>
              <a:rPr lang="en-US" sz="2743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Economic Success Criteria : Cut inventory holding costs by 10%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76886" y="409055"/>
            <a:ext cx="15067963" cy="2973308"/>
          </a:xfrm>
          <a:custGeom>
            <a:avLst/>
            <a:gdLst/>
            <a:ahLst/>
            <a:cxnLst/>
            <a:rect l="l" t="t" r="r" b="b"/>
            <a:pathLst>
              <a:path w="15067963" h="2973308">
                <a:moveTo>
                  <a:pt x="0" y="0"/>
                </a:moveTo>
                <a:lnTo>
                  <a:pt x="15067963" y="0"/>
                </a:lnTo>
                <a:lnTo>
                  <a:pt x="15067963" y="2973308"/>
                </a:lnTo>
                <a:lnTo>
                  <a:pt x="0" y="29733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184715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843628" y="849229"/>
            <a:ext cx="14334478" cy="20563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060"/>
              </a:lnSpc>
            </a:pPr>
            <a:r>
              <a:rPr lang="en-US" sz="6200" b="1" dirty="0">
                <a:solidFill>
                  <a:srgbClr val="FFFFFF"/>
                </a:solidFill>
                <a:latin typeface="Klein Bold"/>
                <a:ea typeface="Klein Bold"/>
                <a:cs typeface="Klein Bold"/>
                <a:sym typeface="Klein Bold"/>
              </a:rPr>
              <a:t>Data Collection, Project Overview &amp; Scope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843628" y="4281746"/>
            <a:ext cx="17444372" cy="32157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27"/>
              </a:lnSpc>
              <a:spcBef>
                <a:spcPct val="0"/>
              </a:spcBef>
            </a:pPr>
            <a:r>
              <a:rPr lang="en-US" sz="3019" b="1" dirty="0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Data Collection</a:t>
            </a:r>
            <a:r>
              <a:rPr lang="en-US" sz="3019" dirty="0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 : Dataset is provided by the client end.</a:t>
            </a:r>
          </a:p>
          <a:p>
            <a:pPr algn="l">
              <a:lnSpc>
                <a:spcPts val="3527"/>
              </a:lnSpc>
              <a:spcBef>
                <a:spcPct val="0"/>
              </a:spcBef>
            </a:pPr>
            <a:endParaRPr lang="en-US" sz="3019" dirty="0">
              <a:solidFill>
                <a:srgbClr val="000000"/>
              </a:solidFill>
              <a:latin typeface="Helios"/>
              <a:ea typeface="Helios"/>
              <a:cs typeface="Helios"/>
              <a:sym typeface="Helios"/>
            </a:endParaRPr>
          </a:p>
          <a:p>
            <a:pPr algn="l">
              <a:lnSpc>
                <a:spcPts val="3527"/>
              </a:lnSpc>
              <a:spcBef>
                <a:spcPct val="0"/>
              </a:spcBef>
            </a:pPr>
            <a:r>
              <a:rPr lang="en-US" sz="2519" dirty="0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A Demand and Production Optimization Project focuses on aligning production capabilities with customer demand to maximize efficiency, minimize costs, and improve overall profitability.</a:t>
            </a:r>
          </a:p>
          <a:p>
            <a:pPr algn="l">
              <a:lnSpc>
                <a:spcPts val="3527"/>
              </a:lnSpc>
              <a:spcBef>
                <a:spcPct val="0"/>
              </a:spcBef>
            </a:pPr>
            <a:r>
              <a:rPr lang="en-US" sz="2519" dirty="0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The approach taken by me in completing this project is MySQL &amp; Python. Steps I have used in this project are Aggregations, Group by, where condition &amp; other functions to find the answers and draw the relevant insights from the given dataset. I have used Power BI to visualize my findings and to make my ppt look more presentable.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40633" y="249797"/>
            <a:ext cx="12592699" cy="2484873"/>
          </a:xfrm>
          <a:custGeom>
            <a:avLst/>
            <a:gdLst/>
            <a:ahLst/>
            <a:cxnLst/>
            <a:rect l="l" t="t" r="r" b="b"/>
            <a:pathLst>
              <a:path w="12592699" h="2484873">
                <a:moveTo>
                  <a:pt x="0" y="0"/>
                </a:moveTo>
                <a:lnTo>
                  <a:pt x="12592699" y="0"/>
                </a:lnTo>
                <a:lnTo>
                  <a:pt x="12592699" y="2484873"/>
                </a:lnTo>
                <a:lnTo>
                  <a:pt x="0" y="24848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184715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340633" y="2734670"/>
            <a:ext cx="17719383" cy="7302532"/>
          </a:xfrm>
          <a:custGeom>
            <a:avLst/>
            <a:gdLst/>
            <a:ahLst/>
            <a:cxnLst/>
            <a:rect l="l" t="t" r="r" b="b"/>
            <a:pathLst>
              <a:path w="17719383" h="7302532">
                <a:moveTo>
                  <a:pt x="0" y="0"/>
                </a:moveTo>
                <a:lnTo>
                  <a:pt x="17719383" y="0"/>
                </a:lnTo>
                <a:lnTo>
                  <a:pt x="17719383" y="7302533"/>
                </a:lnTo>
                <a:lnTo>
                  <a:pt x="0" y="730253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15" t="-11668" b="-1595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869738" y="962025"/>
            <a:ext cx="12063594" cy="10071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060"/>
              </a:lnSpc>
            </a:pPr>
            <a:r>
              <a:rPr lang="en-US" sz="6200" b="1">
                <a:solidFill>
                  <a:srgbClr val="FFFFFF"/>
                </a:solidFill>
                <a:latin typeface="Klein Bold"/>
                <a:ea typeface="Klein Bold"/>
                <a:cs typeface="Klein Bold"/>
                <a:sym typeface="Klein Bold"/>
              </a:rPr>
              <a:t>Project Architecture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545006" y="9541677"/>
            <a:ext cx="5197988" cy="3009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340"/>
              </a:lnSpc>
              <a:spcBef>
                <a:spcPct val="0"/>
              </a:spcBef>
            </a:pPr>
            <a:r>
              <a:rPr lang="en-US" sz="1800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Back to Agenda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755476" y="469900"/>
            <a:ext cx="13049553" cy="1050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50"/>
              </a:lnSpc>
            </a:pPr>
            <a:r>
              <a:rPr lang="en-US" sz="6500" b="1">
                <a:solidFill>
                  <a:srgbClr val="2A2E3A"/>
                </a:solidFill>
                <a:latin typeface="Klein Bold"/>
                <a:ea typeface="Klein Bold"/>
                <a:cs typeface="Klein Bold"/>
                <a:sym typeface="Klein Bold"/>
              </a:rPr>
              <a:t>Data Dictionary</a:t>
            </a:r>
          </a:p>
        </p:txBody>
      </p:sp>
      <p:graphicFrame>
        <p:nvGraphicFramePr>
          <p:cNvPr id="4" name="Table 4"/>
          <p:cNvGraphicFramePr>
            <a:graphicFrameLocks noGrp="1"/>
          </p:cNvGraphicFramePr>
          <p:nvPr/>
        </p:nvGraphicFramePr>
        <p:xfrm>
          <a:off x="1028700" y="1803399"/>
          <a:ext cx="15773400" cy="8230286"/>
        </p:xfrm>
        <a:graphic>
          <a:graphicData uri="http://schemas.openxmlformats.org/drawingml/2006/table">
            <a:tbl>
              <a:tblPr/>
              <a:tblGrid>
                <a:gridCol w="45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52182">
                <a:tc>
                  <a:txBody>
                    <a:bodyPr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r>
                        <a:rPr lang="en-US" sz="2699" b="1">
                          <a:solidFill>
                            <a:srgbClr val="F4F4F4"/>
                          </a:solidFill>
                          <a:latin typeface="Helios Bold"/>
                          <a:ea typeface="Helios Bold"/>
                          <a:cs typeface="Helios Bold"/>
                          <a:sym typeface="Helios Bold"/>
                        </a:rPr>
                        <a:t>Column Name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2A2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A2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A2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A2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396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r>
                        <a:rPr lang="en-US" sz="2699" b="1">
                          <a:solidFill>
                            <a:srgbClr val="F4F4F4"/>
                          </a:solidFill>
                          <a:latin typeface="Helios Bold"/>
                          <a:ea typeface="Helios Bold"/>
                          <a:cs typeface="Helios Bold"/>
                          <a:sym typeface="Helios Bold"/>
                        </a:rPr>
                        <a:t>Datatypes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9525" cap="flat" cmpd="sng" algn="ctr">
                      <a:solidFill>
                        <a:srgbClr val="2A2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A2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A2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A2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396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r>
                        <a:rPr lang="en-US" sz="2699">
                          <a:solidFill>
                            <a:srgbClr val="F4F4F4"/>
                          </a:solidFill>
                          <a:latin typeface="Helios"/>
                          <a:ea typeface="Helios"/>
                          <a:cs typeface="Helios"/>
                          <a:sym typeface="Helios"/>
                        </a:rPr>
                        <a:t>Description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9525" cap="flat" cmpd="sng" algn="ctr">
                      <a:solidFill>
                        <a:srgbClr val="2A2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A2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A2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A2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396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r>
                        <a:rPr lang="en-US" sz="2699" b="1">
                          <a:solidFill>
                            <a:srgbClr val="F4F4F4"/>
                          </a:solidFill>
                          <a:latin typeface="Helios Bold"/>
                          <a:ea typeface="Helios Bold"/>
                          <a:cs typeface="Helios Bold"/>
                          <a:sym typeface="Helios Bold"/>
                        </a:rPr>
                        <a:t>Example values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9525" cap="flat" cmpd="sng" algn="ctr">
                      <a:solidFill>
                        <a:srgbClr val="2A2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2A2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A2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A2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39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21126">
                <a:tc>
                  <a:txBody>
                    <a:bodyPr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 b="1">
                          <a:solidFill>
                            <a:srgbClr val="2A2E3A"/>
                          </a:solidFill>
                          <a:latin typeface="Helios Bold"/>
                          <a:ea typeface="Helios Bold"/>
                          <a:cs typeface="Helios Bold"/>
                          <a:sym typeface="Helios Bold"/>
                        </a:rPr>
                        <a:t>Billing Date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2A2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A2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A2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A2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F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 b="1">
                          <a:solidFill>
                            <a:srgbClr val="2A2E3A"/>
                          </a:solidFill>
                          <a:latin typeface="Helios Bold"/>
                          <a:ea typeface="Helios Bold"/>
                          <a:cs typeface="Helios Bold"/>
                          <a:sym typeface="Helios Bold"/>
                        </a:rPr>
                        <a:t>tex</a:t>
                      </a:r>
                      <a:r>
                        <a:rPr lang="en-US" sz="2399">
                          <a:solidFill>
                            <a:srgbClr val="2A2E3A"/>
                          </a:solidFill>
                          <a:latin typeface="Helios"/>
                          <a:ea typeface="Helios"/>
                          <a:cs typeface="Helios"/>
                          <a:sym typeface="Helios"/>
                        </a:rPr>
                        <a:t>t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9525" cap="flat" cmpd="sng" algn="ctr">
                      <a:solidFill>
                        <a:srgbClr val="2A2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A2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A2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A2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 b="1">
                          <a:solidFill>
                            <a:srgbClr val="2A2E3A"/>
                          </a:solidFill>
                          <a:latin typeface="Helios Bold"/>
                          <a:ea typeface="Helios Bold"/>
                          <a:cs typeface="Helios Bold"/>
                          <a:sym typeface="Helios Bold"/>
                        </a:rPr>
                        <a:t>Contatins the date values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9525" cap="flat" cmpd="sng" algn="ctr">
                      <a:solidFill>
                        <a:srgbClr val="2A2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A2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A2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A2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39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3359"/>
                        </a:lnSpc>
                      </a:pPr>
                      <a:r>
                        <a:rPr lang="en-US" sz="2399" b="1">
                          <a:solidFill>
                            <a:srgbClr val="2A2E3A"/>
                          </a:solidFill>
                          <a:latin typeface="Helios Bold"/>
                          <a:ea typeface="Helios Bold"/>
                          <a:cs typeface="Helios Bold"/>
                          <a:sym typeface="Helios Bold"/>
                        </a:rPr>
                        <a:t>2022-08-18 00:00:00</a:t>
                      </a:r>
                    </a:p>
                    <a:p>
                      <a:pPr algn="ctr">
                        <a:lnSpc>
                          <a:spcPts val="3359"/>
                        </a:lnSpc>
                      </a:pPr>
                      <a:endParaRPr lang="en-US" sz="2399" b="1">
                        <a:solidFill>
                          <a:srgbClr val="2A2E3A"/>
                        </a:solidFill>
                        <a:latin typeface="Helios Bold"/>
                        <a:ea typeface="Helios Bold"/>
                        <a:cs typeface="Helios Bold"/>
                        <a:sym typeface="Helios Bold"/>
                      </a:endParaRPr>
                    </a:p>
                  </a:txBody>
                  <a:tcPr marL="190500" marR="190500" marT="190500" marB="190500" anchor="ctr">
                    <a:lnL w="9525" cap="flat" cmpd="sng" algn="ctr">
                      <a:solidFill>
                        <a:srgbClr val="2A2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2A2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A2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A2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8757">
                <a:tc>
                  <a:txBody>
                    <a:bodyPr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 b="1">
                          <a:solidFill>
                            <a:srgbClr val="2A2E3A"/>
                          </a:solidFill>
                          <a:latin typeface="Helios Bold"/>
                          <a:ea typeface="Helios Bold"/>
                          <a:cs typeface="Helios Bold"/>
                          <a:sym typeface="Helios Bold"/>
                        </a:rPr>
                        <a:t>Variant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2A2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A2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A2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A2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F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 b="1">
                          <a:solidFill>
                            <a:srgbClr val="2A2E3A"/>
                          </a:solidFill>
                          <a:latin typeface="Helios Bold"/>
                          <a:ea typeface="Helios Bold"/>
                          <a:cs typeface="Helios Bold"/>
                          <a:sym typeface="Helios Bold"/>
                        </a:rPr>
                        <a:t>text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9525" cap="flat" cmpd="sng" algn="ctr">
                      <a:solidFill>
                        <a:srgbClr val="2A2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A2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A2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A2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 b="1">
                          <a:solidFill>
                            <a:srgbClr val="2A2E3A"/>
                          </a:solidFill>
                          <a:latin typeface="Helios Bold"/>
                          <a:ea typeface="Helios Bold"/>
                          <a:cs typeface="Helios Bold"/>
                          <a:sym typeface="Helios Bold"/>
                        </a:rPr>
                        <a:t>Contains the model of the machineries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9525" cap="flat" cmpd="sng" algn="ctr">
                      <a:solidFill>
                        <a:srgbClr val="2A2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A2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A2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A2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399" b="1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      XXX11, XXXV2, XXXV4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9525" cap="flat" cmpd="sng" algn="ctr">
                      <a:solidFill>
                        <a:srgbClr val="2A2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2A2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A2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A2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58757">
                <a:tc>
                  <a:txBody>
                    <a:bodyPr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 b="1">
                          <a:solidFill>
                            <a:srgbClr val="2A2E3A"/>
                          </a:solidFill>
                          <a:latin typeface="Helios Bold"/>
                          <a:ea typeface="Helios Bold"/>
                          <a:cs typeface="Helios Bold"/>
                          <a:sym typeface="Helios Bold"/>
                        </a:rPr>
                        <a:t>Economic Index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2A2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A2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A2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A2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F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 b="1">
                          <a:solidFill>
                            <a:srgbClr val="2A2E3A"/>
                          </a:solidFill>
                          <a:latin typeface="Helios Bold"/>
                          <a:ea typeface="Helios Bold"/>
                          <a:cs typeface="Helios Bold"/>
                          <a:sym typeface="Helios Bold"/>
                        </a:rPr>
                        <a:t>double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9525" cap="flat" cmpd="sng" algn="ctr">
                      <a:solidFill>
                        <a:srgbClr val="2A2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A2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A2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A2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 b="1">
                          <a:solidFill>
                            <a:srgbClr val="2A2E3A"/>
                          </a:solidFill>
                          <a:latin typeface="Helios Bold"/>
                          <a:ea typeface="Helios Bold"/>
                          <a:cs typeface="Helios Bold"/>
                          <a:sym typeface="Helios Bold"/>
                        </a:rPr>
                        <a:t>Contains the economic index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9525" cap="flat" cmpd="sng" algn="ctr">
                      <a:solidFill>
                        <a:srgbClr val="2A2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A2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A2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A2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 b="1">
                          <a:solidFill>
                            <a:srgbClr val="2A2E3A"/>
                          </a:solidFill>
                          <a:latin typeface="Helios Bold"/>
                          <a:ea typeface="Helios Bold"/>
                          <a:cs typeface="Helios Bold"/>
                          <a:sym typeface="Helios Bold"/>
                        </a:rPr>
                        <a:t>87.45, 145.07, 123.2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9525" cap="flat" cmpd="sng" algn="ctr">
                      <a:solidFill>
                        <a:srgbClr val="2A2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2A2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A2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A2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78342">
                <a:tc>
                  <a:txBody>
                    <a:bodyPr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 b="1">
                          <a:solidFill>
                            <a:srgbClr val="2A2E3A"/>
                          </a:solidFill>
                          <a:latin typeface="Helios Bold"/>
                          <a:ea typeface="Helios Bold"/>
                          <a:cs typeface="Helios Bold"/>
                          <a:sym typeface="Helios Bold"/>
                        </a:rPr>
                        <a:t>Industry Growth Rate (%)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2A2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A2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A2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A2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F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 b="1">
                          <a:solidFill>
                            <a:srgbClr val="2A2E3A"/>
                          </a:solidFill>
                          <a:latin typeface="Helios Bold"/>
                          <a:ea typeface="Helios Bold"/>
                          <a:cs typeface="Helios Bold"/>
                          <a:sym typeface="Helios Bold"/>
                        </a:rPr>
                        <a:t>double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9525" cap="flat" cmpd="sng" algn="ctr">
                      <a:solidFill>
                        <a:srgbClr val="2A2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A2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A2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A2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 b="1">
                          <a:solidFill>
                            <a:srgbClr val="2A2E3A"/>
                          </a:solidFill>
                          <a:latin typeface="Helios Bold"/>
                          <a:ea typeface="Helios Bold"/>
                          <a:cs typeface="Helios Bold"/>
                          <a:sym typeface="Helios Bold"/>
                        </a:rPr>
                        <a:t>Contains the industry growth rate in % </a:t>
                      </a:r>
                      <a:endParaRPr lang="en-US" sz="1100"/>
                    </a:p>
                    <a:p>
                      <a:pPr algn="ctr">
                        <a:lnSpc>
                          <a:spcPts val="3359"/>
                        </a:lnSpc>
                      </a:pPr>
                      <a:endParaRPr lang="en-US" sz="1100"/>
                    </a:p>
                  </a:txBody>
                  <a:tcPr marL="190500" marR="190500" marT="190500" marB="190500" anchor="ctr">
                    <a:lnL w="9525" cap="flat" cmpd="sng" algn="ctr">
                      <a:solidFill>
                        <a:srgbClr val="2A2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A2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A2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A2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 b="1">
                          <a:solidFill>
                            <a:srgbClr val="2A2E3A"/>
                          </a:solidFill>
                          <a:latin typeface="Helios Bold"/>
                          <a:ea typeface="Helios Bold"/>
                          <a:cs typeface="Helios Bold"/>
                          <a:sym typeface="Helios Bold"/>
                        </a:rPr>
                        <a:t>8.45, 14.54, -2.96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9525" cap="flat" cmpd="sng" algn="ctr">
                      <a:solidFill>
                        <a:srgbClr val="2A2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2A2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A2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A2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61122">
                <a:tc>
                  <a:txBody>
                    <a:bodyPr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 b="1">
                          <a:solidFill>
                            <a:srgbClr val="2A2E3A"/>
                          </a:solidFill>
                          <a:latin typeface="Helios Bold"/>
                          <a:ea typeface="Helios Bold"/>
                          <a:cs typeface="Helios Bold"/>
                          <a:sym typeface="Helios Bold"/>
                        </a:rPr>
                        <a:t>Seasonality Factor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2A2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A2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A2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A2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F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 b="1">
                          <a:solidFill>
                            <a:srgbClr val="2A2E3A"/>
                          </a:solidFill>
                          <a:latin typeface="Helios Bold"/>
                          <a:ea typeface="Helios Bold"/>
                          <a:cs typeface="Helios Bold"/>
                          <a:sym typeface="Helios Bold"/>
                        </a:rPr>
                        <a:t>text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9525" cap="flat" cmpd="sng" algn="ctr">
                      <a:solidFill>
                        <a:srgbClr val="2A2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A2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A2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A2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 b="1">
                          <a:solidFill>
                            <a:srgbClr val="2A2E3A"/>
                          </a:solidFill>
                          <a:latin typeface="Helios Bold"/>
                          <a:ea typeface="Helios Bold"/>
                          <a:cs typeface="Helios Bold"/>
                          <a:sym typeface="Helios Bold"/>
                        </a:rPr>
                        <a:t>Contains the Categorical Data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9525" cap="flat" cmpd="sng" algn="ctr">
                      <a:solidFill>
                        <a:srgbClr val="2A2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A2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A2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A2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 b="1">
                          <a:solidFill>
                            <a:srgbClr val="2A2E3A"/>
                          </a:solidFill>
                          <a:latin typeface="Helios Bold"/>
                          <a:ea typeface="Helios Bold"/>
                          <a:cs typeface="Helios Bold"/>
                          <a:sym typeface="Helios Bold"/>
                        </a:rPr>
                        <a:t>High, Medium, Low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9525" cap="flat" cmpd="sng" algn="ctr">
                      <a:solidFill>
                        <a:srgbClr val="2A2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2A2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A2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A2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700371" y="3896767"/>
            <a:ext cx="2531565" cy="2531565"/>
          </a:xfrm>
          <a:custGeom>
            <a:avLst/>
            <a:gdLst/>
            <a:ahLst/>
            <a:cxnLst/>
            <a:rect l="l" t="t" r="r" b="b"/>
            <a:pathLst>
              <a:path w="2531565" h="2531565">
                <a:moveTo>
                  <a:pt x="0" y="0"/>
                </a:moveTo>
                <a:lnTo>
                  <a:pt x="2531565" y="0"/>
                </a:lnTo>
                <a:lnTo>
                  <a:pt x="2531565" y="2531565"/>
                </a:lnTo>
                <a:lnTo>
                  <a:pt x="0" y="25315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926061" y="4122456"/>
            <a:ext cx="2080186" cy="2080186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47130" y="47130"/>
              <a:ext cx="718541" cy="718541"/>
            </a:xfrm>
            <a:custGeom>
              <a:avLst/>
              <a:gdLst/>
              <a:ahLst/>
              <a:cxnLst/>
              <a:rect l="l" t="t" r="r" b="b"/>
              <a:pathLst>
                <a:path w="718541" h="718541">
                  <a:moveTo>
                    <a:pt x="464537" y="58137"/>
                  </a:moveTo>
                  <a:lnTo>
                    <a:pt x="660403" y="254003"/>
                  </a:lnTo>
                  <a:cubicBezTo>
                    <a:pt x="718540" y="312140"/>
                    <a:pt x="718540" y="406400"/>
                    <a:pt x="660403" y="464537"/>
                  </a:cubicBezTo>
                  <a:lnTo>
                    <a:pt x="464537" y="660403"/>
                  </a:lnTo>
                  <a:cubicBezTo>
                    <a:pt x="406400" y="718540"/>
                    <a:pt x="312140" y="718540"/>
                    <a:pt x="254003" y="660403"/>
                  </a:cubicBezTo>
                  <a:lnTo>
                    <a:pt x="58137" y="464537"/>
                  </a:lnTo>
                  <a:cubicBezTo>
                    <a:pt x="0" y="406400"/>
                    <a:pt x="0" y="312140"/>
                    <a:pt x="58137" y="254003"/>
                  </a:cubicBezTo>
                  <a:lnTo>
                    <a:pt x="254003" y="58137"/>
                  </a:lnTo>
                  <a:cubicBezTo>
                    <a:pt x="312140" y="0"/>
                    <a:pt x="406400" y="0"/>
                    <a:pt x="464537" y="58137"/>
                  </a:cubicBezTo>
                  <a:close/>
                </a:path>
              </a:pathLst>
            </a:custGeom>
            <a:solidFill>
              <a:srgbClr val="153969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139700" y="73025"/>
              <a:ext cx="533400" cy="600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199"/>
                </a:lnSpc>
              </a:pPr>
              <a:endParaRPr/>
            </a:p>
          </p:txBody>
        </p:sp>
      </p:grpSp>
      <p:sp>
        <p:nvSpPr>
          <p:cNvPr id="6" name="AutoShape 6"/>
          <p:cNvSpPr/>
          <p:nvPr/>
        </p:nvSpPr>
        <p:spPr>
          <a:xfrm>
            <a:off x="4231936" y="5143500"/>
            <a:ext cx="1586999" cy="38100"/>
          </a:xfrm>
          <a:prstGeom prst="line">
            <a:avLst/>
          </a:prstGeom>
          <a:ln w="38100" cap="flat">
            <a:solidFill>
              <a:srgbClr val="F4F4F4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TextBox 7"/>
          <p:cNvSpPr txBox="1"/>
          <p:nvPr/>
        </p:nvSpPr>
        <p:spPr>
          <a:xfrm>
            <a:off x="1028700" y="6677359"/>
            <a:ext cx="3874907" cy="9055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EDA &amp; Preprocessing Steps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5147264" y="6677359"/>
            <a:ext cx="3874907" cy="4483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MySQL tasks</a:t>
            </a:r>
          </a:p>
        </p:txBody>
      </p:sp>
      <p:sp>
        <p:nvSpPr>
          <p:cNvPr id="9" name="Freeform 9"/>
          <p:cNvSpPr/>
          <p:nvPr/>
        </p:nvSpPr>
        <p:spPr>
          <a:xfrm>
            <a:off x="5818935" y="3896767"/>
            <a:ext cx="2531565" cy="2531565"/>
          </a:xfrm>
          <a:custGeom>
            <a:avLst/>
            <a:gdLst/>
            <a:ahLst/>
            <a:cxnLst/>
            <a:rect l="l" t="t" r="r" b="b"/>
            <a:pathLst>
              <a:path w="2531565" h="2531565">
                <a:moveTo>
                  <a:pt x="0" y="0"/>
                </a:moveTo>
                <a:lnTo>
                  <a:pt x="2531566" y="0"/>
                </a:lnTo>
                <a:lnTo>
                  <a:pt x="2531566" y="2531565"/>
                </a:lnTo>
                <a:lnTo>
                  <a:pt x="0" y="25315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0" name="Group 10"/>
          <p:cNvGrpSpPr/>
          <p:nvPr/>
        </p:nvGrpSpPr>
        <p:grpSpPr>
          <a:xfrm>
            <a:off x="6044625" y="4122456"/>
            <a:ext cx="2080186" cy="2080186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47130" y="47130"/>
              <a:ext cx="718541" cy="718541"/>
            </a:xfrm>
            <a:custGeom>
              <a:avLst/>
              <a:gdLst/>
              <a:ahLst/>
              <a:cxnLst/>
              <a:rect l="l" t="t" r="r" b="b"/>
              <a:pathLst>
                <a:path w="718541" h="718541">
                  <a:moveTo>
                    <a:pt x="464537" y="58137"/>
                  </a:moveTo>
                  <a:lnTo>
                    <a:pt x="660403" y="254003"/>
                  </a:lnTo>
                  <a:cubicBezTo>
                    <a:pt x="718540" y="312140"/>
                    <a:pt x="718540" y="406400"/>
                    <a:pt x="660403" y="464537"/>
                  </a:cubicBezTo>
                  <a:lnTo>
                    <a:pt x="464537" y="660403"/>
                  </a:lnTo>
                  <a:cubicBezTo>
                    <a:pt x="406400" y="718540"/>
                    <a:pt x="312140" y="718540"/>
                    <a:pt x="254003" y="660403"/>
                  </a:cubicBezTo>
                  <a:lnTo>
                    <a:pt x="58137" y="464537"/>
                  </a:lnTo>
                  <a:cubicBezTo>
                    <a:pt x="0" y="406400"/>
                    <a:pt x="0" y="312140"/>
                    <a:pt x="58137" y="254003"/>
                  </a:cubicBezTo>
                  <a:lnTo>
                    <a:pt x="254003" y="58137"/>
                  </a:lnTo>
                  <a:cubicBezTo>
                    <a:pt x="312140" y="0"/>
                    <a:pt x="406400" y="0"/>
                    <a:pt x="464537" y="58137"/>
                  </a:cubicBezTo>
                  <a:close/>
                </a:path>
              </a:pathLst>
            </a:custGeom>
            <a:solidFill>
              <a:srgbClr val="153969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139700" y="73025"/>
              <a:ext cx="533400" cy="600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199"/>
                </a:lnSpc>
              </a:pPr>
              <a:endParaRPr/>
            </a:p>
          </p:txBody>
        </p:sp>
      </p:grpSp>
      <p:sp>
        <p:nvSpPr>
          <p:cNvPr id="13" name="AutoShape 13"/>
          <p:cNvSpPr/>
          <p:nvPr/>
        </p:nvSpPr>
        <p:spPr>
          <a:xfrm>
            <a:off x="8350443" y="5153024"/>
            <a:ext cx="1587113" cy="38100"/>
          </a:xfrm>
          <a:prstGeom prst="line">
            <a:avLst/>
          </a:prstGeom>
          <a:ln w="38100" cap="flat">
            <a:solidFill>
              <a:srgbClr val="F4F4F4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4" name="TextBox 14"/>
          <p:cNvSpPr txBox="1"/>
          <p:nvPr/>
        </p:nvSpPr>
        <p:spPr>
          <a:xfrm>
            <a:off x="9265828" y="6677359"/>
            <a:ext cx="3874907" cy="9055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Findings into meaningful insights</a:t>
            </a:r>
          </a:p>
        </p:txBody>
      </p:sp>
      <p:sp>
        <p:nvSpPr>
          <p:cNvPr id="15" name="Freeform 15"/>
          <p:cNvSpPr/>
          <p:nvPr/>
        </p:nvSpPr>
        <p:spPr>
          <a:xfrm>
            <a:off x="9937499" y="3896767"/>
            <a:ext cx="2531565" cy="2531565"/>
          </a:xfrm>
          <a:custGeom>
            <a:avLst/>
            <a:gdLst/>
            <a:ahLst/>
            <a:cxnLst/>
            <a:rect l="l" t="t" r="r" b="b"/>
            <a:pathLst>
              <a:path w="2531565" h="2531565">
                <a:moveTo>
                  <a:pt x="0" y="0"/>
                </a:moveTo>
                <a:lnTo>
                  <a:pt x="2531566" y="0"/>
                </a:lnTo>
                <a:lnTo>
                  <a:pt x="2531566" y="2531565"/>
                </a:lnTo>
                <a:lnTo>
                  <a:pt x="0" y="25315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6" name="Group 16"/>
          <p:cNvGrpSpPr/>
          <p:nvPr/>
        </p:nvGrpSpPr>
        <p:grpSpPr>
          <a:xfrm>
            <a:off x="10163189" y="4122456"/>
            <a:ext cx="2080186" cy="2080186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47130" y="47130"/>
              <a:ext cx="718541" cy="718541"/>
            </a:xfrm>
            <a:custGeom>
              <a:avLst/>
              <a:gdLst/>
              <a:ahLst/>
              <a:cxnLst/>
              <a:rect l="l" t="t" r="r" b="b"/>
              <a:pathLst>
                <a:path w="718541" h="718541">
                  <a:moveTo>
                    <a:pt x="464537" y="58137"/>
                  </a:moveTo>
                  <a:lnTo>
                    <a:pt x="660403" y="254003"/>
                  </a:lnTo>
                  <a:cubicBezTo>
                    <a:pt x="718540" y="312140"/>
                    <a:pt x="718540" y="406400"/>
                    <a:pt x="660403" y="464537"/>
                  </a:cubicBezTo>
                  <a:lnTo>
                    <a:pt x="464537" y="660403"/>
                  </a:lnTo>
                  <a:cubicBezTo>
                    <a:pt x="406400" y="718540"/>
                    <a:pt x="312140" y="718540"/>
                    <a:pt x="254003" y="660403"/>
                  </a:cubicBezTo>
                  <a:lnTo>
                    <a:pt x="58137" y="464537"/>
                  </a:lnTo>
                  <a:cubicBezTo>
                    <a:pt x="0" y="406400"/>
                    <a:pt x="0" y="312140"/>
                    <a:pt x="58137" y="254003"/>
                  </a:cubicBezTo>
                  <a:lnTo>
                    <a:pt x="254003" y="58137"/>
                  </a:lnTo>
                  <a:cubicBezTo>
                    <a:pt x="312140" y="0"/>
                    <a:pt x="406400" y="0"/>
                    <a:pt x="464537" y="58137"/>
                  </a:cubicBezTo>
                  <a:close/>
                </a:path>
              </a:pathLst>
            </a:custGeom>
            <a:solidFill>
              <a:srgbClr val="153969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139700" y="73025"/>
              <a:ext cx="533400" cy="600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199"/>
                </a:lnSpc>
              </a:pPr>
              <a:endParaRPr/>
            </a:p>
            <a:p>
              <a:pPr algn="ctr">
                <a:lnSpc>
                  <a:spcPts val="4199"/>
                </a:lnSpc>
              </a:pPr>
              <a:endParaRPr/>
            </a:p>
          </p:txBody>
        </p:sp>
      </p:grpSp>
      <p:sp>
        <p:nvSpPr>
          <p:cNvPr id="19" name="AutoShape 19"/>
          <p:cNvSpPr/>
          <p:nvPr/>
        </p:nvSpPr>
        <p:spPr>
          <a:xfrm>
            <a:off x="12469065" y="5143500"/>
            <a:ext cx="1586999" cy="38100"/>
          </a:xfrm>
          <a:prstGeom prst="line">
            <a:avLst/>
          </a:prstGeom>
          <a:ln w="38100" cap="flat">
            <a:solidFill>
              <a:srgbClr val="F4F4F4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0" name="TextBox 20"/>
          <p:cNvSpPr txBox="1"/>
          <p:nvPr/>
        </p:nvSpPr>
        <p:spPr>
          <a:xfrm>
            <a:off x="13384393" y="6677359"/>
            <a:ext cx="3874907" cy="4483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Visualize your findings</a:t>
            </a:r>
          </a:p>
        </p:txBody>
      </p:sp>
      <p:sp>
        <p:nvSpPr>
          <p:cNvPr id="21" name="Freeform 21"/>
          <p:cNvSpPr/>
          <p:nvPr/>
        </p:nvSpPr>
        <p:spPr>
          <a:xfrm>
            <a:off x="14056064" y="3896767"/>
            <a:ext cx="2531565" cy="2531565"/>
          </a:xfrm>
          <a:custGeom>
            <a:avLst/>
            <a:gdLst/>
            <a:ahLst/>
            <a:cxnLst/>
            <a:rect l="l" t="t" r="r" b="b"/>
            <a:pathLst>
              <a:path w="2531565" h="2531565">
                <a:moveTo>
                  <a:pt x="0" y="0"/>
                </a:moveTo>
                <a:lnTo>
                  <a:pt x="2531565" y="0"/>
                </a:lnTo>
                <a:lnTo>
                  <a:pt x="2531565" y="2531565"/>
                </a:lnTo>
                <a:lnTo>
                  <a:pt x="0" y="25315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22" name="Group 22"/>
          <p:cNvGrpSpPr/>
          <p:nvPr/>
        </p:nvGrpSpPr>
        <p:grpSpPr>
          <a:xfrm>
            <a:off x="14281753" y="4122456"/>
            <a:ext cx="2080186" cy="2080186"/>
            <a:chOff x="0" y="0"/>
            <a:chExt cx="812800" cy="812800"/>
          </a:xfrm>
        </p:grpSpPr>
        <p:sp>
          <p:nvSpPr>
            <p:cNvPr id="23" name="Freeform 23"/>
            <p:cNvSpPr/>
            <p:nvPr/>
          </p:nvSpPr>
          <p:spPr>
            <a:xfrm>
              <a:off x="47130" y="47130"/>
              <a:ext cx="718541" cy="718541"/>
            </a:xfrm>
            <a:custGeom>
              <a:avLst/>
              <a:gdLst/>
              <a:ahLst/>
              <a:cxnLst/>
              <a:rect l="l" t="t" r="r" b="b"/>
              <a:pathLst>
                <a:path w="718541" h="718541">
                  <a:moveTo>
                    <a:pt x="464537" y="58137"/>
                  </a:moveTo>
                  <a:lnTo>
                    <a:pt x="660403" y="254003"/>
                  </a:lnTo>
                  <a:cubicBezTo>
                    <a:pt x="718540" y="312140"/>
                    <a:pt x="718540" y="406400"/>
                    <a:pt x="660403" y="464537"/>
                  </a:cubicBezTo>
                  <a:lnTo>
                    <a:pt x="464537" y="660403"/>
                  </a:lnTo>
                  <a:cubicBezTo>
                    <a:pt x="406400" y="718540"/>
                    <a:pt x="312140" y="718540"/>
                    <a:pt x="254003" y="660403"/>
                  </a:cubicBezTo>
                  <a:lnTo>
                    <a:pt x="58137" y="464537"/>
                  </a:lnTo>
                  <a:cubicBezTo>
                    <a:pt x="0" y="406400"/>
                    <a:pt x="0" y="312140"/>
                    <a:pt x="58137" y="254003"/>
                  </a:cubicBezTo>
                  <a:lnTo>
                    <a:pt x="254003" y="58137"/>
                  </a:lnTo>
                  <a:cubicBezTo>
                    <a:pt x="312140" y="0"/>
                    <a:pt x="406400" y="0"/>
                    <a:pt x="464537" y="58137"/>
                  </a:cubicBezTo>
                  <a:close/>
                </a:path>
              </a:pathLst>
            </a:custGeom>
            <a:solidFill>
              <a:srgbClr val="153969"/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139700" y="73025"/>
              <a:ext cx="533400" cy="600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199"/>
                </a:lnSpc>
              </a:pPr>
              <a:endParaRPr/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0" y="9125919"/>
            <a:ext cx="18288000" cy="1161081"/>
            <a:chOff x="0" y="0"/>
            <a:chExt cx="4816593" cy="305799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4816592" cy="305799"/>
            </a:xfrm>
            <a:custGeom>
              <a:avLst/>
              <a:gdLst/>
              <a:ahLst/>
              <a:cxnLst/>
              <a:rect l="l" t="t" r="r" b="b"/>
              <a:pathLst>
                <a:path w="4816592" h="305799">
                  <a:moveTo>
                    <a:pt x="0" y="0"/>
                  </a:moveTo>
                  <a:lnTo>
                    <a:pt x="4816592" y="0"/>
                  </a:lnTo>
                  <a:lnTo>
                    <a:pt x="4816592" y="305799"/>
                  </a:lnTo>
                  <a:lnTo>
                    <a:pt x="0" y="305799"/>
                  </a:lnTo>
                  <a:close/>
                </a:path>
              </a:pathLst>
            </a:custGeom>
            <a:solidFill>
              <a:srgbClr val="F4F4F4"/>
            </a:solidFill>
          </p:spPr>
        </p:sp>
        <p:sp>
          <p:nvSpPr>
            <p:cNvPr id="27" name="TextBox 27"/>
            <p:cNvSpPr txBox="1"/>
            <p:nvPr/>
          </p:nvSpPr>
          <p:spPr>
            <a:xfrm>
              <a:off x="0" y="-38100"/>
              <a:ext cx="4816593" cy="34389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sp>
        <p:nvSpPr>
          <p:cNvPr id="28" name="TextBox 28"/>
          <p:cNvSpPr txBox="1"/>
          <p:nvPr/>
        </p:nvSpPr>
        <p:spPr>
          <a:xfrm>
            <a:off x="7760399" y="9541677"/>
            <a:ext cx="2767201" cy="3009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340"/>
              </a:lnSpc>
              <a:spcBef>
                <a:spcPct val="0"/>
              </a:spcBef>
            </a:pPr>
            <a:r>
              <a:rPr lang="en-US" sz="1800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Back to Agenda</a:t>
            </a:r>
          </a:p>
        </p:txBody>
      </p:sp>
      <p:sp>
        <p:nvSpPr>
          <p:cNvPr id="29" name="Freeform 29"/>
          <p:cNvSpPr/>
          <p:nvPr/>
        </p:nvSpPr>
        <p:spPr>
          <a:xfrm>
            <a:off x="2559994" y="4792766"/>
            <a:ext cx="812320" cy="855893"/>
          </a:xfrm>
          <a:custGeom>
            <a:avLst/>
            <a:gdLst/>
            <a:ahLst/>
            <a:cxnLst/>
            <a:rect l="l" t="t" r="r" b="b"/>
            <a:pathLst>
              <a:path w="812320" h="855893">
                <a:moveTo>
                  <a:pt x="0" y="0"/>
                </a:moveTo>
                <a:lnTo>
                  <a:pt x="812320" y="0"/>
                </a:lnTo>
                <a:lnTo>
                  <a:pt x="812320" y="855893"/>
                </a:lnTo>
                <a:lnTo>
                  <a:pt x="0" y="85589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30" name="Freeform 30"/>
          <p:cNvSpPr/>
          <p:nvPr/>
        </p:nvSpPr>
        <p:spPr>
          <a:xfrm>
            <a:off x="6672943" y="4640683"/>
            <a:ext cx="823550" cy="1043734"/>
          </a:xfrm>
          <a:custGeom>
            <a:avLst/>
            <a:gdLst/>
            <a:ahLst/>
            <a:cxnLst/>
            <a:rect l="l" t="t" r="r" b="b"/>
            <a:pathLst>
              <a:path w="823550" h="1043734">
                <a:moveTo>
                  <a:pt x="0" y="0"/>
                </a:moveTo>
                <a:lnTo>
                  <a:pt x="823550" y="0"/>
                </a:lnTo>
                <a:lnTo>
                  <a:pt x="823550" y="1043734"/>
                </a:lnTo>
                <a:lnTo>
                  <a:pt x="0" y="104373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31" name="Freeform 31"/>
          <p:cNvSpPr/>
          <p:nvPr/>
        </p:nvSpPr>
        <p:spPr>
          <a:xfrm>
            <a:off x="10716980" y="4640683"/>
            <a:ext cx="972604" cy="972604"/>
          </a:xfrm>
          <a:custGeom>
            <a:avLst/>
            <a:gdLst/>
            <a:ahLst/>
            <a:cxnLst/>
            <a:rect l="l" t="t" r="r" b="b"/>
            <a:pathLst>
              <a:path w="972604" h="972604">
                <a:moveTo>
                  <a:pt x="0" y="0"/>
                </a:moveTo>
                <a:lnTo>
                  <a:pt x="972604" y="0"/>
                </a:lnTo>
                <a:lnTo>
                  <a:pt x="972604" y="972603"/>
                </a:lnTo>
                <a:lnTo>
                  <a:pt x="0" y="97260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32" name="Freeform 32"/>
          <p:cNvSpPr/>
          <p:nvPr/>
        </p:nvSpPr>
        <p:spPr>
          <a:xfrm>
            <a:off x="14913314" y="4693823"/>
            <a:ext cx="997269" cy="899355"/>
          </a:xfrm>
          <a:custGeom>
            <a:avLst/>
            <a:gdLst/>
            <a:ahLst/>
            <a:cxnLst/>
            <a:rect l="l" t="t" r="r" b="b"/>
            <a:pathLst>
              <a:path w="997269" h="899355">
                <a:moveTo>
                  <a:pt x="0" y="0"/>
                </a:moveTo>
                <a:lnTo>
                  <a:pt x="997268" y="0"/>
                </a:lnTo>
                <a:lnTo>
                  <a:pt x="997268" y="899354"/>
                </a:lnTo>
                <a:lnTo>
                  <a:pt x="0" y="89935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33" name="Freeform 33"/>
          <p:cNvSpPr/>
          <p:nvPr/>
        </p:nvSpPr>
        <p:spPr>
          <a:xfrm>
            <a:off x="355443" y="123537"/>
            <a:ext cx="17577114" cy="3468430"/>
          </a:xfrm>
          <a:custGeom>
            <a:avLst/>
            <a:gdLst/>
            <a:ahLst/>
            <a:cxnLst/>
            <a:rect l="l" t="t" r="r" b="b"/>
            <a:pathLst>
              <a:path w="17577114" h="3468430">
                <a:moveTo>
                  <a:pt x="0" y="0"/>
                </a:moveTo>
                <a:lnTo>
                  <a:pt x="17577114" y="0"/>
                </a:lnTo>
                <a:lnTo>
                  <a:pt x="17577114" y="3468430"/>
                </a:lnTo>
                <a:lnTo>
                  <a:pt x="0" y="346843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t="-184715"/>
            </a:stretch>
          </a:blipFill>
        </p:spPr>
      </p:sp>
      <p:sp>
        <p:nvSpPr>
          <p:cNvPr id="34" name="TextBox 34"/>
          <p:cNvSpPr txBox="1"/>
          <p:nvPr/>
        </p:nvSpPr>
        <p:spPr>
          <a:xfrm>
            <a:off x="2770697" y="831269"/>
            <a:ext cx="12142616" cy="18122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127"/>
              </a:lnSpc>
            </a:pPr>
            <a:r>
              <a:rPr lang="en-US" sz="6251" b="1">
                <a:solidFill>
                  <a:srgbClr val="FFFFFF"/>
                </a:solidFill>
                <a:latin typeface="Klein Bold"/>
                <a:ea typeface="Klein Bold"/>
                <a:cs typeface="Klein Bold"/>
                <a:sym typeface="Klein Bold"/>
              </a:rPr>
              <a:t>Approach</a:t>
            </a:r>
          </a:p>
          <a:p>
            <a:pPr algn="ctr">
              <a:lnSpc>
                <a:spcPts val="3057"/>
              </a:lnSpc>
            </a:pPr>
            <a:endParaRPr lang="en-US" sz="6251" b="1">
              <a:solidFill>
                <a:srgbClr val="FFFFFF"/>
              </a:solidFill>
              <a:latin typeface="Klein Bold"/>
              <a:ea typeface="Klein Bold"/>
              <a:cs typeface="Klein Bold"/>
              <a:sym typeface="Klein Bold"/>
            </a:endParaRPr>
          </a:p>
          <a:p>
            <a:pPr algn="ctr">
              <a:lnSpc>
                <a:spcPts val="3057"/>
              </a:lnSpc>
            </a:pPr>
            <a:r>
              <a:rPr lang="en-US" sz="2352" b="1">
                <a:solidFill>
                  <a:srgbClr val="FFFFFF"/>
                </a:solidFill>
                <a:latin typeface="Klein Bold"/>
                <a:ea typeface="Klein Bold"/>
                <a:cs typeface="Klein Bold"/>
                <a:sym typeface="Klein Bold"/>
              </a:rPr>
              <a:t>4-Step Ordering Process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39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2825912"/>
            <a:ext cx="18288000" cy="7663632"/>
            <a:chOff x="0" y="0"/>
            <a:chExt cx="4816593" cy="201840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2018405"/>
            </a:xfrm>
            <a:custGeom>
              <a:avLst/>
              <a:gdLst/>
              <a:ahLst/>
              <a:cxnLst/>
              <a:rect l="l" t="t" r="r" b="b"/>
              <a:pathLst>
                <a:path w="4816592" h="2018405">
                  <a:moveTo>
                    <a:pt x="0" y="0"/>
                  </a:moveTo>
                  <a:lnTo>
                    <a:pt x="4816592" y="0"/>
                  </a:lnTo>
                  <a:lnTo>
                    <a:pt x="4816592" y="2018405"/>
                  </a:lnTo>
                  <a:lnTo>
                    <a:pt x="0" y="2018405"/>
                  </a:lnTo>
                  <a:close/>
                </a:path>
              </a:pathLst>
            </a:custGeom>
            <a:solidFill>
              <a:srgbClr val="F4F4F4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66675"/>
              <a:ext cx="4816593" cy="20850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3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3708442" y="454653"/>
            <a:ext cx="11370711" cy="18046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80"/>
              </a:lnSpc>
            </a:pPr>
            <a:r>
              <a:rPr lang="en-US" sz="5600" b="1">
                <a:solidFill>
                  <a:srgbClr val="F4F4F4"/>
                </a:solidFill>
                <a:latin typeface="Klein Bold"/>
                <a:ea typeface="Klein Bold"/>
                <a:cs typeface="Klein Bold"/>
                <a:sym typeface="Klein Bold"/>
              </a:rPr>
              <a:t>Exploratory Data Analysis</a:t>
            </a:r>
          </a:p>
          <a:p>
            <a:pPr algn="ctr">
              <a:lnSpc>
                <a:spcPts val="3510"/>
              </a:lnSpc>
            </a:pPr>
            <a:endParaRPr lang="en-US" sz="5600" b="1">
              <a:solidFill>
                <a:srgbClr val="F4F4F4"/>
              </a:solidFill>
              <a:latin typeface="Klein Bold"/>
              <a:ea typeface="Klein Bold"/>
              <a:cs typeface="Klein Bold"/>
              <a:sym typeface="Klein Bold"/>
            </a:endParaRPr>
          </a:p>
          <a:p>
            <a:pPr algn="ctr">
              <a:lnSpc>
                <a:spcPts val="3510"/>
              </a:lnSpc>
            </a:pPr>
            <a:r>
              <a:rPr lang="en-US" sz="2700" b="1">
                <a:solidFill>
                  <a:srgbClr val="F4F4F4"/>
                </a:solidFill>
                <a:latin typeface="Klein Bold"/>
                <a:ea typeface="Klein Bold"/>
                <a:cs typeface="Klein Bold"/>
                <a:sym typeface="Klein Bold"/>
              </a:rPr>
              <a:t>Statistical &amp; Business Insights</a:t>
            </a:r>
          </a:p>
        </p:txBody>
      </p:sp>
      <p:sp>
        <p:nvSpPr>
          <p:cNvPr id="6" name="Freeform 6"/>
          <p:cNvSpPr/>
          <p:nvPr/>
        </p:nvSpPr>
        <p:spPr>
          <a:xfrm>
            <a:off x="8333203" y="-1109791"/>
            <a:ext cx="1621594" cy="1621594"/>
          </a:xfrm>
          <a:custGeom>
            <a:avLst/>
            <a:gdLst/>
            <a:ahLst/>
            <a:cxnLst/>
            <a:rect l="l" t="t" r="r" b="b"/>
            <a:pathLst>
              <a:path w="1621594" h="1621594">
                <a:moveTo>
                  <a:pt x="0" y="0"/>
                </a:moveTo>
                <a:lnTo>
                  <a:pt x="1621594" y="0"/>
                </a:lnTo>
                <a:lnTo>
                  <a:pt x="1621594" y="1621594"/>
                </a:lnTo>
                <a:lnTo>
                  <a:pt x="0" y="16215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8333203" y="9678747"/>
            <a:ext cx="1621594" cy="1621594"/>
          </a:xfrm>
          <a:custGeom>
            <a:avLst/>
            <a:gdLst/>
            <a:ahLst/>
            <a:cxnLst/>
            <a:rect l="l" t="t" r="r" b="b"/>
            <a:pathLst>
              <a:path w="1621594" h="1621594">
                <a:moveTo>
                  <a:pt x="0" y="0"/>
                </a:moveTo>
                <a:lnTo>
                  <a:pt x="1621594" y="0"/>
                </a:lnTo>
                <a:lnTo>
                  <a:pt x="1621594" y="1621594"/>
                </a:lnTo>
                <a:lnTo>
                  <a:pt x="0" y="162159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610833" y="3500355"/>
            <a:ext cx="17565928" cy="77999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8406" lvl="1" indent="-229203" algn="l">
              <a:lnSpc>
                <a:spcPts val="2972"/>
              </a:lnSpc>
              <a:buFont typeface="Arial"/>
              <a:buChar char="•"/>
            </a:pPr>
            <a:r>
              <a:rPr lang="en-US" sz="2123" b="1">
                <a:solidFill>
                  <a:srgbClr val="2A2E3A"/>
                </a:solidFill>
                <a:latin typeface="Helios Bold"/>
                <a:ea typeface="Helios Bold"/>
                <a:cs typeface="Helios Bold"/>
                <a:sym typeface="Helios Bold"/>
              </a:rPr>
              <a:t>Finding null values :</a:t>
            </a:r>
          </a:p>
          <a:p>
            <a:pPr algn="l">
              <a:lnSpc>
                <a:spcPts val="2356"/>
              </a:lnSpc>
              <a:spcBef>
                <a:spcPct val="0"/>
              </a:spcBef>
            </a:pPr>
            <a:endParaRPr lang="en-US" sz="2123" b="1">
              <a:solidFill>
                <a:srgbClr val="2A2E3A"/>
              </a:solidFill>
              <a:latin typeface="Helios Bold"/>
              <a:ea typeface="Helios Bold"/>
              <a:cs typeface="Helios Bold"/>
              <a:sym typeface="Helios Bold"/>
            </a:endParaRPr>
          </a:p>
          <a:p>
            <a:pPr algn="l">
              <a:lnSpc>
                <a:spcPts val="2776"/>
              </a:lnSpc>
              <a:spcBef>
                <a:spcPct val="0"/>
              </a:spcBef>
            </a:pPr>
            <a:r>
              <a:rPr lang="en-US" sz="1982" b="1">
                <a:solidFill>
                  <a:srgbClr val="2A2E3A"/>
                </a:solidFill>
                <a:latin typeface="Helios Bold"/>
                <a:ea typeface="Helios Bold"/>
                <a:cs typeface="Helios Bold"/>
                <a:sym typeface="Helios Bold"/>
              </a:rPr>
              <a:t>select count(*) from variants where Economic_Index and `Industry Growth Rate (%)` is null;</a:t>
            </a:r>
          </a:p>
          <a:p>
            <a:pPr algn="l">
              <a:lnSpc>
                <a:spcPts val="2356"/>
              </a:lnSpc>
              <a:spcBef>
                <a:spcPct val="0"/>
              </a:spcBef>
            </a:pPr>
            <a:endParaRPr lang="en-US" sz="1982" b="1">
              <a:solidFill>
                <a:srgbClr val="2A2E3A"/>
              </a:solidFill>
              <a:latin typeface="Helios Bold"/>
              <a:ea typeface="Helios Bold"/>
              <a:cs typeface="Helios Bold"/>
              <a:sym typeface="Helios Bold"/>
            </a:endParaRPr>
          </a:p>
          <a:p>
            <a:pPr algn="l">
              <a:lnSpc>
                <a:spcPts val="2776"/>
              </a:lnSpc>
              <a:spcBef>
                <a:spcPct val="0"/>
              </a:spcBef>
            </a:pPr>
            <a:r>
              <a:rPr lang="en-US" sz="1982" b="1">
                <a:solidFill>
                  <a:srgbClr val="2A2E3A"/>
                </a:solidFill>
                <a:latin typeface="Helios Bold"/>
                <a:ea typeface="Helios Bold"/>
                <a:cs typeface="Helios Bold"/>
                <a:sym typeface="Helios Bold"/>
              </a:rPr>
              <a:t># no nulls/missing values are found</a:t>
            </a:r>
          </a:p>
          <a:p>
            <a:pPr algn="l">
              <a:lnSpc>
                <a:spcPts val="2356"/>
              </a:lnSpc>
              <a:spcBef>
                <a:spcPct val="0"/>
              </a:spcBef>
            </a:pPr>
            <a:endParaRPr lang="en-US" sz="1982" b="1">
              <a:solidFill>
                <a:srgbClr val="2A2E3A"/>
              </a:solidFill>
              <a:latin typeface="Helios Bold"/>
              <a:ea typeface="Helios Bold"/>
              <a:cs typeface="Helios Bold"/>
              <a:sym typeface="Helios Bold"/>
            </a:endParaRPr>
          </a:p>
          <a:p>
            <a:pPr marL="449708" lvl="1" indent="-224854" algn="l">
              <a:lnSpc>
                <a:spcPts val="2916"/>
              </a:lnSpc>
              <a:buFont typeface="Arial"/>
              <a:buChar char="•"/>
            </a:pPr>
            <a:r>
              <a:rPr lang="en-US" sz="2082" b="1">
                <a:solidFill>
                  <a:srgbClr val="2A2E3A"/>
                </a:solidFill>
                <a:latin typeface="Helios Bold"/>
                <a:ea typeface="Helios Bold"/>
                <a:cs typeface="Helios Bold"/>
                <a:sym typeface="Helios Bold"/>
              </a:rPr>
              <a:t>Finding duplicates in the dataset :</a:t>
            </a:r>
          </a:p>
          <a:p>
            <a:pPr algn="l">
              <a:lnSpc>
                <a:spcPts val="2356"/>
              </a:lnSpc>
              <a:spcBef>
                <a:spcPct val="0"/>
              </a:spcBef>
            </a:pPr>
            <a:endParaRPr lang="en-US" sz="2082" b="1">
              <a:solidFill>
                <a:srgbClr val="2A2E3A"/>
              </a:solidFill>
              <a:latin typeface="Helios Bold"/>
              <a:ea typeface="Helios Bold"/>
              <a:cs typeface="Helios Bold"/>
              <a:sym typeface="Helios Bold"/>
            </a:endParaRPr>
          </a:p>
          <a:p>
            <a:pPr algn="l">
              <a:lnSpc>
                <a:spcPts val="2776"/>
              </a:lnSpc>
              <a:spcBef>
                <a:spcPct val="0"/>
              </a:spcBef>
            </a:pPr>
            <a:r>
              <a:rPr lang="en-US" sz="1982" b="1">
                <a:solidFill>
                  <a:srgbClr val="2A2E3A"/>
                </a:solidFill>
                <a:latin typeface="Helios Bold"/>
                <a:ea typeface="Helios Bold"/>
                <a:cs typeface="Helios Bold"/>
                <a:sym typeface="Helios Bold"/>
              </a:rPr>
              <a:t> select Economic_Index, `Industry Growth Rate (%)`, count(*) as count from variants group by Economic_Index, `Industry Growth Rate (%)` HAVING COUNT(*) &gt; 1;</a:t>
            </a:r>
          </a:p>
          <a:p>
            <a:pPr algn="l">
              <a:lnSpc>
                <a:spcPts val="2356"/>
              </a:lnSpc>
              <a:spcBef>
                <a:spcPct val="0"/>
              </a:spcBef>
            </a:pPr>
            <a:endParaRPr lang="en-US" sz="1982" b="1">
              <a:solidFill>
                <a:srgbClr val="2A2E3A"/>
              </a:solidFill>
              <a:latin typeface="Helios Bold"/>
              <a:ea typeface="Helios Bold"/>
              <a:cs typeface="Helios Bold"/>
              <a:sym typeface="Helios Bold"/>
            </a:endParaRPr>
          </a:p>
          <a:p>
            <a:pPr algn="l">
              <a:lnSpc>
                <a:spcPts val="2776"/>
              </a:lnSpc>
              <a:spcBef>
                <a:spcPct val="0"/>
              </a:spcBef>
            </a:pPr>
            <a:r>
              <a:rPr lang="en-US" sz="1982" b="1">
                <a:solidFill>
                  <a:srgbClr val="2A2E3A"/>
                </a:solidFill>
                <a:latin typeface="Helios Bold"/>
                <a:ea typeface="Helios Bold"/>
                <a:cs typeface="Helios Bold"/>
                <a:sym typeface="Helios Bold"/>
              </a:rPr>
              <a:t># no duplicates inside the data are found </a:t>
            </a:r>
          </a:p>
          <a:p>
            <a:pPr algn="l">
              <a:lnSpc>
                <a:spcPts val="2356"/>
              </a:lnSpc>
              <a:spcBef>
                <a:spcPct val="0"/>
              </a:spcBef>
            </a:pPr>
            <a:endParaRPr lang="en-US" sz="1982" b="1">
              <a:solidFill>
                <a:srgbClr val="2A2E3A"/>
              </a:solidFill>
              <a:latin typeface="Helios Bold"/>
              <a:ea typeface="Helios Bold"/>
              <a:cs typeface="Helios Bold"/>
              <a:sym typeface="Helios Bold"/>
            </a:endParaRPr>
          </a:p>
          <a:p>
            <a:pPr marL="428118" lvl="1" indent="-214059" algn="l">
              <a:lnSpc>
                <a:spcPts val="2776"/>
              </a:lnSpc>
              <a:buFont typeface="Arial"/>
              <a:buChar char="•"/>
            </a:pPr>
            <a:r>
              <a:rPr lang="en-US" sz="1982" b="1">
                <a:solidFill>
                  <a:srgbClr val="2A2E3A"/>
                </a:solidFill>
                <a:latin typeface="Helios Bold"/>
                <a:ea typeface="Helios Bold"/>
                <a:cs typeface="Helios Bold"/>
                <a:sym typeface="Helios Bold"/>
              </a:rPr>
              <a:t>Count of all the Unique Variants in the dataset :</a:t>
            </a:r>
          </a:p>
          <a:p>
            <a:pPr algn="l">
              <a:lnSpc>
                <a:spcPts val="2356"/>
              </a:lnSpc>
              <a:spcBef>
                <a:spcPct val="0"/>
              </a:spcBef>
            </a:pPr>
            <a:endParaRPr lang="en-US" sz="1982" b="1">
              <a:solidFill>
                <a:srgbClr val="2A2E3A"/>
              </a:solidFill>
              <a:latin typeface="Helios Bold"/>
              <a:ea typeface="Helios Bold"/>
              <a:cs typeface="Helios Bold"/>
              <a:sym typeface="Helios Bold"/>
            </a:endParaRPr>
          </a:p>
          <a:p>
            <a:pPr algn="l">
              <a:lnSpc>
                <a:spcPts val="2776"/>
              </a:lnSpc>
              <a:spcBef>
                <a:spcPct val="0"/>
              </a:spcBef>
            </a:pPr>
            <a:r>
              <a:rPr lang="en-US" sz="1982" b="1">
                <a:solidFill>
                  <a:srgbClr val="2A2E3A"/>
                </a:solidFill>
                <a:latin typeface="Helios Bold"/>
                <a:ea typeface="Helios Bold"/>
                <a:cs typeface="Helios Bold"/>
                <a:sym typeface="Helios Bold"/>
              </a:rPr>
              <a:t> select count(distinct Variant) from variants;</a:t>
            </a:r>
          </a:p>
          <a:p>
            <a:pPr algn="l">
              <a:lnSpc>
                <a:spcPts val="2356"/>
              </a:lnSpc>
              <a:spcBef>
                <a:spcPct val="0"/>
              </a:spcBef>
            </a:pPr>
            <a:endParaRPr lang="en-US" sz="1982" b="1">
              <a:solidFill>
                <a:srgbClr val="2A2E3A"/>
              </a:solidFill>
              <a:latin typeface="Helios Bold"/>
              <a:ea typeface="Helios Bold"/>
              <a:cs typeface="Helios Bold"/>
              <a:sym typeface="Helios Bold"/>
            </a:endParaRPr>
          </a:p>
          <a:p>
            <a:pPr algn="l">
              <a:lnSpc>
                <a:spcPts val="2776"/>
              </a:lnSpc>
              <a:spcBef>
                <a:spcPct val="0"/>
              </a:spcBef>
            </a:pPr>
            <a:r>
              <a:rPr lang="en-US" sz="1982" b="1">
                <a:solidFill>
                  <a:srgbClr val="2A2E3A"/>
                </a:solidFill>
                <a:latin typeface="Helios Bold"/>
                <a:ea typeface="Helios Bold"/>
                <a:cs typeface="Helios Bold"/>
                <a:sym typeface="Helios Bold"/>
              </a:rPr>
              <a:t># 12 Distinct Variants are found inside our data</a:t>
            </a:r>
          </a:p>
          <a:p>
            <a:pPr algn="l">
              <a:lnSpc>
                <a:spcPts val="1925"/>
              </a:lnSpc>
              <a:spcBef>
                <a:spcPct val="0"/>
              </a:spcBef>
            </a:pPr>
            <a:r>
              <a:rPr lang="en-US" sz="1375" b="1">
                <a:solidFill>
                  <a:srgbClr val="2A2E3A"/>
                </a:solidFill>
                <a:latin typeface="Helios Bold"/>
                <a:ea typeface="Helios Bold"/>
                <a:cs typeface="Helios Bold"/>
                <a:sym typeface="Helios Bold"/>
              </a:rPr>
              <a:t>                                  </a:t>
            </a:r>
          </a:p>
          <a:p>
            <a:pPr algn="l">
              <a:lnSpc>
                <a:spcPts val="1925"/>
              </a:lnSpc>
              <a:spcBef>
                <a:spcPct val="0"/>
              </a:spcBef>
            </a:pPr>
            <a:endParaRPr lang="en-US" sz="1375" b="1">
              <a:solidFill>
                <a:srgbClr val="2A2E3A"/>
              </a:solidFill>
              <a:latin typeface="Helios Bold"/>
              <a:ea typeface="Helios Bold"/>
              <a:cs typeface="Helios Bold"/>
              <a:sym typeface="Helios Bold"/>
            </a:endParaRPr>
          </a:p>
          <a:p>
            <a:pPr algn="l">
              <a:lnSpc>
                <a:spcPts val="1925"/>
              </a:lnSpc>
              <a:spcBef>
                <a:spcPct val="0"/>
              </a:spcBef>
            </a:pPr>
            <a:endParaRPr lang="en-US" sz="1375" b="1">
              <a:solidFill>
                <a:srgbClr val="2A2E3A"/>
              </a:solidFill>
              <a:latin typeface="Helios Bold"/>
              <a:ea typeface="Helios Bold"/>
              <a:cs typeface="Helios Bold"/>
              <a:sym typeface="Helios Bold"/>
            </a:endParaRPr>
          </a:p>
          <a:p>
            <a:pPr algn="l">
              <a:lnSpc>
                <a:spcPts val="1840"/>
              </a:lnSpc>
              <a:spcBef>
                <a:spcPct val="0"/>
              </a:spcBef>
            </a:pPr>
            <a:endParaRPr lang="en-US" sz="1375" b="1">
              <a:solidFill>
                <a:srgbClr val="2A2E3A"/>
              </a:solidFill>
              <a:latin typeface="Helios Bold"/>
              <a:ea typeface="Helios Bold"/>
              <a:cs typeface="Helios Bold"/>
              <a:sym typeface="Helios Bold"/>
            </a:endParaRPr>
          </a:p>
          <a:p>
            <a:pPr algn="l">
              <a:lnSpc>
                <a:spcPts val="1840"/>
              </a:lnSpc>
              <a:spcBef>
                <a:spcPct val="0"/>
              </a:spcBef>
            </a:pPr>
            <a:endParaRPr lang="en-US" sz="1375" b="1">
              <a:solidFill>
                <a:srgbClr val="2A2E3A"/>
              </a:solidFill>
              <a:latin typeface="Helios Bold"/>
              <a:ea typeface="Helios Bold"/>
              <a:cs typeface="Helios Bold"/>
              <a:sym typeface="Helios Bold"/>
            </a:endParaRPr>
          </a:p>
          <a:p>
            <a:pPr algn="l">
              <a:lnSpc>
                <a:spcPts val="1756"/>
              </a:lnSpc>
              <a:spcBef>
                <a:spcPct val="0"/>
              </a:spcBef>
            </a:pPr>
            <a:endParaRPr lang="en-US" sz="1375" b="1">
              <a:solidFill>
                <a:srgbClr val="2A2E3A"/>
              </a:solidFill>
              <a:latin typeface="Helios Bold"/>
              <a:ea typeface="Helios Bold"/>
              <a:cs typeface="Helios Bold"/>
              <a:sym typeface="Helios Bold"/>
            </a:endParaRPr>
          </a:p>
          <a:p>
            <a:pPr algn="l">
              <a:lnSpc>
                <a:spcPts val="1756"/>
              </a:lnSpc>
              <a:spcBef>
                <a:spcPct val="0"/>
              </a:spcBef>
            </a:pPr>
            <a:endParaRPr lang="en-US" sz="1375" b="1">
              <a:solidFill>
                <a:srgbClr val="2A2E3A"/>
              </a:solidFill>
              <a:latin typeface="Helios Bold"/>
              <a:ea typeface="Helios Bold"/>
              <a:cs typeface="Helios Bold"/>
              <a:sym typeface="Helios Bold"/>
            </a:endParaRPr>
          </a:p>
          <a:p>
            <a:pPr algn="l">
              <a:lnSpc>
                <a:spcPts val="1756"/>
              </a:lnSpc>
              <a:spcBef>
                <a:spcPct val="0"/>
              </a:spcBef>
            </a:pPr>
            <a:endParaRPr lang="en-US" sz="1375" b="1">
              <a:solidFill>
                <a:srgbClr val="2A2E3A"/>
              </a:solidFill>
              <a:latin typeface="Helios Bold"/>
              <a:ea typeface="Helios Bold"/>
              <a:cs typeface="Helios Bold"/>
              <a:sym typeface="Helios 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1024</Words>
  <Application>Microsoft Office PowerPoint</Application>
  <PresentationFormat>Custom</PresentationFormat>
  <Paragraphs>171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Arimo Bold</vt:lpstr>
      <vt:lpstr>Arial</vt:lpstr>
      <vt:lpstr>Calibri</vt:lpstr>
      <vt:lpstr>Trend Sans One</vt:lpstr>
      <vt:lpstr>Helios</vt:lpstr>
      <vt:lpstr>Klein Bold</vt:lpstr>
      <vt:lpstr>Helios Bold</vt:lpstr>
      <vt:lpstr>Trend Slab Four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Demand &amp; Production Optimization</dc:title>
  <cp:lastModifiedBy>Deeksha Saini</cp:lastModifiedBy>
  <cp:revision>1</cp:revision>
  <dcterms:created xsi:type="dcterms:W3CDTF">2006-08-16T00:00:00Z</dcterms:created>
  <dcterms:modified xsi:type="dcterms:W3CDTF">2025-01-03T10:47:13Z</dcterms:modified>
  <dc:identifier>DAGR8I6lgsI</dc:identifier>
</cp:coreProperties>
</file>