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Raleway Bold" charset="1" panose="020B0803030101060003"/>
      <p:regular r:id="rId17"/>
    </p:embeddedFont>
    <p:embeddedFont>
      <p:font typeface="Fredoka" charset="1" panose="02000000000000000000"/>
      <p:regular r:id="rId18"/>
    </p:embeddedFont>
    <p:embeddedFont>
      <p:font typeface="Raleway" charset="1" panose="020B05030301010600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829"/>
            <a:ext cx="16230600" cy="8229600"/>
            <a:chOff x="0" y="0"/>
            <a:chExt cx="5274950" cy="2674622"/>
          </a:xfrm>
        </p:grpSpPr>
        <p:sp>
          <p:nvSpPr>
            <p:cNvPr name="Freeform 6" id="6"/>
            <p:cNvSpPr/>
            <p:nvPr/>
          </p:nvSpPr>
          <p:spPr>
            <a:xfrm flipH="false" flipV="false" rot="0">
              <a:off x="0" y="0"/>
              <a:ext cx="5274950" cy="2674622"/>
            </a:xfrm>
            <a:custGeom>
              <a:avLst/>
              <a:gdLst/>
              <a:ahLst/>
              <a:cxnLst/>
              <a:rect r="r" b="b" t="t" l="l"/>
              <a:pathLst>
                <a:path h="2674622" w="5274950">
                  <a:moveTo>
                    <a:pt x="23850" y="0"/>
                  </a:moveTo>
                  <a:lnTo>
                    <a:pt x="5251100" y="0"/>
                  </a:lnTo>
                  <a:cubicBezTo>
                    <a:pt x="5264272" y="0"/>
                    <a:pt x="5274950" y="10678"/>
                    <a:pt x="5274950" y="23850"/>
                  </a:cubicBezTo>
                  <a:lnTo>
                    <a:pt x="5274950" y="2650773"/>
                  </a:lnTo>
                  <a:cubicBezTo>
                    <a:pt x="5274950" y="2657098"/>
                    <a:pt x="5272437" y="2663164"/>
                    <a:pt x="5267964" y="2667637"/>
                  </a:cubicBezTo>
                  <a:cubicBezTo>
                    <a:pt x="5263492" y="2672110"/>
                    <a:pt x="5257425" y="2674622"/>
                    <a:pt x="5251100" y="2674622"/>
                  </a:cubicBezTo>
                  <a:lnTo>
                    <a:pt x="23850" y="2674622"/>
                  </a:lnTo>
                  <a:cubicBezTo>
                    <a:pt x="17524" y="2674622"/>
                    <a:pt x="11458" y="2672110"/>
                    <a:pt x="6985" y="2667637"/>
                  </a:cubicBezTo>
                  <a:cubicBezTo>
                    <a:pt x="2513" y="2663164"/>
                    <a:pt x="0" y="2657098"/>
                    <a:pt x="0" y="2650773"/>
                  </a:cubicBezTo>
                  <a:lnTo>
                    <a:pt x="0" y="23850"/>
                  </a:lnTo>
                  <a:cubicBezTo>
                    <a:pt x="0" y="17524"/>
                    <a:pt x="2513" y="11458"/>
                    <a:pt x="6985" y="6985"/>
                  </a:cubicBezTo>
                  <a:cubicBezTo>
                    <a:pt x="11458" y="2513"/>
                    <a:pt x="17524" y="0"/>
                    <a:pt x="2385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274950"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82336" y="4497921"/>
            <a:ext cx="4362220" cy="6254078"/>
          </a:xfrm>
          <a:custGeom>
            <a:avLst/>
            <a:gdLst/>
            <a:ahLst/>
            <a:cxnLst/>
            <a:rect r="r" b="b" t="t" l="l"/>
            <a:pathLst>
              <a:path h="6254078" w="4362220">
                <a:moveTo>
                  <a:pt x="0" y="0"/>
                </a:moveTo>
                <a:lnTo>
                  <a:pt x="4362220" y="0"/>
                </a:lnTo>
                <a:lnTo>
                  <a:pt x="4362220" y="6254078"/>
                </a:lnTo>
                <a:lnTo>
                  <a:pt x="0" y="6254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8020672" y="6877988"/>
            <a:ext cx="8187540" cy="1109345"/>
          </a:xfrm>
          <a:prstGeom prst="rect">
            <a:avLst/>
          </a:prstGeom>
        </p:spPr>
        <p:txBody>
          <a:bodyPr anchor="t" rtlCol="false" tIns="0" lIns="0" bIns="0" rIns="0">
            <a:spAutoFit/>
          </a:bodyPr>
          <a:lstStyle/>
          <a:p>
            <a:pPr algn="r">
              <a:lnSpc>
                <a:spcPts val="4480"/>
              </a:lnSpc>
            </a:pPr>
            <a:r>
              <a:rPr lang="en-US" sz="3200" b="true">
                <a:solidFill>
                  <a:srgbClr val="000000"/>
                </a:solidFill>
                <a:latin typeface="Raleway Bold"/>
                <a:ea typeface="Raleway Bold"/>
                <a:cs typeface="Raleway Bold"/>
                <a:sym typeface="Raleway Bold"/>
              </a:rPr>
              <a:t>~Trainity</a:t>
            </a:r>
          </a:p>
          <a:p>
            <a:pPr algn="r">
              <a:lnSpc>
                <a:spcPts val="4480"/>
              </a:lnSpc>
              <a:spcBef>
                <a:spcPct val="0"/>
              </a:spcBef>
            </a:pPr>
            <a:r>
              <a:rPr lang="en-US" b="true" sz="3200">
                <a:solidFill>
                  <a:srgbClr val="000000"/>
                </a:solidFill>
                <a:latin typeface="Raleway Bold"/>
                <a:ea typeface="Raleway Bold"/>
                <a:cs typeface="Raleway Bold"/>
                <a:sym typeface="Raleway Bold"/>
              </a:rPr>
              <a:t>Deeksha Saini</a:t>
            </a:r>
          </a:p>
        </p:txBody>
      </p:sp>
      <p:sp>
        <p:nvSpPr>
          <p:cNvPr name="TextBox 10" id="10"/>
          <p:cNvSpPr txBox="true"/>
          <p:nvPr/>
        </p:nvSpPr>
        <p:spPr>
          <a:xfrm rot="0">
            <a:off x="2926221" y="2445207"/>
            <a:ext cx="11601537" cy="3470276"/>
          </a:xfrm>
          <a:prstGeom prst="rect">
            <a:avLst/>
          </a:prstGeom>
        </p:spPr>
        <p:txBody>
          <a:bodyPr anchor="t" rtlCol="false" tIns="0" lIns="0" bIns="0" rIns="0">
            <a:spAutoFit/>
          </a:bodyPr>
          <a:lstStyle/>
          <a:p>
            <a:pPr algn="r">
              <a:lnSpc>
                <a:spcPts val="13999"/>
              </a:lnSpc>
            </a:pPr>
            <a:r>
              <a:rPr lang="en-US" sz="9999">
                <a:solidFill>
                  <a:srgbClr val="000000"/>
                </a:solidFill>
                <a:latin typeface="Fredoka"/>
                <a:ea typeface="Fredoka"/>
                <a:cs typeface="Fredoka"/>
                <a:sym typeface="Fredoka"/>
              </a:rPr>
              <a:t>HR DATA ANALYTICS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571"/>
            <a:ext cx="16230600" cy="8229600"/>
            <a:chOff x="0" y="0"/>
            <a:chExt cx="5274950" cy="2674622"/>
          </a:xfrm>
        </p:grpSpPr>
        <p:sp>
          <p:nvSpPr>
            <p:cNvPr name="Freeform 6" id="6"/>
            <p:cNvSpPr/>
            <p:nvPr/>
          </p:nvSpPr>
          <p:spPr>
            <a:xfrm flipH="false" flipV="false" rot="0">
              <a:off x="0" y="0"/>
              <a:ext cx="5274950" cy="2674622"/>
            </a:xfrm>
            <a:custGeom>
              <a:avLst/>
              <a:gdLst/>
              <a:ahLst/>
              <a:cxnLst/>
              <a:rect r="r" b="b" t="t" l="l"/>
              <a:pathLst>
                <a:path h="2674622" w="5274950">
                  <a:moveTo>
                    <a:pt x="23850" y="0"/>
                  </a:moveTo>
                  <a:lnTo>
                    <a:pt x="5251100" y="0"/>
                  </a:lnTo>
                  <a:cubicBezTo>
                    <a:pt x="5264272" y="0"/>
                    <a:pt x="5274950" y="10678"/>
                    <a:pt x="5274950" y="23850"/>
                  </a:cubicBezTo>
                  <a:lnTo>
                    <a:pt x="5274950" y="2650773"/>
                  </a:lnTo>
                  <a:cubicBezTo>
                    <a:pt x="5274950" y="2657098"/>
                    <a:pt x="5272437" y="2663164"/>
                    <a:pt x="5267964" y="2667637"/>
                  </a:cubicBezTo>
                  <a:cubicBezTo>
                    <a:pt x="5263492" y="2672110"/>
                    <a:pt x="5257425" y="2674622"/>
                    <a:pt x="5251100" y="2674622"/>
                  </a:cubicBezTo>
                  <a:lnTo>
                    <a:pt x="23850" y="2674622"/>
                  </a:lnTo>
                  <a:cubicBezTo>
                    <a:pt x="17524" y="2674622"/>
                    <a:pt x="11458" y="2672110"/>
                    <a:pt x="6985" y="2667637"/>
                  </a:cubicBezTo>
                  <a:cubicBezTo>
                    <a:pt x="2513" y="2663164"/>
                    <a:pt x="0" y="2657098"/>
                    <a:pt x="0" y="2650773"/>
                  </a:cubicBezTo>
                  <a:lnTo>
                    <a:pt x="0" y="23850"/>
                  </a:lnTo>
                  <a:cubicBezTo>
                    <a:pt x="0" y="17524"/>
                    <a:pt x="2513" y="11458"/>
                    <a:pt x="6985" y="6985"/>
                  </a:cubicBezTo>
                  <a:cubicBezTo>
                    <a:pt x="11458" y="2513"/>
                    <a:pt x="17524" y="0"/>
                    <a:pt x="2385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274950"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464565" y="2532936"/>
            <a:ext cx="6980942" cy="6631895"/>
          </a:xfrm>
          <a:custGeom>
            <a:avLst/>
            <a:gdLst/>
            <a:ahLst/>
            <a:cxnLst/>
            <a:rect r="r" b="b" t="t" l="l"/>
            <a:pathLst>
              <a:path h="6631895" w="6980942">
                <a:moveTo>
                  <a:pt x="0" y="0"/>
                </a:moveTo>
                <a:lnTo>
                  <a:pt x="6980941" y="0"/>
                </a:lnTo>
                <a:lnTo>
                  <a:pt x="6980941" y="6631895"/>
                </a:lnTo>
                <a:lnTo>
                  <a:pt x="0" y="66318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7767809" y="1537273"/>
            <a:ext cx="5887983" cy="995664"/>
          </a:xfrm>
          <a:prstGeom prst="rect">
            <a:avLst/>
          </a:prstGeom>
        </p:spPr>
        <p:txBody>
          <a:bodyPr anchor="t" rtlCol="false" tIns="0" lIns="0" bIns="0" rIns="0">
            <a:spAutoFit/>
          </a:bodyPr>
          <a:lstStyle/>
          <a:p>
            <a:pPr algn="l">
              <a:lnSpc>
                <a:spcPts val="8120"/>
              </a:lnSpc>
            </a:pPr>
            <a:r>
              <a:rPr lang="en-US" sz="5800">
                <a:solidFill>
                  <a:srgbClr val="000000"/>
                </a:solidFill>
                <a:latin typeface="Fredoka"/>
                <a:ea typeface="Fredoka"/>
                <a:cs typeface="Fredoka"/>
                <a:sym typeface="Fredoka"/>
              </a:rPr>
              <a:t>RESULTS</a:t>
            </a:r>
          </a:p>
        </p:txBody>
      </p:sp>
      <p:sp>
        <p:nvSpPr>
          <p:cNvPr name="TextBox 10" id="10"/>
          <p:cNvSpPr txBox="true"/>
          <p:nvPr/>
        </p:nvSpPr>
        <p:spPr>
          <a:xfrm rot="0">
            <a:off x="6305734" y="2760727"/>
            <a:ext cx="10697126" cy="7199628"/>
          </a:xfrm>
          <a:prstGeom prst="rect">
            <a:avLst/>
          </a:prstGeom>
        </p:spPr>
        <p:txBody>
          <a:bodyPr anchor="t" rtlCol="false" tIns="0" lIns="0" bIns="0" rIns="0">
            <a:spAutoFit/>
          </a:bodyPr>
          <a:lstStyle/>
          <a:p>
            <a:pPr algn="just">
              <a:lnSpc>
                <a:spcPts val="3220"/>
              </a:lnSpc>
            </a:pPr>
            <a:r>
              <a:rPr lang="en-US" sz="2300">
                <a:solidFill>
                  <a:srgbClr val="000000"/>
                </a:solidFill>
                <a:latin typeface="Raleway"/>
                <a:ea typeface="Raleway"/>
                <a:cs typeface="Raleway"/>
                <a:sym typeface="Raleway"/>
              </a:rPr>
              <a:t>1.The</a:t>
            </a:r>
            <a:r>
              <a:rPr lang="en-US" sz="2300" b="true">
                <a:solidFill>
                  <a:srgbClr val="000000"/>
                </a:solidFill>
                <a:latin typeface="Raleway Bold"/>
                <a:ea typeface="Raleway Bold"/>
                <a:cs typeface="Raleway Bold"/>
                <a:sym typeface="Raleway Bold"/>
              </a:rPr>
              <a:t> gender distribution of hires</a:t>
            </a:r>
            <a:r>
              <a:rPr lang="en-US" sz="2300">
                <a:solidFill>
                  <a:srgbClr val="000000"/>
                </a:solidFill>
                <a:latin typeface="Raleway"/>
                <a:ea typeface="Raleway"/>
                <a:cs typeface="Raleway"/>
                <a:sym typeface="Raleway"/>
              </a:rPr>
              <a:t> within the company is as follows:</a:t>
            </a:r>
          </a:p>
          <a:p>
            <a:pPr algn="just" marL="496585" indent="-248293" lvl="1">
              <a:lnSpc>
                <a:spcPts val="3220"/>
              </a:lnSpc>
              <a:buFont typeface="Arial"/>
              <a:buChar char="•"/>
            </a:pPr>
            <a:r>
              <a:rPr lang="en-US" sz="2300">
                <a:solidFill>
                  <a:srgbClr val="000000"/>
                </a:solidFill>
                <a:latin typeface="Raleway"/>
                <a:ea typeface="Raleway"/>
                <a:cs typeface="Raleway"/>
                <a:sym typeface="Raleway"/>
              </a:rPr>
              <a:t>Females: 42% of the total hires, which equals 1,856 females.</a:t>
            </a:r>
          </a:p>
          <a:p>
            <a:pPr algn="just" marL="496585" indent="-248293" lvl="1">
              <a:lnSpc>
                <a:spcPts val="3220"/>
              </a:lnSpc>
              <a:buFont typeface="Arial"/>
              <a:buChar char="•"/>
            </a:pPr>
            <a:r>
              <a:rPr lang="en-US" sz="2300">
                <a:solidFill>
                  <a:srgbClr val="000000"/>
                </a:solidFill>
                <a:latin typeface="Raleway"/>
                <a:ea typeface="Raleway"/>
                <a:cs typeface="Raleway"/>
                <a:sym typeface="Raleway"/>
              </a:rPr>
              <a:t>Males: 58% of the total hires, which equals 2,573 males.</a:t>
            </a:r>
          </a:p>
          <a:p>
            <a:pPr algn="just">
              <a:lnSpc>
                <a:spcPts val="3220"/>
              </a:lnSpc>
            </a:pPr>
            <a:r>
              <a:rPr lang="en-US" sz="2300">
                <a:solidFill>
                  <a:srgbClr val="000000"/>
                </a:solidFill>
                <a:latin typeface="Raleway"/>
                <a:ea typeface="Raleway"/>
                <a:cs typeface="Raleway"/>
                <a:sym typeface="Raleway"/>
              </a:rPr>
              <a:t>2. The </a:t>
            </a:r>
            <a:r>
              <a:rPr lang="en-US" sz="2300" b="true">
                <a:solidFill>
                  <a:srgbClr val="000000"/>
                </a:solidFill>
                <a:latin typeface="Raleway Bold"/>
                <a:ea typeface="Raleway Bold"/>
                <a:cs typeface="Raleway Bold"/>
                <a:sym typeface="Raleway Bold"/>
              </a:rPr>
              <a:t>average salary</a:t>
            </a:r>
            <a:r>
              <a:rPr lang="en-US" sz="2300">
                <a:solidFill>
                  <a:srgbClr val="000000"/>
                </a:solidFill>
                <a:latin typeface="Raleway"/>
                <a:ea typeface="Raleway"/>
                <a:cs typeface="Raleway"/>
                <a:sym typeface="Raleway"/>
              </a:rPr>
              <a:t> offered by the company is 49,919.31. </a:t>
            </a:r>
          </a:p>
          <a:p>
            <a:pPr algn="just">
              <a:lnSpc>
                <a:spcPts val="3220"/>
              </a:lnSpc>
            </a:pPr>
            <a:r>
              <a:rPr lang="en-US" sz="2300">
                <a:solidFill>
                  <a:srgbClr val="000000"/>
                </a:solidFill>
                <a:latin typeface="Raleway"/>
                <a:ea typeface="Raleway"/>
                <a:cs typeface="Raleway"/>
                <a:sym typeface="Raleway"/>
              </a:rPr>
              <a:t>3. The </a:t>
            </a:r>
            <a:r>
              <a:rPr lang="en-US" sz="2300" b="true">
                <a:solidFill>
                  <a:srgbClr val="000000"/>
                </a:solidFill>
                <a:latin typeface="Raleway Bold"/>
                <a:ea typeface="Raleway Bold"/>
                <a:cs typeface="Raleway Bold"/>
                <a:sym typeface="Raleway Bold"/>
              </a:rPr>
              <a:t>salaries</a:t>
            </a:r>
            <a:r>
              <a:rPr lang="en-US" sz="2300">
                <a:solidFill>
                  <a:srgbClr val="000000"/>
                </a:solidFill>
                <a:latin typeface="Raleway"/>
                <a:ea typeface="Raleway"/>
                <a:cs typeface="Raleway"/>
                <a:sym typeface="Raleway"/>
              </a:rPr>
              <a:t> were </a:t>
            </a:r>
            <a:r>
              <a:rPr lang="en-US" sz="2300" b="true">
                <a:solidFill>
                  <a:srgbClr val="000000"/>
                </a:solidFill>
                <a:latin typeface="Raleway Bold"/>
                <a:ea typeface="Raleway Bold"/>
                <a:cs typeface="Raleway Bold"/>
                <a:sym typeface="Raleway Bold"/>
              </a:rPr>
              <a:t>grouped into three class intervals</a:t>
            </a:r>
            <a:r>
              <a:rPr lang="en-US" sz="2300">
                <a:solidFill>
                  <a:srgbClr val="000000"/>
                </a:solidFill>
                <a:latin typeface="Raleway"/>
                <a:ea typeface="Raleway"/>
                <a:cs typeface="Raleway"/>
                <a:sym typeface="Raleway"/>
              </a:rPr>
              <a:t> to understand the salary distribution within the company:</a:t>
            </a:r>
          </a:p>
          <a:p>
            <a:pPr algn="just" marL="496585" indent="-248293" lvl="1">
              <a:lnSpc>
                <a:spcPts val="3220"/>
              </a:lnSpc>
              <a:buFont typeface="Arial"/>
              <a:buChar char="•"/>
            </a:pPr>
            <a:r>
              <a:rPr lang="en-US" b="true" sz="2300">
                <a:solidFill>
                  <a:srgbClr val="000000"/>
                </a:solidFill>
                <a:latin typeface="Raleway Bold"/>
                <a:ea typeface="Raleway Bold"/>
                <a:cs typeface="Raleway Bold"/>
                <a:sym typeface="Raleway Bold"/>
              </a:rPr>
              <a:t>Low Category : </a:t>
            </a:r>
            <a:r>
              <a:rPr lang="en-US" sz="2300">
                <a:solidFill>
                  <a:srgbClr val="000000"/>
                </a:solidFill>
                <a:latin typeface="Raleway"/>
                <a:ea typeface="Raleway"/>
                <a:cs typeface="Raleway"/>
                <a:sym typeface="Raleway"/>
              </a:rPr>
              <a:t>Salaries ≤ 50,000</a:t>
            </a:r>
          </a:p>
          <a:p>
            <a:pPr algn="just" marL="496585" indent="-248293" lvl="1">
              <a:lnSpc>
                <a:spcPts val="3220"/>
              </a:lnSpc>
              <a:buFont typeface="Arial"/>
              <a:buChar char="•"/>
            </a:pPr>
            <a:r>
              <a:rPr lang="en-US" b="true" sz="2300">
                <a:solidFill>
                  <a:srgbClr val="000000"/>
                </a:solidFill>
                <a:latin typeface="Raleway Bold"/>
                <a:ea typeface="Raleway Bold"/>
                <a:cs typeface="Raleway Bold"/>
                <a:sym typeface="Raleway Bold"/>
              </a:rPr>
              <a:t>Medium Category : </a:t>
            </a:r>
            <a:r>
              <a:rPr lang="en-US" sz="2300">
                <a:solidFill>
                  <a:srgbClr val="000000"/>
                </a:solidFill>
                <a:latin typeface="Raleway"/>
                <a:ea typeface="Raleway"/>
                <a:cs typeface="Raleway"/>
                <a:sym typeface="Raleway"/>
              </a:rPr>
              <a:t>Salaries &gt; 50,000 and ≤ 100,000</a:t>
            </a:r>
          </a:p>
          <a:p>
            <a:pPr algn="just" marL="496585" indent="-248293" lvl="1">
              <a:lnSpc>
                <a:spcPts val="3220"/>
              </a:lnSpc>
              <a:buFont typeface="Arial"/>
              <a:buChar char="•"/>
            </a:pPr>
            <a:r>
              <a:rPr lang="en-US" b="true" sz="2300">
                <a:solidFill>
                  <a:srgbClr val="000000"/>
                </a:solidFill>
                <a:latin typeface="Raleway Bold"/>
                <a:ea typeface="Raleway Bold"/>
                <a:cs typeface="Raleway Bold"/>
                <a:sym typeface="Raleway Bold"/>
              </a:rPr>
              <a:t>High Category :</a:t>
            </a:r>
            <a:r>
              <a:rPr lang="en-US" sz="2300">
                <a:solidFill>
                  <a:srgbClr val="000000"/>
                </a:solidFill>
                <a:latin typeface="Raleway"/>
                <a:ea typeface="Raleway"/>
                <a:cs typeface="Raleway"/>
                <a:sym typeface="Raleway"/>
              </a:rPr>
              <a:t> Salaries &gt; 100,000 and ≤ 150,000</a:t>
            </a:r>
          </a:p>
          <a:p>
            <a:pPr algn="just">
              <a:lnSpc>
                <a:spcPts val="3220"/>
              </a:lnSpc>
            </a:pPr>
            <a:r>
              <a:rPr lang="en-US" sz="2300">
                <a:solidFill>
                  <a:srgbClr val="000000"/>
                </a:solidFill>
                <a:latin typeface="Raleway"/>
                <a:ea typeface="Raleway"/>
                <a:cs typeface="Raleway"/>
                <a:sym typeface="Raleway"/>
              </a:rPr>
              <a:t>4. A </a:t>
            </a:r>
            <a:r>
              <a:rPr lang="en-US" sz="2300" b="true">
                <a:solidFill>
                  <a:srgbClr val="000000"/>
                </a:solidFill>
                <a:latin typeface="Raleway Bold"/>
                <a:ea typeface="Raleway Bold"/>
                <a:cs typeface="Raleway Bold"/>
                <a:sym typeface="Raleway Bold"/>
              </a:rPr>
              <a:t>pie chart</a:t>
            </a:r>
            <a:r>
              <a:rPr lang="en-US" sz="2300">
                <a:solidFill>
                  <a:srgbClr val="000000"/>
                </a:solidFill>
                <a:latin typeface="Raleway"/>
                <a:ea typeface="Raleway"/>
                <a:cs typeface="Raleway"/>
                <a:sym typeface="Raleway"/>
              </a:rPr>
              <a:t> was created </a:t>
            </a:r>
            <a:r>
              <a:rPr lang="en-US" sz="2300" b="true">
                <a:solidFill>
                  <a:srgbClr val="000000"/>
                </a:solidFill>
                <a:latin typeface="Raleway Bold"/>
                <a:ea typeface="Raleway Bold"/>
                <a:cs typeface="Raleway Bold"/>
                <a:sym typeface="Raleway Bold"/>
              </a:rPr>
              <a:t>to visually represent the number of employees working in different departments. </a:t>
            </a:r>
            <a:r>
              <a:rPr lang="en-US" sz="2300">
                <a:solidFill>
                  <a:srgbClr val="000000"/>
                </a:solidFill>
                <a:latin typeface="Raleway"/>
                <a:ea typeface="Raleway"/>
                <a:cs typeface="Raleway"/>
                <a:sym typeface="Raleway"/>
              </a:rPr>
              <a:t>The chart provides a clear understanding of the distribution of employees across various departments within the company.</a:t>
            </a:r>
          </a:p>
          <a:p>
            <a:pPr algn="just">
              <a:lnSpc>
                <a:spcPts val="3220"/>
              </a:lnSpc>
            </a:pPr>
            <a:r>
              <a:rPr lang="en-US" sz="2300">
                <a:solidFill>
                  <a:srgbClr val="000000"/>
                </a:solidFill>
                <a:latin typeface="Raleway"/>
                <a:ea typeface="Raleway"/>
                <a:cs typeface="Raleway"/>
                <a:sym typeface="Raleway"/>
              </a:rPr>
              <a:t>5. A </a:t>
            </a:r>
            <a:r>
              <a:rPr lang="en-US" sz="2300" b="true">
                <a:solidFill>
                  <a:srgbClr val="000000"/>
                </a:solidFill>
                <a:latin typeface="Raleway Bold"/>
                <a:ea typeface="Raleway Bold"/>
                <a:cs typeface="Raleway Bold"/>
                <a:sym typeface="Raleway Bold"/>
              </a:rPr>
              <a:t>column chart</a:t>
            </a:r>
            <a:r>
              <a:rPr lang="en-US" sz="2300">
                <a:solidFill>
                  <a:srgbClr val="000000"/>
                </a:solidFill>
                <a:latin typeface="Raleway"/>
                <a:ea typeface="Raleway"/>
                <a:cs typeface="Raleway"/>
                <a:sym typeface="Raleway"/>
              </a:rPr>
              <a:t> was displayed </a:t>
            </a:r>
            <a:r>
              <a:rPr lang="en-US" sz="2300" b="true">
                <a:solidFill>
                  <a:srgbClr val="000000"/>
                </a:solidFill>
                <a:latin typeface="Raleway Bold"/>
                <a:ea typeface="Raleway Bold"/>
                <a:cs typeface="Raleway Bold"/>
                <a:sym typeface="Raleway Bold"/>
              </a:rPr>
              <a:t>to represent the distribution of different posts across various departments.</a:t>
            </a:r>
            <a:r>
              <a:rPr lang="en-US" sz="2300">
                <a:solidFill>
                  <a:srgbClr val="000000"/>
                </a:solidFill>
                <a:latin typeface="Raleway"/>
                <a:ea typeface="Raleway"/>
                <a:cs typeface="Raleway"/>
                <a:sym typeface="Raleway"/>
              </a:rPr>
              <a:t> This visual helps illustrate the hierarchical structure and the proportion of employees in each position tier within the company.</a:t>
            </a:r>
          </a:p>
          <a:p>
            <a:pPr algn="just">
              <a:lnSpc>
                <a:spcPts val="3220"/>
              </a:lnSpc>
            </a:pPr>
          </a:p>
          <a:p>
            <a:pPr algn="just">
              <a:lnSpc>
                <a:spcPts val="322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3155252"/>
            <a:ext cx="16230600" cy="3976497"/>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1665781" y="4645123"/>
            <a:ext cx="7341660" cy="5432828"/>
          </a:xfrm>
          <a:custGeom>
            <a:avLst/>
            <a:gdLst/>
            <a:ahLst/>
            <a:cxnLst/>
            <a:rect r="r" b="b" t="t" l="l"/>
            <a:pathLst>
              <a:path h="5432828" w="7341660">
                <a:moveTo>
                  <a:pt x="0" y="0"/>
                </a:moveTo>
                <a:lnTo>
                  <a:pt x="7341660" y="0"/>
                </a:lnTo>
                <a:lnTo>
                  <a:pt x="7341660" y="5432828"/>
                </a:lnTo>
                <a:lnTo>
                  <a:pt x="0" y="5432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181795" y="4247239"/>
            <a:ext cx="10006325" cy="2518493"/>
          </a:xfrm>
          <a:prstGeom prst="rect">
            <a:avLst/>
          </a:prstGeom>
        </p:spPr>
        <p:txBody>
          <a:bodyPr anchor="t" rtlCol="false" tIns="0" lIns="0" bIns="0" rIns="0">
            <a:spAutoFit/>
          </a:bodyPr>
          <a:lstStyle/>
          <a:p>
            <a:pPr algn="l">
              <a:lnSpc>
                <a:spcPts val="3985"/>
              </a:lnSpc>
            </a:pPr>
            <a:r>
              <a:rPr lang="en-US" sz="2846">
                <a:solidFill>
                  <a:srgbClr val="000000"/>
                </a:solidFill>
                <a:latin typeface="Raleway"/>
                <a:ea typeface="Raleway"/>
                <a:cs typeface="Raleway"/>
                <a:sym typeface="Raleway"/>
              </a:rPr>
              <a:t> Analyze the company's hiring process data and draw meaningful insights from it. Understanding trends such as the number of rejections, interviews, job types, and vacancies can provide valuable insights for the hiring department.</a:t>
            </a:r>
          </a:p>
        </p:txBody>
      </p:sp>
      <p:sp>
        <p:nvSpPr>
          <p:cNvPr name="TextBox 10" id="10"/>
          <p:cNvSpPr txBox="true"/>
          <p:nvPr/>
        </p:nvSpPr>
        <p:spPr>
          <a:xfrm rot="0">
            <a:off x="1709123" y="2385098"/>
            <a:ext cx="10108779" cy="938415"/>
          </a:xfrm>
          <a:prstGeom prst="rect">
            <a:avLst/>
          </a:prstGeom>
        </p:spPr>
        <p:txBody>
          <a:bodyPr anchor="t" rtlCol="false" tIns="0" lIns="0" bIns="0" rIns="0">
            <a:spAutoFit/>
          </a:bodyPr>
          <a:lstStyle/>
          <a:p>
            <a:pPr algn="ctr">
              <a:lnSpc>
                <a:spcPts val="7601"/>
              </a:lnSpc>
            </a:pPr>
            <a:r>
              <a:rPr lang="en-US" sz="5429">
                <a:solidFill>
                  <a:srgbClr val="000000"/>
                </a:solidFill>
                <a:latin typeface="Fredoka"/>
                <a:ea typeface="Fredoka"/>
                <a:cs typeface="Fredoka"/>
                <a:sym typeface="Fredoka"/>
              </a:rPr>
              <a:t>OVERVIEW OF THE PROJECT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5294034" cy="8229600"/>
            <a:chOff x="0" y="0"/>
            <a:chExt cx="4970565" cy="2674622"/>
          </a:xfrm>
        </p:grpSpPr>
        <p:sp>
          <p:nvSpPr>
            <p:cNvPr name="Freeform 6" id="6"/>
            <p:cNvSpPr/>
            <p:nvPr/>
          </p:nvSpPr>
          <p:spPr>
            <a:xfrm flipH="false" flipV="false" rot="0">
              <a:off x="0" y="0"/>
              <a:ext cx="4970565" cy="2674622"/>
            </a:xfrm>
            <a:custGeom>
              <a:avLst/>
              <a:gdLst/>
              <a:ahLst/>
              <a:cxnLst/>
              <a:rect r="r" b="b" t="t" l="l"/>
              <a:pathLst>
                <a:path h="2674622" w="4970565">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4970565"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793260" y="3231019"/>
            <a:ext cx="11284933" cy="5260974"/>
          </a:xfrm>
          <a:prstGeom prst="rect">
            <a:avLst/>
          </a:prstGeom>
        </p:spPr>
        <p:txBody>
          <a:bodyPr anchor="t" rtlCol="false" tIns="0" lIns="0" bIns="0" rIns="0">
            <a:spAutoFit/>
          </a:bodyPr>
          <a:lstStyle/>
          <a:p>
            <a:pPr algn="l" marL="539754" indent="-269877" lvl="1">
              <a:lnSpc>
                <a:spcPts val="3500"/>
              </a:lnSpc>
              <a:buAutoNum type="arabicPeriod" startAt="1"/>
            </a:pPr>
            <a:r>
              <a:rPr lang="en-US" sz="2500">
                <a:solidFill>
                  <a:srgbClr val="000000"/>
                </a:solidFill>
                <a:latin typeface="Raleway"/>
                <a:ea typeface="Raleway"/>
                <a:cs typeface="Raleway"/>
                <a:sym typeface="Raleway"/>
              </a:rPr>
              <a:t> </a:t>
            </a:r>
            <a:r>
              <a:rPr lang="en-US" b="true" sz="2500">
                <a:solidFill>
                  <a:srgbClr val="000000"/>
                </a:solidFill>
                <a:latin typeface="Raleway Bold"/>
                <a:ea typeface="Raleway Bold"/>
                <a:cs typeface="Raleway Bold"/>
                <a:sym typeface="Raleway Bold"/>
              </a:rPr>
              <a:t>Hiring Analysis :</a:t>
            </a:r>
            <a:r>
              <a:rPr lang="en-US" sz="2500">
                <a:solidFill>
                  <a:srgbClr val="000000"/>
                </a:solidFill>
                <a:latin typeface="Raleway"/>
                <a:ea typeface="Raleway"/>
                <a:cs typeface="Raleway"/>
                <a:sym typeface="Raleway"/>
              </a:rPr>
              <a:t>  Determine the gender distribution of hires. How many males and females have been hired by the company?</a:t>
            </a:r>
          </a:p>
          <a:p>
            <a:pPr algn="l" marL="539754" indent="-269877" lvl="1">
              <a:lnSpc>
                <a:spcPts val="3500"/>
              </a:lnSpc>
              <a:buAutoNum type="arabicPeriod" startAt="1"/>
            </a:pPr>
            <a:r>
              <a:rPr lang="en-US" b="true" sz="2500">
                <a:solidFill>
                  <a:srgbClr val="000000"/>
                </a:solidFill>
                <a:latin typeface="Raleway Bold"/>
                <a:ea typeface="Raleway Bold"/>
                <a:cs typeface="Raleway Bold"/>
                <a:sym typeface="Raleway Bold"/>
              </a:rPr>
              <a:t> Salary Analysis :</a:t>
            </a:r>
            <a:r>
              <a:rPr lang="en-US" sz="2500">
                <a:solidFill>
                  <a:srgbClr val="000000"/>
                </a:solidFill>
                <a:latin typeface="Raleway"/>
                <a:ea typeface="Raleway"/>
                <a:cs typeface="Raleway"/>
                <a:sym typeface="Raleway"/>
              </a:rPr>
              <a:t> What is the average salary offered by this company? Use Excel functions to calculate this</a:t>
            </a:r>
            <a:r>
              <a:rPr lang="en-US" b="true" sz="2500">
                <a:solidFill>
                  <a:srgbClr val="000000"/>
                </a:solidFill>
                <a:latin typeface="Raleway Bold"/>
                <a:ea typeface="Raleway Bold"/>
                <a:cs typeface="Raleway Bold"/>
                <a:sym typeface="Raleway Bold"/>
              </a:rPr>
              <a:t>.</a:t>
            </a:r>
          </a:p>
          <a:p>
            <a:pPr algn="l" marL="539754" indent="-269877" lvl="1">
              <a:lnSpc>
                <a:spcPts val="3500"/>
              </a:lnSpc>
              <a:buAutoNum type="arabicPeriod" startAt="1"/>
            </a:pPr>
            <a:r>
              <a:rPr lang="en-US" b="true" sz="2500">
                <a:solidFill>
                  <a:srgbClr val="000000"/>
                </a:solidFill>
                <a:latin typeface="Raleway Bold"/>
                <a:ea typeface="Raleway Bold"/>
                <a:cs typeface="Raleway Bold"/>
                <a:sym typeface="Raleway Bold"/>
              </a:rPr>
              <a:t>Salary Distribution : </a:t>
            </a:r>
            <a:r>
              <a:rPr lang="en-US" sz="2500">
                <a:solidFill>
                  <a:srgbClr val="000000"/>
                </a:solidFill>
                <a:latin typeface="Raleway"/>
                <a:ea typeface="Raleway"/>
                <a:cs typeface="Raleway"/>
                <a:sym typeface="Raleway"/>
              </a:rPr>
              <a:t>Create class intervals for the salaries in the company. This will help you understand the salary distribution.</a:t>
            </a:r>
          </a:p>
          <a:p>
            <a:pPr algn="l" marL="539754" indent="-269877" lvl="1">
              <a:lnSpc>
                <a:spcPts val="3500"/>
              </a:lnSpc>
              <a:buAutoNum type="arabicPeriod" startAt="1"/>
            </a:pPr>
            <a:r>
              <a:rPr lang="en-US" sz="2500">
                <a:solidFill>
                  <a:srgbClr val="000000"/>
                </a:solidFill>
                <a:latin typeface="Raleway"/>
                <a:ea typeface="Raleway"/>
                <a:cs typeface="Raleway"/>
                <a:sym typeface="Raleway"/>
              </a:rPr>
              <a:t> </a:t>
            </a:r>
            <a:r>
              <a:rPr lang="en-US" b="true" sz="2500">
                <a:solidFill>
                  <a:srgbClr val="000000"/>
                </a:solidFill>
                <a:latin typeface="Raleway Bold"/>
                <a:ea typeface="Raleway Bold"/>
                <a:cs typeface="Raleway Bold"/>
                <a:sym typeface="Raleway Bold"/>
              </a:rPr>
              <a:t> Departmental Analysis : </a:t>
            </a:r>
            <a:r>
              <a:rPr lang="en-US" sz="2500">
                <a:solidFill>
                  <a:srgbClr val="000000"/>
                </a:solidFill>
                <a:latin typeface="Raleway"/>
                <a:ea typeface="Raleway"/>
                <a:cs typeface="Raleway"/>
                <a:sym typeface="Raleway"/>
              </a:rPr>
              <a:t> Use a pie chart, bar graph, or any other suitable visualization to show the proportion of people working in different departments.</a:t>
            </a:r>
          </a:p>
          <a:p>
            <a:pPr algn="l" marL="539754" indent="-269877" lvl="1">
              <a:lnSpc>
                <a:spcPts val="3500"/>
              </a:lnSpc>
              <a:buAutoNum type="arabicPeriod" startAt="1"/>
            </a:pPr>
            <a:r>
              <a:rPr lang="en-US" b="true" sz="2500">
                <a:solidFill>
                  <a:srgbClr val="000000"/>
                </a:solidFill>
                <a:latin typeface="Raleway Bold"/>
                <a:ea typeface="Raleway Bold"/>
                <a:cs typeface="Raleway Bold"/>
                <a:sym typeface="Raleway Bold"/>
              </a:rPr>
              <a:t>  Position Tier Analysis : </a:t>
            </a:r>
            <a:r>
              <a:rPr lang="en-US" sz="2500">
                <a:solidFill>
                  <a:srgbClr val="000000"/>
                </a:solidFill>
                <a:latin typeface="Raleway"/>
                <a:ea typeface="Raleway"/>
                <a:cs typeface="Raleway"/>
                <a:sym typeface="Raleway"/>
              </a:rPr>
              <a:t>Use a chart or graph to represent the different position tiers within the company. This will help you understand the distribution of positions across different tiers.</a:t>
            </a:r>
          </a:p>
        </p:txBody>
      </p:sp>
      <p:sp>
        <p:nvSpPr>
          <p:cNvPr name="TextBox 9" id="9"/>
          <p:cNvSpPr txBox="true"/>
          <p:nvPr/>
        </p:nvSpPr>
        <p:spPr>
          <a:xfrm rot="0">
            <a:off x="1285140" y="1737898"/>
            <a:ext cx="13666036" cy="920114"/>
          </a:xfrm>
          <a:prstGeom prst="rect">
            <a:avLst/>
          </a:prstGeom>
        </p:spPr>
        <p:txBody>
          <a:bodyPr anchor="t" rtlCol="false" tIns="0" lIns="0" bIns="0" rIns="0">
            <a:spAutoFit/>
          </a:bodyPr>
          <a:lstStyle/>
          <a:p>
            <a:pPr algn="ctr">
              <a:lnSpc>
                <a:spcPts val="7560"/>
              </a:lnSpc>
            </a:pPr>
            <a:r>
              <a:rPr lang="en-US" sz="5400">
                <a:solidFill>
                  <a:srgbClr val="000000"/>
                </a:solidFill>
                <a:latin typeface="Fredoka"/>
                <a:ea typeface="Fredoka"/>
                <a:cs typeface="Fredoka"/>
                <a:sym typeface="Fredoka"/>
              </a:rPr>
              <a:t>OBJECTIVES OF THE PROJECT</a:t>
            </a:r>
          </a:p>
        </p:txBody>
      </p:sp>
      <p:sp>
        <p:nvSpPr>
          <p:cNvPr name="Freeform 10" id="10"/>
          <p:cNvSpPr/>
          <p:nvPr/>
        </p:nvSpPr>
        <p:spPr>
          <a:xfrm flipH="true" flipV="false" rot="0">
            <a:off x="12838022" y="4244880"/>
            <a:ext cx="4421278" cy="5855998"/>
          </a:xfrm>
          <a:custGeom>
            <a:avLst/>
            <a:gdLst/>
            <a:ahLst/>
            <a:cxnLst/>
            <a:rect r="r" b="b" t="t" l="l"/>
            <a:pathLst>
              <a:path h="5855998" w="4421278">
                <a:moveTo>
                  <a:pt x="4421278" y="0"/>
                </a:moveTo>
                <a:lnTo>
                  <a:pt x="0" y="0"/>
                </a:lnTo>
                <a:lnTo>
                  <a:pt x="0" y="5855998"/>
                </a:lnTo>
                <a:lnTo>
                  <a:pt x="4421278" y="5855998"/>
                </a:lnTo>
                <a:lnTo>
                  <a:pt x="442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5294034" cy="8229600"/>
            <a:chOff x="0" y="0"/>
            <a:chExt cx="4970565" cy="2674622"/>
          </a:xfrm>
        </p:grpSpPr>
        <p:sp>
          <p:nvSpPr>
            <p:cNvPr name="Freeform 6" id="6"/>
            <p:cNvSpPr/>
            <p:nvPr/>
          </p:nvSpPr>
          <p:spPr>
            <a:xfrm flipH="false" flipV="false" rot="0">
              <a:off x="0" y="0"/>
              <a:ext cx="4970565" cy="2674622"/>
            </a:xfrm>
            <a:custGeom>
              <a:avLst/>
              <a:gdLst/>
              <a:ahLst/>
              <a:cxnLst/>
              <a:rect r="r" b="b" t="t" l="l"/>
              <a:pathLst>
                <a:path h="2674622" w="4970565">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4970565"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043057" y="4369401"/>
            <a:ext cx="11284933" cy="4039870"/>
          </a:xfrm>
          <a:prstGeom prst="rect">
            <a:avLst/>
          </a:prstGeom>
        </p:spPr>
        <p:txBody>
          <a:bodyPr anchor="t" rtlCol="false" tIns="0" lIns="0" bIns="0" rIns="0">
            <a:spAutoFit/>
          </a:bodyPr>
          <a:lstStyle/>
          <a:p>
            <a:pPr algn="l">
              <a:lnSpc>
                <a:spcPts val="3780"/>
              </a:lnSpc>
            </a:pPr>
            <a:r>
              <a:rPr lang="en-US" sz="2700">
                <a:solidFill>
                  <a:srgbClr val="000000"/>
                </a:solidFill>
                <a:latin typeface="Raleway"/>
                <a:ea typeface="Raleway"/>
                <a:cs typeface="Raleway"/>
                <a:sym typeface="Raleway"/>
              </a:rPr>
              <a:t>Data was initially cleaned in Excel &amp; Python to address inconsistencies and ensure accuracy. Using exploratory data analysis (EDA), key patterns and trends were identified, providing essential insights. The refined dataset was then analyzed in Microsoft Excel through PivotTables and PivotCharts, which offered a clear, visual interpretation of findings and supported data-driven insights.</a:t>
            </a:r>
          </a:p>
          <a:p>
            <a:pPr algn="l">
              <a:lnSpc>
                <a:spcPts val="5039"/>
              </a:lnSpc>
            </a:pPr>
          </a:p>
          <a:p>
            <a:pPr algn="l">
              <a:lnSpc>
                <a:spcPts val="4480"/>
              </a:lnSpc>
            </a:pPr>
            <a:r>
              <a:rPr lang="en-US" sz="3200">
                <a:solidFill>
                  <a:srgbClr val="000000"/>
                </a:solidFill>
                <a:latin typeface="Raleway"/>
                <a:ea typeface="Raleway"/>
                <a:cs typeface="Raleway"/>
                <a:sym typeface="Raleway"/>
              </a:rPr>
              <a:t> </a:t>
            </a:r>
          </a:p>
        </p:txBody>
      </p:sp>
      <p:sp>
        <p:nvSpPr>
          <p:cNvPr name="TextBox 9" id="9"/>
          <p:cNvSpPr txBox="true"/>
          <p:nvPr/>
        </p:nvSpPr>
        <p:spPr>
          <a:xfrm rot="0">
            <a:off x="602708" y="2378195"/>
            <a:ext cx="13666036" cy="1078230"/>
          </a:xfrm>
          <a:prstGeom prst="rect">
            <a:avLst/>
          </a:prstGeom>
        </p:spPr>
        <p:txBody>
          <a:bodyPr anchor="t" rtlCol="false" tIns="0" lIns="0" bIns="0" rIns="0">
            <a:spAutoFit/>
          </a:bodyPr>
          <a:lstStyle/>
          <a:p>
            <a:pPr algn="ctr">
              <a:lnSpc>
                <a:spcPts val="8820"/>
              </a:lnSpc>
            </a:pPr>
            <a:r>
              <a:rPr lang="en-US" sz="6300">
                <a:solidFill>
                  <a:srgbClr val="000000"/>
                </a:solidFill>
                <a:latin typeface="Fredoka"/>
                <a:ea typeface="Fredoka"/>
                <a:cs typeface="Fredoka"/>
                <a:sym typeface="Fredoka"/>
              </a:rPr>
              <a:t>APPROACH</a:t>
            </a:r>
          </a:p>
        </p:txBody>
      </p:sp>
      <p:sp>
        <p:nvSpPr>
          <p:cNvPr name="Freeform 10" id="10"/>
          <p:cNvSpPr/>
          <p:nvPr/>
        </p:nvSpPr>
        <p:spPr>
          <a:xfrm flipH="true" flipV="false" rot="0">
            <a:off x="12838022" y="3916102"/>
            <a:ext cx="4421278" cy="5855998"/>
          </a:xfrm>
          <a:custGeom>
            <a:avLst/>
            <a:gdLst/>
            <a:ahLst/>
            <a:cxnLst/>
            <a:rect r="r" b="b" t="t" l="l"/>
            <a:pathLst>
              <a:path h="5855998" w="4421278">
                <a:moveTo>
                  <a:pt x="4421278" y="0"/>
                </a:moveTo>
                <a:lnTo>
                  <a:pt x="0" y="0"/>
                </a:lnTo>
                <a:lnTo>
                  <a:pt x="0" y="5855998"/>
                </a:lnTo>
                <a:lnTo>
                  <a:pt x="4421278" y="5855998"/>
                </a:lnTo>
                <a:lnTo>
                  <a:pt x="442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571"/>
            <a:ext cx="15294034" cy="8229600"/>
            <a:chOff x="0" y="0"/>
            <a:chExt cx="4970565" cy="2674622"/>
          </a:xfrm>
        </p:grpSpPr>
        <p:sp>
          <p:nvSpPr>
            <p:cNvPr name="Freeform 6" id="6"/>
            <p:cNvSpPr/>
            <p:nvPr/>
          </p:nvSpPr>
          <p:spPr>
            <a:xfrm flipH="false" flipV="false" rot="0">
              <a:off x="0" y="0"/>
              <a:ext cx="4970565" cy="2674622"/>
            </a:xfrm>
            <a:custGeom>
              <a:avLst/>
              <a:gdLst/>
              <a:ahLst/>
              <a:cxnLst/>
              <a:rect r="r" b="b" t="t" l="l"/>
              <a:pathLst>
                <a:path h="2674622" w="4970565">
                  <a:moveTo>
                    <a:pt x="25310" y="0"/>
                  </a:moveTo>
                  <a:lnTo>
                    <a:pt x="4945255" y="0"/>
                  </a:lnTo>
                  <a:cubicBezTo>
                    <a:pt x="4951968" y="0"/>
                    <a:pt x="4958405" y="2667"/>
                    <a:pt x="4963152" y="7413"/>
                  </a:cubicBezTo>
                  <a:cubicBezTo>
                    <a:pt x="4967899" y="12160"/>
                    <a:pt x="4970565" y="18598"/>
                    <a:pt x="4970565" y="25310"/>
                  </a:cubicBezTo>
                  <a:lnTo>
                    <a:pt x="4970565" y="2649312"/>
                  </a:lnTo>
                  <a:cubicBezTo>
                    <a:pt x="4970565" y="2663291"/>
                    <a:pt x="4959233" y="2674622"/>
                    <a:pt x="4945255" y="2674622"/>
                  </a:cubicBezTo>
                  <a:lnTo>
                    <a:pt x="25310" y="2674622"/>
                  </a:lnTo>
                  <a:cubicBezTo>
                    <a:pt x="11332" y="2674622"/>
                    <a:pt x="0" y="2663291"/>
                    <a:pt x="0" y="2649312"/>
                  </a:cubicBezTo>
                  <a:lnTo>
                    <a:pt x="0" y="25310"/>
                  </a:lnTo>
                  <a:cubicBezTo>
                    <a:pt x="0" y="11332"/>
                    <a:pt x="11332" y="0"/>
                    <a:pt x="2531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4970565" cy="27222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088474" y="4359876"/>
            <a:ext cx="11284933" cy="3194050"/>
          </a:xfrm>
          <a:prstGeom prst="rect">
            <a:avLst/>
          </a:prstGeom>
        </p:spPr>
        <p:txBody>
          <a:bodyPr anchor="t" rtlCol="false" tIns="0" lIns="0" bIns="0" rIns="0">
            <a:spAutoFit/>
          </a:bodyPr>
          <a:lstStyle/>
          <a:p>
            <a:pPr algn="l" marL="626112" indent="-313056" lvl="1">
              <a:lnSpc>
                <a:spcPts val="4060"/>
              </a:lnSpc>
              <a:buFont typeface="Arial"/>
              <a:buChar char="•"/>
            </a:pPr>
            <a:r>
              <a:rPr lang="en-US" sz="2900">
                <a:solidFill>
                  <a:srgbClr val="000000"/>
                </a:solidFill>
                <a:latin typeface="Raleway"/>
                <a:ea typeface="Raleway"/>
                <a:cs typeface="Raleway"/>
                <a:sym typeface="Raleway"/>
              </a:rPr>
              <a:t>Microsoft Excel 2021: Data visualization an</a:t>
            </a:r>
            <a:r>
              <a:rPr lang="en-US" sz="2900">
                <a:solidFill>
                  <a:srgbClr val="000000"/>
                </a:solidFill>
                <a:latin typeface="Raleway"/>
                <a:ea typeface="Raleway"/>
                <a:cs typeface="Raleway"/>
                <a:sym typeface="Raleway"/>
              </a:rPr>
              <a:t>d an</a:t>
            </a:r>
            <a:r>
              <a:rPr lang="en-US" sz="2900">
                <a:solidFill>
                  <a:srgbClr val="000000"/>
                </a:solidFill>
                <a:latin typeface="Raleway"/>
                <a:ea typeface="Raleway"/>
                <a:cs typeface="Raleway"/>
                <a:sym typeface="Raleway"/>
              </a:rPr>
              <a:t>al</a:t>
            </a:r>
            <a:r>
              <a:rPr lang="en-US" sz="2900">
                <a:solidFill>
                  <a:srgbClr val="000000"/>
                </a:solidFill>
                <a:latin typeface="Raleway"/>
                <a:ea typeface="Raleway"/>
                <a:cs typeface="Raleway"/>
                <a:sym typeface="Raleway"/>
              </a:rPr>
              <a:t>ys</a:t>
            </a:r>
            <a:r>
              <a:rPr lang="en-US" sz="2900">
                <a:solidFill>
                  <a:srgbClr val="000000"/>
                </a:solidFill>
                <a:latin typeface="Raleway"/>
                <a:ea typeface="Raleway"/>
                <a:cs typeface="Raleway"/>
                <a:sym typeface="Raleway"/>
              </a:rPr>
              <a:t>i</a:t>
            </a:r>
            <a:r>
              <a:rPr lang="en-US" sz="2900">
                <a:solidFill>
                  <a:srgbClr val="000000"/>
                </a:solidFill>
                <a:latin typeface="Raleway"/>
                <a:ea typeface="Raleway"/>
                <a:cs typeface="Raleway"/>
                <a:sym typeface="Raleway"/>
              </a:rPr>
              <a:t>s </a:t>
            </a:r>
            <a:r>
              <a:rPr lang="en-US" sz="2900">
                <a:solidFill>
                  <a:srgbClr val="000000"/>
                </a:solidFill>
                <a:latin typeface="Raleway"/>
                <a:ea typeface="Raleway"/>
                <a:cs typeface="Raleway"/>
                <a:sym typeface="Raleway"/>
              </a:rPr>
              <a:t>u</a:t>
            </a:r>
            <a:r>
              <a:rPr lang="en-US" sz="2900">
                <a:solidFill>
                  <a:srgbClr val="000000"/>
                </a:solidFill>
                <a:latin typeface="Raleway"/>
                <a:ea typeface="Raleway"/>
                <a:cs typeface="Raleway"/>
                <a:sym typeface="Raleway"/>
              </a:rPr>
              <a:t>s</a:t>
            </a:r>
            <a:r>
              <a:rPr lang="en-US" sz="2900">
                <a:solidFill>
                  <a:srgbClr val="000000"/>
                </a:solidFill>
                <a:latin typeface="Raleway"/>
                <a:ea typeface="Raleway"/>
                <a:cs typeface="Raleway"/>
                <a:sym typeface="Raleway"/>
              </a:rPr>
              <a:t>i</a:t>
            </a:r>
            <a:r>
              <a:rPr lang="en-US" sz="2900">
                <a:solidFill>
                  <a:srgbClr val="000000"/>
                </a:solidFill>
                <a:latin typeface="Raleway"/>
                <a:ea typeface="Raleway"/>
                <a:cs typeface="Raleway"/>
                <a:sym typeface="Raleway"/>
              </a:rPr>
              <a:t>ng PivotTables </a:t>
            </a:r>
            <a:r>
              <a:rPr lang="en-US" sz="2900">
                <a:solidFill>
                  <a:srgbClr val="000000"/>
                </a:solidFill>
                <a:latin typeface="Raleway"/>
                <a:ea typeface="Raleway"/>
                <a:cs typeface="Raleway"/>
                <a:sym typeface="Raleway"/>
              </a:rPr>
              <a:t>an</a:t>
            </a:r>
            <a:r>
              <a:rPr lang="en-US" sz="2900">
                <a:solidFill>
                  <a:srgbClr val="000000"/>
                </a:solidFill>
                <a:latin typeface="Raleway"/>
                <a:ea typeface="Raleway"/>
                <a:cs typeface="Raleway"/>
                <a:sym typeface="Raleway"/>
              </a:rPr>
              <a:t>d P</a:t>
            </a:r>
            <a:r>
              <a:rPr lang="en-US" sz="2900">
                <a:solidFill>
                  <a:srgbClr val="000000"/>
                </a:solidFill>
                <a:latin typeface="Raleway"/>
                <a:ea typeface="Raleway"/>
                <a:cs typeface="Raleway"/>
                <a:sym typeface="Raleway"/>
              </a:rPr>
              <a:t>i</a:t>
            </a:r>
            <a:r>
              <a:rPr lang="en-US" sz="2900">
                <a:solidFill>
                  <a:srgbClr val="000000"/>
                </a:solidFill>
                <a:latin typeface="Raleway"/>
                <a:ea typeface="Raleway"/>
                <a:cs typeface="Raleway"/>
                <a:sym typeface="Raleway"/>
              </a:rPr>
              <a:t>vo</a:t>
            </a:r>
            <a:r>
              <a:rPr lang="en-US" sz="2900">
                <a:solidFill>
                  <a:srgbClr val="000000"/>
                </a:solidFill>
                <a:latin typeface="Raleway"/>
                <a:ea typeface="Raleway"/>
                <a:cs typeface="Raleway"/>
                <a:sym typeface="Raleway"/>
              </a:rPr>
              <a:t>t</a:t>
            </a:r>
            <a:r>
              <a:rPr lang="en-US" sz="2900">
                <a:solidFill>
                  <a:srgbClr val="000000"/>
                </a:solidFill>
                <a:latin typeface="Raleway"/>
                <a:ea typeface="Raleway"/>
                <a:cs typeface="Raleway"/>
                <a:sym typeface="Raleway"/>
              </a:rPr>
              <a:t>Ch</a:t>
            </a:r>
            <a:r>
              <a:rPr lang="en-US" sz="2900">
                <a:solidFill>
                  <a:srgbClr val="000000"/>
                </a:solidFill>
                <a:latin typeface="Raleway"/>
                <a:ea typeface="Raleway"/>
                <a:cs typeface="Raleway"/>
                <a:sym typeface="Raleway"/>
              </a:rPr>
              <a:t>a</a:t>
            </a:r>
            <a:r>
              <a:rPr lang="en-US" sz="2900">
                <a:solidFill>
                  <a:srgbClr val="000000"/>
                </a:solidFill>
                <a:latin typeface="Raleway"/>
                <a:ea typeface="Raleway"/>
                <a:cs typeface="Raleway"/>
                <a:sym typeface="Raleway"/>
              </a:rPr>
              <a:t>r</a:t>
            </a:r>
            <a:r>
              <a:rPr lang="en-US" sz="2900">
                <a:solidFill>
                  <a:srgbClr val="000000"/>
                </a:solidFill>
                <a:latin typeface="Raleway"/>
                <a:ea typeface="Raleway"/>
                <a:cs typeface="Raleway"/>
                <a:sym typeface="Raleway"/>
              </a:rPr>
              <a:t>t</a:t>
            </a:r>
            <a:r>
              <a:rPr lang="en-US" sz="2900">
                <a:solidFill>
                  <a:srgbClr val="000000"/>
                </a:solidFill>
                <a:latin typeface="Raleway"/>
                <a:ea typeface="Raleway"/>
                <a:cs typeface="Raleway"/>
                <a:sym typeface="Raleway"/>
              </a:rPr>
              <a:t>s.</a:t>
            </a:r>
          </a:p>
          <a:p>
            <a:pPr algn="l" marL="626112" indent="-313056" lvl="1">
              <a:lnSpc>
                <a:spcPts val="4060"/>
              </a:lnSpc>
              <a:buFont typeface="Arial"/>
              <a:buChar char="•"/>
            </a:pPr>
            <a:r>
              <a:rPr lang="en-US" sz="2900">
                <a:solidFill>
                  <a:srgbClr val="000000"/>
                </a:solidFill>
                <a:latin typeface="Raleway"/>
                <a:ea typeface="Raleway"/>
                <a:cs typeface="Raleway"/>
                <a:sym typeface="Raleway"/>
              </a:rPr>
              <a:t>Python (Spyder IDE): D</a:t>
            </a:r>
            <a:r>
              <a:rPr lang="en-US" sz="2900">
                <a:solidFill>
                  <a:srgbClr val="000000"/>
                </a:solidFill>
                <a:latin typeface="Raleway"/>
                <a:ea typeface="Raleway"/>
                <a:cs typeface="Raleway"/>
                <a:sym typeface="Raleway"/>
              </a:rPr>
              <a:t>ata</a:t>
            </a:r>
            <a:r>
              <a:rPr lang="en-US" sz="2900">
                <a:solidFill>
                  <a:srgbClr val="000000"/>
                </a:solidFill>
                <a:latin typeface="Raleway"/>
                <a:ea typeface="Raleway"/>
                <a:cs typeface="Raleway"/>
                <a:sym typeface="Raleway"/>
              </a:rPr>
              <a:t> cl</a:t>
            </a:r>
            <a:r>
              <a:rPr lang="en-US" sz="2900">
                <a:solidFill>
                  <a:srgbClr val="000000"/>
                </a:solidFill>
                <a:latin typeface="Raleway"/>
                <a:ea typeface="Raleway"/>
                <a:cs typeface="Raleway"/>
                <a:sym typeface="Raleway"/>
              </a:rPr>
              <a:t>e</a:t>
            </a:r>
            <a:r>
              <a:rPr lang="en-US" sz="2900">
                <a:solidFill>
                  <a:srgbClr val="000000"/>
                </a:solidFill>
                <a:latin typeface="Raleway"/>
                <a:ea typeface="Raleway"/>
                <a:cs typeface="Raleway"/>
                <a:sym typeface="Raleway"/>
              </a:rPr>
              <a:t>aning, preprocessing, and exploratory data analysis (EDA) </a:t>
            </a:r>
            <a:r>
              <a:rPr lang="en-US" sz="2900">
                <a:solidFill>
                  <a:srgbClr val="000000"/>
                </a:solidFill>
                <a:latin typeface="Raleway"/>
                <a:ea typeface="Raleway"/>
                <a:cs typeface="Raleway"/>
                <a:sym typeface="Raleway"/>
              </a:rPr>
              <a:t>u</a:t>
            </a:r>
            <a:r>
              <a:rPr lang="en-US" sz="2900">
                <a:solidFill>
                  <a:srgbClr val="000000"/>
                </a:solidFill>
                <a:latin typeface="Raleway"/>
                <a:ea typeface="Raleway"/>
                <a:cs typeface="Raleway"/>
                <a:sym typeface="Raleway"/>
              </a:rPr>
              <a:t>sing </a:t>
            </a:r>
            <a:r>
              <a:rPr lang="en-US" sz="2900">
                <a:solidFill>
                  <a:srgbClr val="000000"/>
                </a:solidFill>
                <a:latin typeface="Raleway"/>
                <a:ea typeface="Raleway"/>
                <a:cs typeface="Raleway"/>
                <a:sym typeface="Raleway"/>
              </a:rPr>
              <a:t>li</a:t>
            </a:r>
            <a:r>
              <a:rPr lang="en-US" sz="2900">
                <a:solidFill>
                  <a:srgbClr val="000000"/>
                </a:solidFill>
                <a:latin typeface="Raleway"/>
                <a:ea typeface="Raleway"/>
                <a:cs typeface="Raleway"/>
                <a:sym typeface="Raleway"/>
              </a:rPr>
              <a:t>br</a:t>
            </a:r>
            <a:r>
              <a:rPr lang="en-US" sz="2900">
                <a:solidFill>
                  <a:srgbClr val="000000"/>
                </a:solidFill>
                <a:latin typeface="Raleway"/>
                <a:ea typeface="Raleway"/>
                <a:cs typeface="Raleway"/>
                <a:sym typeface="Raleway"/>
              </a:rPr>
              <a:t>a</a:t>
            </a:r>
            <a:r>
              <a:rPr lang="en-US" sz="2900">
                <a:solidFill>
                  <a:srgbClr val="000000"/>
                </a:solidFill>
                <a:latin typeface="Raleway"/>
                <a:ea typeface="Raleway"/>
                <a:cs typeface="Raleway"/>
                <a:sym typeface="Raleway"/>
              </a:rPr>
              <a:t>r</a:t>
            </a:r>
            <a:r>
              <a:rPr lang="en-US" sz="2900">
                <a:solidFill>
                  <a:srgbClr val="000000"/>
                </a:solidFill>
                <a:latin typeface="Raleway"/>
                <a:ea typeface="Raleway"/>
                <a:cs typeface="Raleway"/>
                <a:sym typeface="Raleway"/>
              </a:rPr>
              <a:t>i</a:t>
            </a:r>
            <a:r>
              <a:rPr lang="en-US" sz="2900">
                <a:solidFill>
                  <a:srgbClr val="000000"/>
                </a:solidFill>
                <a:latin typeface="Raleway"/>
                <a:ea typeface="Raleway"/>
                <a:cs typeface="Raleway"/>
                <a:sym typeface="Raleway"/>
              </a:rPr>
              <a:t>es lik</a:t>
            </a:r>
            <a:r>
              <a:rPr lang="en-US" sz="2900">
                <a:solidFill>
                  <a:srgbClr val="000000"/>
                </a:solidFill>
                <a:latin typeface="Raleway"/>
                <a:ea typeface="Raleway"/>
                <a:cs typeface="Raleway"/>
                <a:sym typeface="Raleway"/>
              </a:rPr>
              <a:t>e</a:t>
            </a:r>
            <a:r>
              <a:rPr lang="en-US" sz="2900">
                <a:solidFill>
                  <a:srgbClr val="000000"/>
                </a:solidFill>
                <a:latin typeface="Raleway"/>
                <a:ea typeface="Raleway"/>
                <a:cs typeface="Raleway"/>
                <a:sym typeface="Raleway"/>
              </a:rPr>
              <a:t> Pandas and NumPy.</a:t>
            </a:r>
          </a:p>
          <a:p>
            <a:pPr algn="l">
              <a:lnSpc>
                <a:spcPts val="5039"/>
              </a:lnSpc>
            </a:pPr>
          </a:p>
        </p:txBody>
      </p:sp>
      <p:sp>
        <p:nvSpPr>
          <p:cNvPr name="TextBox 9" id="9"/>
          <p:cNvSpPr txBox="true"/>
          <p:nvPr/>
        </p:nvSpPr>
        <p:spPr>
          <a:xfrm rot="0">
            <a:off x="897923" y="2404896"/>
            <a:ext cx="13666036" cy="1035685"/>
          </a:xfrm>
          <a:prstGeom prst="rect">
            <a:avLst/>
          </a:prstGeom>
        </p:spPr>
        <p:txBody>
          <a:bodyPr anchor="t" rtlCol="false" tIns="0" lIns="0" bIns="0" rIns="0">
            <a:spAutoFit/>
          </a:bodyPr>
          <a:lstStyle/>
          <a:p>
            <a:pPr algn="ctr">
              <a:lnSpc>
                <a:spcPts val="8540"/>
              </a:lnSpc>
            </a:pPr>
            <a:r>
              <a:rPr lang="en-US" sz="6100">
                <a:solidFill>
                  <a:srgbClr val="000000"/>
                </a:solidFill>
                <a:latin typeface="Fredoka"/>
                <a:ea typeface="Fredoka"/>
                <a:cs typeface="Fredoka"/>
                <a:sym typeface="Fredoka"/>
              </a:rPr>
              <a:t>TECH STACK USED</a:t>
            </a:r>
          </a:p>
        </p:txBody>
      </p:sp>
      <p:sp>
        <p:nvSpPr>
          <p:cNvPr name="Freeform 10" id="10"/>
          <p:cNvSpPr/>
          <p:nvPr/>
        </p:nvSpPr>
        <p:spPr>
          <a:xfrm flipH="true" flipV="false" rot="0">
            <a:off x="12838022" y="4244880"/>
            <a:ext cx="4421278" cy="5855998"/>
          </a:xfrm>
          <a:custGeom>
            <a:avLst/>
            <a:gdLst/>
            <a:ahLst/>
            <a:cxnLst/>
            <a:rect r="r" b="b" t="t" l="l"/>
            <a:pathLst>
              <a:path h="5855998" w="4421278">
                <a:moveTo>
                  <a:pt x="4421278" y="0"/>
                </a:moveTo>
                <a:lnTo>
                  <a:pt x="0" y="0"/>
                </a:lnTo>
                <a:lnTo>
                  <a:pt x="0" y="5855998"/>
                </a:lnTo>
                <a:lnTo>
                  <a:pt x="4421278" y="5855998"/>
                </a:lnTo>
                <a:lnTo>
                  <a:pt x="442127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5209807" y="1028700"/>
            <a:ext cx="12059018" cy="8229600"/>
            <a:chOff x="0" y="0"/>
            <a:chExt cx="3919184" cy="2674622"/>
          </a:xfrm>
        </p:grpSpPr>
        <p:sp>
          <p:nvSpPr>
            <p:cNvPr name="Freeform 6" id="6"/>
            <p:cNvSpPr/>
            <p:nvPr/>
          </p:nvSpPr>
          <p:spPr>
            <a:xfrm flipH="false" flipV="false" rot="0">
              <a:off x="0" y="0"/>
              <a:ext cx="3919184" cy="2674622"/>
            </a:xfrm>
            <a:custGeom>
              <a:avLst/>
              <a:gdLst/>
              <a:ahLst/>
              <a:cxnLst/>
              <a:rect r="r" b="b" t="t" l="l"/>
              <a:pathLst>
                <a:path h="2674622" w="3919184">
                  <a:moveTo>
                    <a:pt x="32100" y="0"/>
                  </a:moveTo>
                  <a:lnTo>
                    <a:pt x="3887084" y="0"/>
                  </a:lnTo>
                  <a:cubicBezTo>
                    <a:pt x="3895597" y="0"/>
                    <a:pt x="3903762" y="3382"/>
                    <a:pt x="3909782" y="9402"/>
                  </a:cubicBezTo>
                  <a:cubicBezTo>
                    <a:pt x="3915802" y="15422"/>
                    <a:pt x="3919184" y="23587"/>
                    <a:pt x="3919184" y="32100"/>
                  </a:cubicBezTo>
                  <a:lnTo>
                    <a:pt x="3919184" y="2642522"/>
                  </a:lnTo>
                  <a:cubicBezTo>
                    <a:pt x="3919184" y="2651036"/>
                    <a:pt x="3915802" y="2659200"/>
                    <a:pt x="3909782" y="2665220"/>
                  </a:cubicBezTo>
                  <a:cubicBezTo>
                    <a:pt x="3903762" y="2671240"/>
                    <a:pt x="3895597" y="2674622"/>
                    <a:pt x="3887084" y="2674622"/>
                  </a:cubicBezTo>
                  <a:lnTo>
                    <a:pt x="32100" y="2674622"/>
                  </a:lnTo>
                  <a:cubicBezTo>
                    <a:pt x="23587" y="2674622"/>
                    <a:pt x="15422" y="2671240"/>
                    <a:pt x="9402" y="2665220"/>
                  </a:cubicBezTo>
                  <a:cubicBezTo>
                    <a:pt x="3382" y="2659200"/>
                    <a:pt x="0" y="2651036"/>
                    <a:pt x="0" y="2642522"/>
                  </a:cubicBezTo>
                  <a:lnTo>
                    <a:pt x="0" y="32100"/>
                  </a:lnTo>
                  <a:cubicBezTo>
                    <a:pt x="0" y="23587"/>
                    <a:pt x="3382" y="15422"/>
                    <a:pt x="9402" y="9402"/>
                  </a:cubicBezTo>
                  <a:cubicBezTo>
                    <a:pt x="15422" y="3382"/>
                    <a:pt x="23587" y="0"/>
                    <a:pt x="32100"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9184"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70467" y="3683953"/>
            <a:ext cx="5613242" cy="7459457"/>
          </a:xfrm>
          <a:custGeom>
            <a:avLst/>
            <a:gdLst/>
            <a:ahLst/>
            <a:cxnLst/>
            <a:rect r="r" b="b" t="t" l="l"/>
            <a:pathLst>
              <a:path h="7459457" w="5613242">
                <a:moveTo>
                  <a:pt x="0" y="0"/>
                </a:moveTo>
                <a:lnTo>
                  <a:pt x="5613242" y="0"/>
                </a:lnTo>
                <a:lnTo>
                  <a:pt x="5613242" y="7459458"/>
                </a:lnTo>
                <a:lnTo>
                  <a:pt x="0" y="74594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6334054" y="3799799"/>
            <a:ext cx="10234174" cy="5096128"/>
          </a:xfrm>
          <a:prstGeom prst="rect">
            <a:avLst/>
          </a:prstGeom>
        </p:spPr>
        <p:txBody>
          <a:bodyPr anchor="t" rtlCol="false" tIns="0" lIns="0" bIns="0" rIns="0">
            <a:spAutoFit/>
          </a:bodyPr>
          <a:lstStyle/>
          <a:p>
            <a:pPr algn="l">
              <a:lnSpc>
                <a:spcPts val="3004"/>
              </a:lnSpc>
            </a:pPr>
            <a:r>
              <a:rPr lang="en-US" sz="2145" b="true">
                <a:solidFill>
                  <a:srgbClr val="000000"/>
                </a:solidFill>
                <a:latin typeface="Raleway Bold"/>
                <a:ea typeface="Raleway Bold"/>
                <a:cs typeface="Raleway Bold"/>
                <a:sym typeface="Raleway Bold"/>
              </a:rPr>
              <a:t>Insights and Findings</a:t>
            </a:r>
          </a:p>
          <a:p>
            <a:pPr algn="l" marL="463303" indent="-231652" lvl="1">
              <a:lnSpc>
                <a:spcPts val="3004"/>
              </a:lnSpc>
              <a:buAutoNum type="arabicPeriod" startAt="1"/>
            </a:pPr>
            <a:r>
              <a:rPr lang="en-US" b="true" sz="2145">
                <a:solidFill>
                  <a:srgbClr val="000000"/>
                </a:solidFill>
                <a:latin typeface="Raleway Bold"/>
                <a:ea typeface="Raleway Bold"/>
                <a:cs typeface="Raleway Bold"/>
                <a:sym typeface="Raleway Bold"/>
              </a:rPr>
              <a:t>Data Quality Issues:</a:t>
            </a:r>
          </a:p>
          <a:p>
            <a:pPr algn="l" marL="926606" indent="-308869" lvl="2">
              <a:lnSpc>
                <a:spcPts val="3004"/>
              </a:lnSpc>
              <a:buFont typeface="Arial"/>
              <a:buChar char="⚬"/>
            </a:pPr>
            <a:r>
              <a:rPr lang="en-US" sz="2145">
                <a:solidFill>
                  <a:srgbClr val="000000"/>
                </a:solidFill>
                <a:latin typeface="Raleway"/>
                <a:ea typeface="Raleway"/>
                <a:cs typeface="Raleway"/>
                <a:sym typeface="Raleway"/>
              </a:rPr>
              <a:t>Identified and addressed one missing value in the Offered Salary column.</a:t>
            </a:r>
          </a:p>
          <a:p>
            <a:pPr algn="l" marL="926606" indent="-308869" lvl="2">
              <a:lnSpc>
                <a:spcPts val="3004"/>
              </a:lnSpc>
              <a:buFont typeface="Arial"/>
              <a:buChar char="⚬"/>
            </a:pPr>
            <a:r>
              <a:rPr lang="en-US" sz="2145">
                <a:solidFill>
                  <a:srgbClr val="000000"/>
                </a:solidFill>
                <a:latin typeface="Raleway"/>
                <a:ea typeface="Raleway"/>
                <a:cs typeface="Raleway"/>
                <a:sym typeface="Raleway"/>
              </a:rPr>
              <a:t>Found null values in the Post name column, which were flagged for furth</a:t>
            </a:r>
            <a:r>
              <a:rPr lang="en-US" sz="2145">
                <a:solidFill>
                  <a:srgbClr val="000000"/>
                </a:solidFill>
                <a:latin typeface="Raleway"/>
                <a:ea typeface="Raleway"/>
                <a:cs typeface="Raleway"/>
                <a:sym typeface="Raleway"/>
              </a:rPr>
              <a:t>e</a:t>
            </a:r>
            <a:r>
              <a:rPr lang="en-US" sz="2145">
                <a:solidFill>
                  <a:srgbClr val="000000"/>
                </a:solidFill>
                <a:latin typeface="Raleway"/>
                <a:ea typeface="Raleway"/>
                <a:cs typeface="Raleway"/>
                <a:sym typeface="Raleway"/>
              </a:rPr>
              <a:t>r i</a:t>
            </a:r>
            <a:r>
              <a:rPr lang="en-US" sz="2145">
                <a:solidFill>
                  <a:srgbClr val="000000"/>
                </a:solidFill>
                <a:latin typeface="Raleway"/>
                <a:ea typeface="Raleway"/>
                <a:cs typeface="Raleway"/>
                <a:sym typeface="Raleway"/>
              </a:rPr>
              <a:t>n</a:t>
            </a:r>
            <a:r>
              <a:rPr lang="en-US" sz="2145">
                <a:solidFill>
                  <a:srgbClr val="000000"/>
                </a:solidFill>
                <a:latin typeface="Raleway"/>
                <a:ea typeface="Raleway"/>
                <a:cs typeface="Raleway"/>
                <a:sym typeface="Raleway"/>
              </a:rPr>
              <a:t>v</a:t>
            </a:r>
            <a:r>
              <a:rPr lang="en-US" sz="2145">
                <a:solidFill>
                  <a:srgbClr val="000000"/>
                </a:solidFill>
                <a:latin typeface="Raleway"/>
                <a:ea typeface="Raleway"/>
                <a:cs typeface="Raleway"/>
                <a:sym typeface="Raleway"/>
              </a:rPr>
              <a:t>e</a:t>
            </a:r>
            <a:r>
              <a:rPr lang="en-US" sz="2145">
                <a:solidFill>
                  <a:srgbClr val="000000"/>
                </a:solidFill>
                <a:latin typeface="Raleway"/>
                <a:ea typeface="Raleway"/>
                <a:cs typeface="Raleway"/>
                <a:sym typeface="Raleway"/>
              </a:rPr>
              <a:t>s</a:t>
            </a:r>
            <a:r>
              <a:rPr lang="en-US" sz="2145">
                <a:solidFill>
                  <a:srgbClr val="000000"/>
                </a:solidFill>
                <a:latin typeface="Raleway"/>
                <a:ea typeface="Raleway"/>
                <a:cs typeface="Raleway"/>
                <a:sym typeface="Raleway"/>
              </a:rPr>
              <a:t>ti</a:t>
            </a:r>
            <a:r>
              <a:rPr lang="en-US" sz="2145">
                <a:solidFill>
                  <a:srgbClr val="000000"/>
                </a:solidFill>
                <a:latin typeface="Raleway"/>
                <a:ea typeface="Raleway"/>
                <a:cs typeface="Raleway"/>
                <a:sym typeface="Raleway"/>
              </a:rPr>
              <a:t>g</a:t>
            </a:r>
            <a:r>
              <a:rPr lang="en-US" sz="2145">
                <a:solidFill>
                  <a:srgbClr val="000000"/>
                </a:solidFill>
                <a:latin typeface="Raleway"/>
                <a:ea typeface="Raleway"/>
                <a:cs typeface="Raleway"/>
                <a:sym typeface="Raleway"/>
              </a:rPr>
              <a:t>a</a:t>
            </a:r>
            <a:r>
              <a:rPr lang="en-US" sz="2145">
                <a:solidFill>
                  <a:srgbClr val="000000"/>
                </a:solidFill>
                <a:latin typeface="Raleway"/>
                <a:ea typeface="Raleway"/>
                <a:cs typeface="Raleway"/>
                <a:sym typeface="Raleway"/>
              </a:rPr>
              <a:t>tion.</a:t>
            </a:r>
          </a:p>
          <a:p>
            <a:pPr algn="l" marL="463303" indent="-231652" lvl="1">
              <a:lnSpc>
                <a:spcPts val="3004"/>
              </a:lnSpc>
              <a:buAutoNum type="arabicPeriod" startAt="1"/>
            </a:pPr>
            <a:r>
              <a:rPr lang="en-US" b="true" sz="2145">
                <a:solidFill>
                  <a:srgbClr val="000000"/>
                </a:solidFill>
                <a:latin typeface="Raleway Bold"/>
                <a:ea typeface="Raleway Bold"/>
                <a:cs typeface="Raleway Bold"/>
                <a:sym typeface="Raleway Bold"/>
              </a:rPr>
              <a:t>Outlier Analysis:</a:t>
            </a:r>
          </a:p>
          <a:p>
            <a:pPr algn="l" marL="926606" indent="-308869" lvl="2">
              <a:lnSpc>
                <a:spcPts val="3004"/>
              </a:lnSpc>
              <a:buFont typeface="Arial"/>
              <a:buChar char="⚬"/>
            </a:pPr>
            <a:r>
              <a:rPr lang="en-US" sz="2145">
                <a:solidFill>
                  <a:srgbClr val="000000"/>
                </a:solidFill>
                <a:latin typeface="Raleway"/>
                <a:ea typeface="Raleway"/>
                <a:cs typeface="Raleway"/>
                <a:sym typeface="Raleway"/>
              </a:rPr>
              <a:t>Detected three significant outliers in the Offered Salary column, potentially affecting the </a:t>
            </a:r>
            <a:r>
              <a:rPr lang="en-US" sz="2145">
                <a:solidFill>
                  <a:srgbClr val="000000"/>
                </a:solidFill>
                <a:latin typeface="Raleway"/>
                <a:ea typeface="Raleway"/>
                <a:cs typeface="Raleway"/>
                <a:sym typeface="Raleway"/>
              </a:rPr>
              <a:t>accura</a:t>
            </a:r>
            <a:r>
              <a:rPr lang="en-US" sz="2145">
                <a:solidFill>
                  <a:srgbClr val="000000"/>
                </a:solidFill>
                <a:latin typeface="Raleway"/>
                <a:ea typeface="Raleway"/>
                <a:cs typeface="Raleway"/>
                <a:sym typeface="Raleway"/>
              </a:rPr>
              <a:t>cy of salary-rela</a:t>
            </a:r>
            <a:r>
              <a:rPr lang="en-US" sz="2145">
                <a:solidFill>
                  <a:srgbClr val="000000"/>
                </a:solidFill>
                <a:latin typeface="Raleway"/>
                <a:ea typeface="Raleway"/>
                <a:cs typeface="Raleway"/>
                <a:sym typeface="Raleway"/>
              </a:rPr>
              <a:t>te</a:t>
            </a:r>
            <a:r>
              <a:rPr lang="en-US" sz="2145">
                <a:solidFill>
                  <a:srgbClr val="000000"/>
                </a:solidFill>
                <a:latin typeface="Raleway"/>
                <a:ea typeface="Raleway"/>
                <a:cs typeface="Raleway"/>
                <a:sym typeface="Raleway"/>
              </a:rPr>
              <a:t>d analyses.</a:t>
            </a:r>
          </a:p>
          <a:p>
            <a:pPr algn="l" marL="463303" indent="-231652" lvl="1">
              <a:lnSpc>
                <a:spcPts val="3004"/>
              </a:lnSpc>
              <a:buAutoNum type="arabicPeriod" startAt="1"/>
            </a:pPr>
            <a:r>
              <a:rPr lang="en-US" b="true" sz="2145">
                <a:solidFill>
                  <a:srgbClr val="000000"/>
                </a:solidFill>
                <a:latin typeface="Raleway Bold"/>
                <a:ea typeface="Raleway Bold"/>
                <a:cs typeface="Raleway Bold"/>
                <a:sym typeface="Raleway Bold"/>
              </a:rPr>
              <a:t>Distribution Analysis:</a:t>
            </a:r>
          </a:p>
          <a:p>
            <a:pPr algn="l" marL="926606" indent="-308869" lvl="2">
              <a:lnSpc>
                <a:spcPts val="3004"/>
              </a:lnSpc>
              <a:buFont typeface="Arial"/>
              <a:buChar char="⚬"/>
            </a:pPr>
            <a:r>
              <a:rPr lang="en-US" sz="2145">
                <a:solidFill>
                  <a:srgbClr val="000000"/>
                </a:solidFill>
                <a:latin typeface="Raleway"/>
                <a:ea typeface="Raleway"/>
                <a:cs typeface="Raleway"/>
                <a:sym typeface="Raleway"/>
              </a:rPr>
              <a:t>The distribution of Offered Salary is slightly right-skewed, ind</a:t>
            </a:r>
            <a:r>
              <a:rPr lang="en-US" sz="2145">
                <a:solidFill>
                  <a:srgbClr val="000000"/>
                </a:solidFill>
                <a:latin typeface="Raleway"/>
                <a:ea typeface="Raleway"/>
                <a:cs typeface="Raleway"/>
                <a:sym typeface="Raleway"/>
              </a:rPr>
              <a:t>i</a:t>
            </a:r>
            <a:r>
              <a:rPr lang="en-US" sz="2145">
                <a:solidFill>
                  <a:srgbClr val="000000"/>
                </a:solidFill>
                <a:latin typeface="Raleway"/>
                <a:ea typeface="Raleway"/>
                <a:cs typeface="Raleway"/>
                <a:sym typeface="Raleway"/>
              </a:rPr>
              <a:t>cating that most salaries are clustered on the lower end, with a few higher values stretching the tail.</a:t>
            </a:r>
          </a:p>
          <a:p>
            <a:pPr algn="l">
              <a:lnSpc>
                <a:spcPts val="4317"/>
              </a:lnSpc>
            </a:pPr>
          </a:p>
        </p:txBody>
      </p:sp>
      <p:sp>
        <p:nvSpPr>
          <p:cNvPr name="TextBox 10" id="10"/>
          <p:cNvSpPr txBox="true"/>
          <p:nvPr/>
        </p:nvSpPr>
        <p:spPr>
          <a:xfrm rot="0">
            <a:off x="5910404" y="1850640"/>
            <a:ext cx="10657824" cy="1285875"/>
          </a:xfrm>
          <a:prstGeom prst="rect">
            <a:avLst/>
          </a:prstGeom>
        </p:spPr>
        <p:txBody>
          <a:bodyPr anchor="t" rtlCol="false" tIns="0" lIns="0" bIns="0" rIns="0">
            <a:spAutoFit/>
          </a:bodyPr>
          <a:lstStyle/>
          <a:p>
            <a:pPr algn="ctr">
              <a:lnSpc>
                <a:spcPts val="10500"/>
              </a:lnSpc>
            </a:pPr>
            <a:r>
              <a:rPr lang="en-US" sz="7500">
                <a:solidFill>
                  <a:srgbClr val="000000"/>
                </a:solidFill>
                <a:latin typeface="Fredoka"/>
                <a:ea typeface="Fredoka"/>
                <a:cs typeface="Fredoka"/>
                <a:sym typeface="Fredoka"/>
              </a:rPr>
              <a:t>INSIGHTS &amp; FINDINGS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028700" y="1028700"/>
            <a:ext cx="12049493" cy="8229600"/>
            <a:chOff x="0" y="0"/>
            <a:chExt cx="3916088" cy="2674622"/>
          </a:xfrm>
        </p:grpSpPr>
        <p:sp>
          <p:nvSpPr>
            <p:cNvPr name="Freeform 6" id="6"/>
            <p:cNvSpPr/>
            <p:nvPr/>
          </p:nvSpPr>
          <p:spPr>
            <a:xfrm flipH="false" flipV="false" rot="0">
              <a:off x="0" y="0"/>
              <a:ext cx="3916088" cy="2674622"/>
            </a:xfrm>
            <a:custGeom>
              <a:avLst/>
              <a:gdLst/>
              <a:ahLst/>
              <a:cxnLst/>
              <a:rect r="r" b="b" t="t" l="l"/>
              <a:pathLst>
                <a:path h="2674622" w="3916088">
                  <a:moveTo>
                    <a:pt x="32126" y="0"/>
                  </a:moveTo>
                  <a:lnTo>
                    <a:pt x="3883963" y="0"/>
                  </a:lnTo>
                  <a:cubicBezTo>
                    <a:pt x="3901705" y="0"/>
                    <a:pt x="3916088" y="14383"/>
                    <a:pt x="3916088" y="32126"/>
                  </a:cubicBezTo>
                  <a:lnTo>
                    <a:pt x="3916088" y="2642497"/>
                  </a:lnTo>
                  <a:cubicBezTo>
                    <a:pt x="3916088" y="2651017"/>
                    <a:pt x="3912704" y="2659188"/>
                    <a:pt x="3906679" y="2665213"/>
                  </a:cubicBezTo>
                  <a:cubicBezTo>
                    <a:pt x="3900655" y="2671238"/>
                    <a:pt x="3892483" y="2674622"/>
                    <a:pt x="3883963" y="2674622"/>
                  </a:cubicBezTo>
                  <a:lnTo>
                    <a:pt x="32126" y="2674622"/>
                  </a:lnTo>
                  <a:cubicBezTo>
                    <a:pt x="14383" y="2674622"/>
                    <a:pt x="0" y="2660239"/>
                    <a:pt x="0" y="2642497"/>
                  </a:cubicBezTo>
                  <a:lnTo>
                    <a:pt x="0" y="32126"/>
                  </a:lnTo>
                  <a:cubicBezTo>
                    <a:pt x="0" y="23605"/>
                    <a:pt x="3385" y="15434"/>
                    <a:pt x="9409" y="9409"/>
                  </a:cubicBezTo>
                  <a:cubicBezTo>
                    <a:pt x="15434" y="3385"/>
                    <a:pt x="23605" y="0"/>
                    <a:pt x="32126"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3916088"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2308231" y="4052668"/>
            <a:ext cx="5694673" cy="7407705"/>
          </a:xfrm>
          <a:custGeom>
            <a:avLst/>
            <a:gdLst/>
            <a:ahLst/>
            <a:cxnLst/>
            <a:rect r="r" b="b" t="t" l="l"/>
            <a:pathLst>
              <a:path h="7407705" w="5694673">
                <a:moveTo>
                  <a:pt x="0" y="0"/>
                </a:moveTo>
                <a:lnTo>
                  <a:pt x="5694673" y="0"/>
                </a:lnTo>
                <a:lnTo>
                  <a:pt x="5694673" y="7407705"/>
                </a:lnTo>
                <a:lnTo>
                  <a:pt x="0" y="74077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443826" y="3136483"/>
            <a:ext cx="10095982" cy="5924550"/>
          </a:xfrm>
          <a:prstGeom prst="rect">
            <a:avLst/>
          </a:prstGeom>
        </p:spPr>
        <p:txBody>
          <a:bodyPr anchor="t" rtlCol="false" tIns="0" lIns="0" bIns="0" rIns="0">
            <a:spAutoFit/>
          </a:bodyPr>
          <a:lstStyle/>
          <a:p>
            <a:pPr algn="l" marL="539754" indent="-269877" lvl="1">
              <a:lnSpc>
                <a:spcPts val="3500"/>
              </a:lnSpc>
              <a:buAutoNum type="arabicPeriod" startAt="1"/>
            </a:pPr>
            <a:r>
              <a:rPr lang="en-US" b="true" sz="2500">
                <a:solidFill>
                  <a:srgbClr val="000000"/>
                </a:solidFill>
                <a:latin typeface="Raleway Bold"/>
                <a:ea typeface="Raleway Bold"/>
                <a:cs typeface="Raleway Bold"/>
                <a:sym typeface="Raleway Bold"/>
              </a:rPr>
              <a:t>Missing Values Imputation:</a:t>
            </a:r>
          </a:p>
          <a:p>
            <a:pPr algn="l" marL="1122688" indent="-374229" lvl="2">
              <a:lnSpc>
                <a:spcPts val="3640"/>
              </a:lnSpc>
              <a:buFont typeface="Arial"/>
              <a:buChar char="⚬"/>
            </a:pPr>
            <a:r>
              <a:rPr lang="en-US" b="true" sz="2600">
                <a:solidFill>
                  <a:srgbClr val="000000"/>
                </a:solidFill>
                <a:latin typeface="Raleway Bold"/>
                <a:ea typeface="Raleway Bold"/>
                <a:cs typeface="Raleway Bold"/>
                <a:sym typeface="Raleway Bold"/>
              </a:rPr>
              <a:t>Mode Imputation :</a:t>
            </a:r>
            <a:r>
              <a:rPr lang="en-US" sz="2600">
                <a:solidFill>
                  <a:srgbClr val="000000"/>
                </a:solidFill>
                <a:latin typeface="Raleway"/>
                <a:ea typeface="Raleway"/>
                <a:cs typeface="Raleway"/>
                <a:sym typeface="Raleway"/>
              </a:rPr>
              <a:t> Filled missing values in the Post Name column using the most frequent value to ensure categorical consistency.</a:t>
            </a:r>
          </a:p>
          <a:p>
            <a:pPr algn="l" marL="1079509" indent="-359836" lvl="2">
              <a:lnSpc>
                <a:spcPts val="3500"/>
              </a:lnSpc>
              <a:buFont typeface="Arial"/>
              <a:buChar char="⚬"/>
            </a:pPr>
            <a:r>
              <a:rPr lang="en-US" b="true" sz="2500">
                <a:solidFill>
                  <a:srgbClr val="000000"/>
                </a:solidFill>
                <a:latin typeface="Raleway Bold"/>
                <a:ea typeface="Raleway Bold"/>
                <a:cs typeface="Raleway Bold"/>
                <a:sym typeface="Raleway Bold"/>
              </a:rPr>
              <a:t>Median Imputation :</a:t>
            </a:r>
            <a:r>
              <a:rPr lang="en-US" sz="2500">
                <a:solidFill>
                  <a:srgbClr val="000000"/>
                </a:solidFill>
                <a:latin typeface="Raleway"/>
                <a:ea typeface="Raleway"/>
                <a:cs typeface="Raleway"/>
                <a:sym typeface="Raleway"/>
              </a:rPr>
              <a:t> Replaced the missing value in the Offered Salary column with the median, maintaining robustness against skewed data.</a:t>
            </a:r>
          </a:p>
          <a:p>
            <a:pPr algn="l" marL="539754" indent="-269877" lvl="1">
              <a:lnSpc>
                <a:spcPts val="3500"/>
              </a:lnSpc>
              <a:buAutoNum type="arabicPeriod" startAt="1"/>
            </a:pPr>
            <a:r>
              <a:rPr lang="en-US" b="true" sz="2500">
                <a:solidFill>
                  <a:srgbClr val="000000"/>
                </a:solidFill>
                <a:latin typeface="Raleway Bold"/>
                <a:ea typeface="Raleway Bold"/>
                <a:cs typeface="Raleway Bold"/>
                <a:sym typeface="Raleway Bold"/>
              </a:rPr>
              <a:t>Outlier Analysis and Treatment:</a:t>
            </a:r>
          </a:p>
          <a:p>
            <a:pPr algn="l" marL="1079509" indent="-359836" lvl="2">
              <a:lnSpc>
                <a:spcPts val="3500"/>
              </a:lnSpc>
              <a:buFont typeface="Arial"/>
              <a:buChar char="⚬"/>
            </a:pPr>
            <a:r>
              <a:rPr lang="en-US" sz="2500">
                <a:solidFill>
                  <a:srgbClr val="000000"/>
                </a:solidFill>
                <a:latin typeface="Raleway"/>
                <a:ea typeface="Raleway"/>
                <a:cs typeface="Raleway"/>
                <a:sym typeface="Raleway"/>
              </a:rPr>
              <a:t>Conducted outlier analysis on the Offered Salary column, adjusting outliers by capping them to the calculated upper and lower limits for a more accurate representation of the data range.</a:t>
            </a:r>
          </a:p>
          <a:p>
            <a:pPr algn="l">
              <a:lnSpc>
                <a:spcPts val="4899"/>
              </a:lnSpc>
            </a:pPr>
          </a:p>
        </p:txBody>
      </p:sp>
      <p:sp>
        <p:nvSpPr>
          <p:cNvPr name="TextBox 10" id="10"/>
          <p:cNvSpPr txBox="true"/>
          <p:nvPr/>
        </p:nvSpPr>
        <p:spPr>
          <a:xfrm rot="0">
            <a:off x="1793260" y="1844724"/>
            <a:ext cx="10514971" cy="721993"/>
          </a:xfrm>
          <a:prstGeom prst="rect">
            <a:avLst/>
          </a:prstGeom>
        </p:spPr>
        <p:txBody>
          <a:bodyPr anchor="t" rtlCol="false" tIns="0" lIns="0" bIns="0" rIns="0">
            <a:spAutoFit/>
          </a:bodyPr>
          <a:lstStyle/>
          <a:p>
            <a:pPr algn="ctr">
              <a:lnSpc>
                <a:spcPts val="5880"/>
              </a:lnSpc>
            </a:pPr>
            <a:r>
              <a:rPr lang="en-US" sz="4200">
                <a:solidFill>
                  <a:srgbClr val="000000"/>
                </a:solidFill>
                <a:latin typeface="Fredoka"/>
                <a:ea typeface="Fredoka"/>
                <a:cs typeface="Fredoka"/>
                <a:sym typeface="Fredoka"/>
              </a:rPr>
              <a:t>DATA CLEANING &amp; SIMPLE STATISTICS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274950" cy="2674622"/>
          </a:xfrm>
        </p:grpSpPr>
        <p:sp>
          <p:nvSpPr>
            <p:cNvPr name="Freeform 3" id="3"/>
            <p:cNvSpPr/>
            <p:nvPr/>
          </p:nvSpPr>
          <p:spPr>
            <a:xfrm flipH="false" flipV="false" rot="0">
              <a:off x="0" y="0"/>
              <a:ext cx="5274950" cy="2674622"/>
            </a:xfrm>
            <a:custGeom>
              <a:avLst/>
              <a:gdLst/>
              <a:ahLst/>
              <a:cxnLst/>
              <a:rect r="r" b="b" t="t" l="l"/>
              <a:pathLst>
                <a:path h="2674622" w="5274950">
                  <a:moveTo>
                    <a:pt x="23850" y="0"/>
                  </a:moveTo>
                  <a:lnTo>
                    <a:pt x="5251100" y="0"/>
                  </a:lnTo>
                  <a:cubicBezTo>
                    <a:pt x="5264272" y="0"/>
                    <a:pt x="5274950" y="10678"/>
                    <a:pt x="5274950" y="23850"/>
                  </a:cubicBezTo>
                  <a:lnTo>
                    <a:pt x="5274950" y="2650773"/>
                  </a:lnTo>
                  <a:cubicBezTo>
                    <a:pt x="5274950" y="2657098"/>
                    <a:pt x="5272437" y="2663164"/>
                    <a:pt x="5267964" y="2667637"/>
                  </a:cubicBezTo>
                  <a:cubicBezTo>
                    <a:pt x="5263492" y="2672110"/>
                    <a:pt x="5257425" y="2674622"/>
                    <a:pt x="5251100" y="2674622"/>
                  </a:cubicBezTo>
                  <a:lnTo>
                    <a:pt x="23850" y="2674622"/>
                  </a:lnTo>
                  <a:cubicBezTo>
                    <a:pt x="17524" y="2674622"/>
                    <a:pt x="11458" y="2672110"/>
                    <a:pt x="6985" y="2667637"/>
                  </a:cubicBezTo>
                  <a:cubicBezTo>
                    <a:pt x="2513" y="2663164"/>
                    <a:pt x="0" y="2657098"/>
                    <a:pt x="0" y="2650773"/>
                  </a:cubicBezTo>
                  <a:lnTo>
                    <a:pt x="0" y="23850"/>
                  </a:lnTo>
                  <a:cubicBezTo>
                    <a:pt x="0" y="17524"/>
                    <a:pt x="2513" y="11458"/>
                    <a:pt x="6985" y="6985"/>
                  </a:cubicBezTo>
                  <a:cubicBezTo>
                    <a:pt x="11458" y="2513"/>
                    <a:pt x="17524" y="0"/>
                    <a:pt x="23850" y="0"/>
                  </a:cubicBezTo>
                  <a:close/>
                </a:path>
              </a:pathLst>
            </a:custGeom>
            <a:solidFill>
              <a:srgbClr val="FFFFFF"/>
            </a:solidFill>
            <a:ln w="38100" cap="rnd">
              <a:solidFill>
                <a:srgbClr val="000000"/>
              </a:solidFill>
              <a:prstDash val="solid"/>
              <a:round/>
            </a:ln>
          </p:spPr>
        </p:sp>
        <p:sp>
          <p:nvSpPr>
            <p:cNvPr name="TextBox 4" id="4"/>
            <p:cNvSpPr txBox="true"/>
            <p:nvPr/>
          </p:nvSpPr>
          <p:spPr>
            <a:xfrm>
              <a:off x="0" y="-47625"/>
              <a:ext cx="5274950" cy="272224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25597" y="2167328"/>
            <a:ext cx="16036805" cy="5842751"/>
          </a:xfrm>
          <a:custGeom>
            <a:avLst/>
            <a:gdLst/>
            <a:ahLst/>
            <a:cxnLst/>
            <a:rect r="r" b="b" t="t" l="l"/>
            <a:pathLst>
              <a:path h="5842751" w="16036805">
                <a:moveTo>
                  <a:pt x="0" y="0"/>
                </a:moveTo>
                <a:lnTo>
                  <a:pt x="16036806" y="0"/>
                </a:lnTo>
                <a:lnTo>
                  <a:pt x="16036806" y="5842751"/>
                </a:lnTo>
                <a:lnTo>
                  <a:pt x="0" y="5842751"/>
                </a:lnTo>
                <a:lnTo>
                  <a:pt x="0" y="0"/>
                </a:lnTo>
                <a:close/>
              </a:path>
            </a:pathLst>
          </a:custGeom>
          <a:blipFill>
            <a:blip r:embed="rId2"/>
            <a:stretch>
              <a:fillRect l="-955" t="0" r="-955"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895B2"/>
        </a:solidFill>
      </p:bgPr>
    </p:bg>
    <p:spTree>
      <p:nvGrpSpPr>
        <p:cNvPr id="1" name=""/>
        <p:cNvGrpSpPr/>
        <p:nvPr/>
      </p:nvGrpSpPr>
      <p:grpSpPr>
        <a:xfrm>
          <a:off x="0" y="0"/>
          <a:ext cx="0" cy="0"/>
          <a:chOff x="0" y="0"/>
          <a:chExt cx="0" cy="0"/>
        </a:xfrm>
      </p:grpSpPr>
      <p:sp>
        <p:nvSpPr>
          <p:cNvPr name="Freeform 2" id="2"/>
          <p:cNvSpPr/>
          <p:nvPr/>
        </p:nvSpPr>
        <p:spPr>
          <a:xfrm flipH="false" flipV="false" rot="0">
            <a:off x="5209807" y="-309859"/>
            <a:ext cx="7868385" cy="10906460"/>
          </a:xfrm>
          <a:custGeom>
            <a:avLst/>
            <a:gdLst/>
            <a:ahLst/>
            <a:cxnLst/>
            <a:rect r="r" b="b" t="t" l="l"/>
            <a:pathLst>
              <a:path h="10906460" w="7868385">
                <a:moveTo>
                  <a:pt x="0" y="0"/>
                </a:moveTo>
                <a:lnTo>
                  <a:pt x="7868386" y="0"/>
                </a:lnTo>
                <a:lnTo>
                  <a:pt x="7868386"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3" id="3"/>
          <p:cNvSpPr/>
          <p:nvPr/>
        </p:nvSpPr>
        <p:spPr>
          <a:xfrm flipH="false" flipV="false" rot="0">
            <a:off x="-2649053"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sp>
        <p:nvSpPr>
          <p:cNvPr name="Freeform 4" id="4"/>
          <p:cNvSpPr/>
          <p:nvPr/>
        </p:nvSpPr>
        <p:spPr>
          <a:xfrm flipH="false" flipV="false" rot="0">
            <a:off x="13068668" y="-309601"/>
            <a:ext cx="7868385" cy="10906460"/>
          </a:xfrm>
          <a:custGeom>
            <a:avLst/>
            <a:gdLst/>
            <a:ahLst/>
            <a:cxnLst/>
            <a:rect r="r" b="b" t="t" l="l"/>
            <a:pathLst>
              <a:path h="10906460" w="7868385">
                <a:moveTo>
                  <a:pt x="0" y="0"/>
                </a:moveTo>
                <a:lnTo>
                  <a:pt x="7868385" y="0"/>
                </a:lnTo>
                <a:lnTo>
                  <a:pt x="7868385" y="10906460"/>
                </a:lnTo>
                <a:lnTo>
                  <a:pt x="0" y="10906460"/>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45125" r="-101160" b="0"/>
            </a:stretch>
          </a:blipFill>
        </p:spPr>
      </p:sp>
      <p:grpSp>
        <p:nvGrpSpPr>
          <p:cNvPr name="Group 5" id="5"/>
          <p:cNvGrpSpPr/>
          <p:nvPr/>
        </p:nvGrpSpPr>
        <p:grpSpPr>
          <a:xfrm rot="0">
            <a:off x="1285140" y="1028829"/>
            <a:ext cx="15974160" cy="8229600"/>
            <a:chOff x="0" y="0"/>
            <a:chExt cx="5191607" cy="2674622"/>
          </a:xfrm>
        </p:grpSpPr>
        <p:sp>
          <p:nvSpPr>
            <p:cNvPr name="Freeform 6" id="6"/>
            <p:cNvSpPr/>
            <p:nvPr/>
          </p:nvSpPr>
          <p:spPr>
            <a:xfrm flipH="false" flipV="false" rot="0">
              <a:off x="0" y="0"/>
              <a:ext cx="5191607" cy="2674622"/>
            </a:xfrm>
            <a:custGeom>
              <a:avLst/>
              <a:gdLst/>
              <a:ahLst/>
              <a:cxnLst/>
              <a:rect r="r" b="b" t="t" l="l"/>
              <a:pathLst>
                <a:path h="2674622" w="5191607">
                  <a:moveTo>
                    <a:pt x="24233" y="0"/>
                  </a:moveTo>
                  <a:lnTo>
                    <a:pt x="5167374" y="0"/>
                  </a:lnTo>
                  <a:cubicBezTo>
                    <a:pt x="5173801" y="0"/>
                    <a:pt x="5179965" y="2553"/>
                    <a:pt x="5184509" y="7098"/>
                  </a:cubicBezTo>
                  <a:cubicBezTo>
                    <a:pt x="5189054" y="11642"/>
                    <a:pt x="5191607" y="17806"/>
                    <a:pt x="5191607" y="24233"/>
                  </a:cubicBezTo>
                  <a:lnTo>
                    <a:pt x="5191607" y="2650390"/>
                  </a:lnTo>
                  <a:cubicBezTo>
                    <a:pt x="5191607" y="2656817"/>
                    <a:pt x="5189054" y="2662980"/>
                    <a:pt x="5184509" y="2667525"/>
                  </a:cubicBezTo>
                  <a:cubicBezTo>
                    <a:pt x="5179965" y="2672069"/>
                    <a:pt x="5173801" y="2674622"/>
                    <a:pt x="5167374" y="2674622"/>
                  </a:cubicBezTo>
                  <a:lnTo>
                    <a:pt x="24233" y="2674622"/>
                  </a:lnTo>
                  <a:cubicBezTo>
                    <a:pt x="10849" y="2674622"/>
                    <a:pt x="0" y="2663773"/>
                    <a:pt x="0" y="2650390"/>
                  </a:cubicBezTo>
                  <a:lnTo>
                    <a:pt x="0" y="24233"/>
                  </a:lnTo>
                  <a:cubicBezTo>
                    <a:pt x="0" y="17806"/>
                    <a:pt x="2553" y="11642"/>
                    <a:pt x="7098" y="7098"/>
                  </a:cubicBezTo>
                  <a:cubicBezTo>
                    <a:pt x="11642" y="2553"/>
                    <a:pt x="17806" y="0"/>
                    <a:pt x="24233" y="0"/>
                  </a:cubicBezTo>
                  <a:close/>
                </a:path>
              </a:pathLst>
            </a:custGeom>
            <a:solidFill>
              <a:srgbClr val="FFFFFF"/>
            </a:solidFill>
            <a:ln w="38100" cap="rnd">
              <a:solidFill>
                <a:srgbClr val="000000"/>
              </a:solidFill>
              <a:prstDash val="solid"/>
              <a:round/>
            </a:ln>
          </p:spPr>
        </p:sp>
        <p:sp>
          <p:nvSpPr>
            <p:cNvPr name="TextBox 7" id="7"/>
            <p:cNvSpPr txBox="true"/>
            <p:nvPr/>
          </p:nvSpPr>
          <p:spPr>
            <a:xfrm>
              <a:off x="0" y="-47625"/>
              <a:ext cx="5191607" cy="2722247"/>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163098" y="7176067"/>
            <a:ext cx="1440242" cy="1544119"/>
          </a:xfrm>
          <a:custGeom>
            <a:avLst/>
            <a:gdLst/>
            <a:ahLst/>
            <a:cxnLst/>
            <a:rect r="r" b="b" t="t" l="l"/>
            <a:pathLst>
              <a:path h="1544119" w="1440242">
                <a:moveTo>
                  <a:pt x="0" y="0"/>
                </a:moveTo>
                <a:lnTo>
                  <a:pt x="1440242" y="0"/>
                </a:lnTo>
                <a:lnTo>
                  <a:pt x="1440242" y="1544119"/>
                </a:lnTo>
                <a:lnTo>
                  <a:pt x="0" y="15441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232757" y="3650398"/>
            <a:ext cx="1370583" cy="1094358"/>
          </a:xfrm>
          <a:custGeom>
            <a:avLst/>
            <a:gdLst/>
            <a:ahLst/>
            <a:cxnLst/>
            <a:rect r="r" b="b" t="t" l="l"/>
            <a:pathLst>
              <a:path h="1094358" w="1370583">
                <a:moveTo>
                  <a:pt x="0" y="0"/>
                </a:moveTo>
                <a:lnTo>
                  <a:pt x="1370583" y="0"/>
                </a:lnTo>
                <a:lnTo>
                  <a:pt x="1370583" y="1094357"/>
                </a:lnTo>
                <a:lnTo>
                  <a:pt x="0" y="10943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2292936" y="5335299"/>
            <a:ext cx="1250225" cy="1250225"/>
          </a:xfrm>
          <a:custGeom>
            <a:avLst/>
            <a:gdLst/>
            <a:ahLst/>
            <a:cxnLst/>
            <a:rect r="r" b="b" t="t" l="l"/>
            <a:pathLst>
              <a:path h="1250225" w="1250225">
                <a:moveTo>
                  <a:pt x="0" y="0"/>
                </a:moveTo>
                <a:lnTo>
                  <a:pt x="1250225" y="0"/>
                </a:lnTo>
                <a:lnTo>
                  <a:pt x="1250225" y="1250224"/>
                </a:lnTo>
                <a:lnTo>
                  <a:pt x="0" y="12502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2163098" y="1807515"/>
            <a:ext cx="14218244" cy="1052195"/>
          </a:xfrm>
          <a:prstGeom prst="rect">
            <a:avLst/>
          </a:prstGeom>
        </p:spPr>
        <p:txBody>
          <a:bodyPr anchor="t" rtlCol="false" tIns="0" lIns="0" bIns="0" rIns="0">
            <a:spAutoFit/>
          </a:bodyPr>
          <a:lstStyle/>
          <a:p>
            <a:pPr algn="ctr">
              <a:lnSpc>
                <a:spcPts val="8680"/>
              </a:lnSpc>
            </a:pPr>
            <a:r>
              <a:rPr lang="en-US" sz="6200">
                <a:solidFill>
                  <a:srgbClr val="000000"/>
                </a:solidFill>
                <a:latin typeface="Fredoka"/>
                <a:ea typeface="Fredoka"/>
                <a:cs typeface="Fredoka"/>
                <a:sym typeface="Fredoka"/>
              </a:rPr>
              <a:t>TYPES OF GRAPHS</a:t>
            </a:r>
          </a:p>
        </p:txBody>
      </p:sp>
      <p:sp>
        <p:nvSpPr>
          <p:cNvPr name="TextBox 12" id="12"/>
          <p:cNvSpPr txBox="true"/>
          <p:nvPr/>
        </p:nvSpPr>
        <p:spPr>
          <a:xfrm rot="0">
            <a:off x="4570113" y="3830229"/>
            <a:ext cx="11811228" cy="648970"/>
          </a:xfrm>
          <a:prstGeom prst="rect">
            <a:avLst/>
          </a:prstGeom>
        </p:spPr>
        <p:txBody>
          <a:bodyPr anchor="t" rtlCol="false" tIns="0" lIns="0" bIns="0" rIns="0">
            <a:spAutoFit/>
          </a:bodyPr>
          <a:lstStyle/>
          <a:p>
            <a:pPr algn="l">
              <a:lnSpc>
                <a:spcPts val="5180"/>
              </a:lnSpc>
            </a:pPr>
            <a:r>
              <a:rPr lang="en-US" b="true" sz="3700">
                <a:solidFill>
                  <a:srgbClr val="000000"/>
                </a:solidFill>
                <a:latin typeface="Raleway Bold"/>
                <a:ea typeface="Raleway Bold"/>
                <a:cs typeface="Raleway Bold"/>
                <a:sym typeface="Raleway Bold"/>
              </a:rPr>
              <a:t>Column Graph </a:t>
            </a:r>
            <a:r>
              <a:rPr lang="en-US" sz="3700">
                <a:solidFill>
                  <a:srgbClr val="000000"/>
                </a:solidFill>
                <a:latin typeface="Raleway"/>
                <a:ea typeface="Raleway"/>
                <a:cs typeface="Raleway"/>
                <a:sym typeface="Raleway"/>
              </a:rPr>
              <a:t>: Used to display different positions</a:t>
            </a:r>
          </a:p>
        </p:txBody>
      </p:sp>
      <p:sp>
        <p:nvSpPr>
          <p:cNvPr name="TextBox 13" id="13"/>
          <p:cNvSpPr txBox="true"/>
          <p:nvPr/>
        </p:nvSpPr>
        <p:spPr>
          <a:xfrm rot="0">
            <a:off x="4570113" y="5593063"/>
            <a:ext cx="11811228" cy="648970"/>
          </a:xfrm>
          <a:prstGeom prst="rect">
            <a:avLst/>
          </a:prstGeom>
        </p:spPr>
        <p:txBody>
          <a:bodyPr anchor="t" rtlCol="false" tIns="0" lIns="0" bIns="0" rIns="0">
            <a:spAutoFit/>
          </a:bodyPr>
          <a:lstStyle/>
          <a:p>
            <a:pPr algn="l">
              <a:lnSpc>
                <a:spcPts val="5180"/>
              </a:lnSpc>
            </a:pPr>
            <a:r>
              <a:rPr lang="en-US" b="true" sz="3700">
                <a:solidFill>
                  <a:srgbClr val="000000"/>
                </a:solidFill>
                <a:latin typeface="Raleway Bold"/>
                <a:ea typeface="Raleway Bold"/>
                <a:cs typeface="Raleway Bold"/>
                <a:sym typeface="Raleway Bold"/>
              </a:rPr>
              <a:t>Donut Graphs </a:t>
            </a:r>
            <a:r>
              <a:rPr lang="en-US" sz="3700">
                <a:solidFill>
                  <a:srgbClr val="000000"/>
                </a:solidFill>
                <a:latin typeface="Raleway"/>
                <a:ea typeface="Raleway"/>
                <a:cs typeface="Raleway"/>
                <a:sym typeface="Raleway"/>
              </a:rPr>
              <a:t>: Used to show Gender Distribution</a:t>
            </a:r>
          </a:p>
        </p:txBody>
      </p:sp>
      <p:sp>
        <p:nvSpPr>
          <p:cNvPr name="TextBox 14" id="14"/>
          <p:cNvSpPr txBox="true"/>
          <p:nvPr/>
        </p:nvSpPr>
        <p:spPr>
          <a:xfrm rot="0">
            <a:off x="4570113" y="7299156"/>
            <a:ext cx="11811228" cy="648970"/>
          </a:xfrm>
          <a:prstGeom prst="rect">
            <a:avLst/>
          </a:prstGeom>
        </p:spPr>
        <p:txBody>
          <a:bodyPr anchor="t" rtlCol="false" tIns="0" lIns="0" bIns="0" rIns="0">
            <a:spAutoFit/>
          </a:bodyPr>
          <a:lstStyle/>
          <a:p>
            <a:pPr algn="l">
              <a:lnSpc>
                <a:spcPts val="5180"/>
              </a:lnSpc>
            </a:pPr>
            <a:r>
              <a:rPr lang="en-US" b="true" sz="3700">
                <a:solidFill>
                  <a:srgbClr val="000000"/>
                </a:solidFill>
                <a:latin typeface="Raleway Bold"/>
                <a:ea typeface="Raleway Bold"/>
                <a:cs typeface="Raleway Bold"/>
                <a:sym typeface="Raleway Bold"/>
              </a:rPr>
              <a:t>Pie Graphs </a:t>
            </a:r>
            <a:r>
              <a:rPr lang="en-US" sz="3700">
                <a:solidFill>
                  <a:srgbClr val="000000"/>
                </a:solidFill>
                <a:latin typeface="Raleway"/>
                <a:ea typeface="Raleway"/>
                <a:cs typeface="Raleway"/>
                <a:sym typeface="Raleway"/>
              </a:rPr>
              <a:t>: Used to depict parts of a whole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DAGV0aMJcjA</dc:identifier>
  <dcterms:modified xsi:type="dcterms:W3CDTF">2011-08-01T06:04:30Z</dcterms:modified>
  <cp:revision>1</cp:revision>
  <dc:title>HR DATA Analytics</dc:title>
</cp:coreProperties>
</file>