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sldIdLst>
    <p:sldId id="257" r:id="rId5"/>
    <p:sldId id="258" r:id="rId6"/>
    <p:sldId id="261" r:id="rId7"/>
    <p:sldId id="263" r:id="rId8"/>
    <p:sldId id="262" r:id="rId9"/>
    <p:sldId id="259" r:id="rId10"/>
    <p:sldId id="260"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184DA70-C731-4C70-880D-CCD4705E623C}" type="datetime1">
              <a:rPr lang="en-US" smtClean="0"/>
              <a:t>10/12/2024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8381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730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9580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66378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17600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0778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46416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0358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992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546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511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7538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10/12/2024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3559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10/12/2024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3639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10/12/2024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081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427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10/12/2024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01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10/12/2024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0786610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600" dirty="0"/>
              <a:t>Instagram User Analytics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a:t>
            </a:r>
            <a:r>
              <a:rPr lang="en-US" dirty="0" err="1">
                <a:solidFill>
                  <a:schemeClr val="tx1">
                    <a:lumMod val="85000"/>
                    <a:lumOff val="15000"/>
                  </a:schemeClr>
                </a:solidFill>
              </a:rPr>
              <a:t>Trainity</a:t>
            </a:r>
            <a:endParaRPr lang="en-US" sz="2400" dirty="0">
              <a:solidFill>
                <a:schemeClr val="tx1">
                  <a:lumMod val="85000"/>
                  <a:lumOff val="15000"/>
                </a:schemeClr>
              </a:solidFill>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1"/>
            <a:ext cx="5289754" cy="6857998"/>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F0A2A09-532C-FEFD-80A5-66F8D8026080}"/>
              </a:ext>
            </a:extLst>
          </p:cNvPr>
          <p:cNvGraphicFramePr>
            <a:graphicFrameLocks noGrp="1"/>
          </p:cNvGraphicFramePr>
          <p:nvPr>
            <p:extLst>
              <p:ext uri="{D42A27DB-BD31-4B8C-83A1-F6EECF244321}">
                <p14:modId xmlns:p14="http://schemas.microsoft.com/office/powerpoint/2010/main" val="212938940"/>
              </p:ext>
            </p:extLst>
          </p:nvPr>
        </p:nvGraphicFramePr>
        <p:xfrm>
          <a:off x="968828" y="643812"/>
          <a:ext cx="10254344" cy="5647127"/>
        </p:xfrm>
        <a:graphic>
          <a:graphicData uri="http://schemas.openxmlformats.org/drawingml/2006/table">
            <a:tbl>
              <a:tblPr/>
              <a:tblGrid>
                <a:gridCol w="5127172">
                  <a:extLst>
                    <a:ext uri="{9D8B030D-6E8A-4147-A177-3AD203B41FA5}">
                      <a16:colId xmlns:a16="http://schemas.microsoft.com/office/drawing/2014/main" val="3660351037"/>
                    </a:ext>
                  </a:extLst>
                </a:gridCol>
                <a:gridCol w="5127172">
                  <a:extLst>
                    <a:ext uri="{9D8B030D-6E8A-4147-A177-3AD203B41FA5}">
                      <a16:colId xmlns:a16="http://schemas.microsoft.com/office/drawing/2014/main" val="3386869837"/>
                    </a:ext>
                  </a:extLst>
                </a:gridCol>
              </a:tblGrid>
              <a:tr h="173712">
                <a:tc>
                  <a:txBody>
                    <a:bodyPr/>
                    <a:lstStyle/>
                    <a:p>
                      <a:r>
                        <a:rPr lang="en-IN" sz="1100"/>
                        <a:t>91</a:t>
                      </a:r>
                    </a:p>
                  </a:txBody>
                  <a:tcPr marL="36161" marR="36161" marT="18081" marB="18081" anchor="ctr">
                    <a:lnL>
                      <a:noFill/>
                    </a:lnL>
                    <a:lnR>
                      <a:noFill/>
                    </a:lnR>
                    <a:lnT>
                      <a:noFill/>
                    </a:lnT>
                    <a:lnB>
                      <a:noFill/>
                    </a:lnB>
                    <a:noFill/>
                  </a:tcPr>
                </a:tc>
                <a:tc>
                  <a:txBody>
                    <a:bodyPr/>
                    <a:lstStyle/>
                    <a:p>
                      <a:r>
                        <a:rPr lang="en-IN" sz="1100"/>
                        <a:t>Bethany20</a:t>
                      </a:r>
                    </a:p>
                  </a:txBody>
                  <a:tcPr marL="36161" marR="36161" marT="18081" marB="18081" anchor="ctr">
                    <a:lnL>
                      <a:noFill/>
                    </a:lnL>
                    <a:lnR>
                      <a:noFill/>
                    </a:lnR>
                    <a:lnT>
                      <a:noFill/>
                    </a:lnT>
                    <a:lnB>
                      <a:noFill/>
                    </a:lnB>
                    <a:noFill/>
                  </a:tcPr>
                </a:tc>
                <a:extLst>
                  <a:ext uri="{0D108BD9-81ED-4DB2-BD59-A6C34878D82A}">
                    <a16:rowId xmlns:a16="http://schemas.microsoft.com/office/drawing/2014/main" val="3121692745"/>
                  </a:ext>
                </a:extLst>
              </a:tr>
              <a:tr h="217733">
                <a:tc>
                  <a:txBody>
                    <a:bodyPr/>
                    <a:lstStyle/>
                    <a:p>
                      <a:r>
                        <a:rPr lang="en-IN" sz="1100" dirty="0"/>
                        <a:t>90</a:t>
                      </a:r>
                    </a:p>
                  </a:txBody>
                  <a:tcPr marL="36161" marR="36161" marT="18081" marB="18081" anchor="ctr">
                    <a:lnL>
                      <a:noFill/>
                    </a:lnL>
                    <a:lnR>
                      <a:noFill/>
                    </a:lnR>
                    <a:lnT>
                      <a:noFill/>
                    </a:lnT>
                    <a:lnB>
                      <a:noFill/>
                    </a:lnB>
                    <a:noFill/>
                  </a:tcPr>
                </a:tc>
                <a:tc>
                  <a:txBody>
                    <a:bodyPr/>
                    <a:lstStyle/>
                    <a:p>
                      <a:r>
                        <a:rPr lang="en-IN" sz="1100"/>
                        <a:t>Esmeralda.Mraz57</a:t>
                      </a:r>
                    </a:p>
                  </a:txBody>
                  <a:tcPr marL="36161" marR="36161" marT="18081" marB="18081" anchor="ctr">
                    <a:lnL>
                      <a:noFill/>
                    </a:lnL>
                    <a:lnR>
                      <a:noFill/>
                    </a:lnR>
                    <a:lnT>
                      <a:noFill/>
                    </a:lnT>
                    <a:lnB>
                      <a:noFill/>
                    </a:lnB>
                    <a:noFill/>
                  </a:tcPr>
                </a:tc>
                <a:extLst>
                  <a:ext uri="{0D108BD9-81ED-4DB2-BD59-A6C34878D82A}">
                    <a16:rowId xmlns:a16="http://schemas.microsoft.com/office/drawing/2014/main" val="2049638894"/>
                  </a:ext>
                </a:extLst>
              </a:tr>
              <a:tr h="217733">
                <a:tc>
                  <a:txBody>
                    <a:bodyPr/>
                    <a:lstStyle/>
                    <a:p>
                      <a:r>
                        <a:rPr lang="en-IN" sz="1100"/>
                        <a:t>89</a:t>
                      </a:r>
                    </a:p>
                  </a:txBody>
                  <a:tcPr marL="36161" marR="36161" marT="18081" marB="18081" anchor="ctr">
                    <a:lnL>
                      <a:noFill/>
                    </a:lnL>
                    <a:lnR>
                      <a:noFill/>
                    </a:lnR>
                    <a:lnT>
                      <a:noFill/>
                    </a:lnT>
                    <a:lnB>
                      <a:noFill/>
                    </a:lnB>
                    <a:noFill/>
                  </a:tcPr>
                </a:tc>
                <a:tc>
                  <a:txBody>
                    <a:bodyPr/>
                    <a:lstStyle/>
                    <a:p>
                      <a:r>
                        <a:rPr lang="en-IN" sz="1100"/>
                        <a:t>Jessyca_West</a:t>
                      </a:r>
                    </a:p>
                  </a:txBody>
                  <a:tcPr marL="36161" marR="36161" marT="18081" marB="18081" anchor="ctr">
                    <a:lnL>
                      <a:noFill/>
                    </a:lnL>
                    <a:lnR>
                      <a:noFill/>
                    </a:lnR>
                    <a:lnT>
                      <a:noFill/>
                    </a:lnT>
                    <a:lnB>
                      <a:noFill/>
                    </a:lnB>
                    <a:noFill/>
                  </a:tcPr>
                </a:tc>
                <a:extLst>
                  <a:ext uri="{0D108BD9-81ED-4DB2-BD59-A6C34878D82A}">
                    <a16:rowId xmlns:a16="http://schemas.microsoft.com/office/drawing/2014/main" val="3314698322"/>
                  </a:ext>
                </a:extLst>
              </a:tr>
              <a:tr h="217733">
                <a:tc>
                  <a:txBody>
                    <a:bodyPr/>
                    <a:lstStyle/>
                    <a:p>
                      <a:r>
                        <a:rPr lang="en-IN" sz="1100"/>
                        <a:t>83</a:t>
                      </a:r>
                    </a:p>
                  </a:txBody>
                  <a:tcPr marL="36161" marR="36161" marT="18081" marB="18081" anchor="ctr">
                    <a:lnL>
                      <a:noFill/>
                    </a:lnL>
                    <a:lnR>
                      <a:noFill/>
                    </a:lnR>
                    <a:lnT>
                      <a:noFill/>
                    </a:lnT>
                    <a:lnB>
                      <a:noFill/>
                    </a:lnB>
                    <a:noFill/>
                  </a:tcPr>
                </a:tc>
                <a:tc>
                  <a:txBody>
                    <a:bodyPr/>
                    <a:lstStyle/>
                    <a:p>
                      <a:r>
                        <a:rPr lang="en-IN" sz="1100"/>
                        <a:t>Bartholome.Bernhard</a:t>
                      </a:r>
                    </a:p>
                  </a:txBody>
                  <a:tcPr marL="36161" marR="36161" marT="18081" marB="18081" anchor="ctr">
                    <a:lnL>
                      <a:noFill/>
                    </a:lnL>
                    <a:lnR>
                      <a:noFill/>
                    </a:lnR>
                    <a:lnT>
                      <a:noFill/>
                    </a:lnT>
                    <a:lnB>
                      <a:noFill/>
                    </a:lnB>
                    <a:noFill/>
                  </a:tcPr>
                </a:tc>
                <a:extLst>
                  <a:ext uri="{0D108BD9-81ED-4DB2-BD59-A6C34878D82A}">
                    <a16:rowId xmlns:a16="http://schemas.microsoft.com/office/drawing/2014/main" val="4159587649"/>
                  </a:ext>
                </a:extLst>
              </a:tr>
              <a:tr h="217733">
                <a:tc>
                  <a:txBody>
                    <a:bodyPr/>
                    <a:lstStyle/>
                    <a:p>
                      <a:r>
                        <a:rPr lang="en-IN" sz="1100"/>
                        <a:t>81</a:t>
                      </a:r>
                    </a:p>
                  </a:txBody>
                  <a:tcPr marL="36161" marR="36161" marT="18081" marB="18081" anchor="ctr">
                    <a:lnL>
                      <a:noFill/>
                    </a:lnL>
                    <a:lnR>
                      <a:noFill/>
                    </a:lnR>
                    <a:lnT>
                      <a:noFill/>
                    </a:lnT>
                    <a:lnB>
                      <a:noFill/>
                    </a:lnB>
                    <a:noFill/>
                  </a:tcPr>
                </a:tc>
                <a:tc>
                  <a:txBody>
                    <a:bodyPr/>
                    <a:lstStyle/>
                    <a:p>
                      <a:r>
                        <a:rPr lang="en-IN" sz="1100"/>
                        <a:t>Esther.Zulauf61</a:t>
                      </a:r>
                    </a:p>
                  </a:txBody>
                  <a:tcPr marL="36161" marR="36161" marT="18081" marB="18081" anchor="ctr">
                    <a:lnL>
                      <a:noFill/>
                    </a:lnL>
                    <a:lnR>
                      <a:noFill/>
                    </a:lnR>
                    <a:lnT>
                      <a:noFill/>
                    </a:lnT>
                    <a:lnB>
                      <a:noFill/>
                    </a:lnB>
                    <a:noFill/>
                  </a:tcPr>
                </a:tc>
                <a:extLst>
                  <a:ext uri="{0D108BD9-81ED-4DB2-BD59-A6C34878D82A}">
                    <a16:rowId xmlns:a16="http://schemas.microsoft.com/office/drawing/2014/main" val="2057768819"/>
                  </a:ext>
                </a:extLst>
              </a:tr>
              <a:tr h="217733">
                <a:tc>
                  <a:txBody>
                    <a:bodyPr/>
                    <a:lstStyle/>
                    <a:p>
                      <a:r>
                        <a:rPr lang="en-IN" sz="1100"/>
                        <a:t>80</a:t>
                      </a:r>
                    </a:p>
                  </a:txBody>
                  <a:tcPr marL="36161" marR="36161" marT="18081" marB="18081" anchor="ctr">
                    <a:lnL>
                      <a:noFill/>
                    </a:lnL>
                    <a:lnR>
                      <a:noFill/>
                    </a:lnR>
                    <a:lnT>
                      <a:noFill/>
                    </a:lnT>
                    <a:lnB>
                      <a:noFill/>
                    </a:lnB>
                    <a:noFill/>
                  </a:tcPr>
                </a:tc>
                <a:tc>
                  <a:txBody>
                    <a:bodyPr/>
                    <a:lstStyle/>
                    <a:p>
                      <a:r>
                        <a:rPr lang="en-IN" sz="1100" dirty="0" err="1"/>
                        <a:t>Darby_Herzog</a:t>
                      </a:r>
                      <a:endParaRPr lang="en-IN" sz="1100" dirty="0"/>
                    </a:p>
                  </a:txBody>
                  <a:tcPr marL="36161" marR="36161" marT="18081" marB="18081" anchor="ctr">
                    <a:lnL>
                      <a:noFill/>
                    </a:lnL>
                    <a:lnR>
                      <a:noFill/>
                    </a:lnR>
                    <a:lnT>
                      <a:noFill/>
                    </a:lnT>
                    <a:lnB>
                      <a:noFill/>
                    </a:lnB>
                    <a:noFill/>
                  </a:tcPr>
                </a:tc>
                <a:extLst>
                  <a:ext uri="{0D108BD9-81ED-4DB2-BD59-A6C34878D82A}">
                    <a16:rowId xmlns:a16="http://schemas.microsoft.com/office/drawing/2014/main" val="3526009195"/>
                  </a:ext>
                </a:extLst>
              </a:tr>
              <a:tr h="217733">
                <a:tc>
                  <a:txBody>
                    <a:bodyPr/>
                    <a:lstStyle/>
                    <a:p>
                      <a:r>
                        <a:rPr lang="en-IN" sz="1100" dirty="0"/>
                        <a:t>76</a:t>
                      </a:r>
                    </a:p>
                  </a:txBody>
                  <a:tcPr marL="36161" marR="36161" marT="18081" marB="18081" anchor="ctr">
                    <a:lnL>
                      <a:noFill/>
                    </a:lnL>
                    <a:lnR>
                      <a:noFill/>
                    </a:lnR>
                    <a:lnT>
                      <a:noFill/>
                    </a:lnT>
                    <a:lnB>
                      <a:noFill/>
                    </a:lnB>
                    <a:noFill/>
                  </a:tcPr>
                </a:tc>
                <a:tc>
                  <a:txBody>
                    <a:bodyPr/>
                    <a:lstStyle/>
                    <a:p>
                      <a:r>
                        <a:rPr lang="en-IN" sz="1100"/>
                        <a:t>Janelle.Nikolaus81</a:t>
                      </a:r>
                    </a:p>
                  </a:txBody>
                  <a:tcPr marL="36161" marR="36161" marT="18081" marB="18081" anchor="ctr">
                    <a:lnL>
                      <a:noFill/>
                    </a:lnL>
                    <a:lnR>
                      <a:noFill/>
                    </a:lnR>
                    <a:lnT>
                      <a:noFill/>
                    </a:lnT>
                    <a:lnB>
                      <a:noFill/>
                    </a:lnB>
                    <a:noFill/>
                  </a:tcPr>
                </a:tc>
                <a:extLst>
                  <a:ext uri="{0D108BD9-81ED-4DB2-BD59-A6C34878D82A}">
                    <a16:rowId xmlns:a16="http://schemas.microsoft.com/office/drawing/2014/main" val="1352619612"/>
                  </a:ext>
                </a:extLst>
              </a:tr>
              <a:tr h="217733">
                <a:tc>
                  <a:txBody>
                    <a:bodyPr/>
                    <a:lstStyle/>
                    <a:p>
                      <a:r>
                        <a:rPr lang="en-IN" sz="1100"/>
                        <a:t>75</a:t>
                      </a:r>
                    </a:p>
                  </a:txBody>
                  <a:tcPr marL="36161" marR="36161" marT="18081" marB="18081" anchor="ctr">
                    <a:lnL>
                      <a:noFill/>
                    </a:lnL>
                    <a:lnR>
                      <a:noFill/>
                    </a:lnR>
                    <a:lnT>
                      <a:noFill/>
                    </a:lnT>
                    <a:lnB>
                      <a:noFill/>
                    </a:lnB>
                    <a:noFill/>
                  </a:tcPr>
                </a:tc>
                <a:tc>
                  <a:txBody>
                    <a:bodyPr/>
                    <a:lstStyle/>
                    <a:p>
                      <a:r>
                        <a:rPr lang="en-IN" sz="1100"/>
                        <a:t>Leslie67</a:t>
                      </a:r>
                    </a:p>
                  </a:txBody>
                  <a:tcPr marL="36161" marR="36161" marT="18081" marB="18081" anchor="ctr">
                    <a:lnL>
                      <a:noFill/>
                    </a:lnL>
                    <a:lnR>
                      <a:noFill/>
                    </a:lnR>
                    <a:lnT>
                      <a:noFill/>
                    </a:lnT>
                    <a:lnB>
                      <a:noFill/>
                    </a:lnB>
                    <a:noFill/>
                  </a:tcPr>
                </a:tc>
                <a:extLst>
                  <a:ext uri="{0D108BD9-81ED-4DB2-BD59-A6C34878D82A}">
                    <a16:rowId xmlns:a16="http://schemas.microsoft.com/office/drawing/2014/main" val="1016055316"/>
                  </a:ext>
                </a:extLst>
              </a:tr>
              <a:tr h="217733">
                <a:tc>
                  <a:txBody>
                    <a:bodyPr/>
                    <a:lstStyle/>
                    <a:p>
                      <a:r>
                        <a:rPr lang="en-IN" sz="1100"/>
                        <a:t>74</a:t>
                      </a:r>
                    </a:p>
                  </a:txBody>
                  <a:tcPr marL="36161" marR="36161" marT="18081" marB="18081" anchor="ctr">
                    <a:lnL>
                      <a:noFill/>
                    </a:lnL>
                    <a:lnR>
                      <a:noFill/>
                    </a:lnR>
                    <a:lnT>
                      <a:noFill/>
                    </a:lnT>
                    <a:lnB>
                      <a:noFill/>
                    </a:lnB>
                    <a:noFill/>
                  </a:tcPr>
                </a:tc>
                <a:tc>
                  <a:txBody>
                    <a:bodyPr/>
                    <a:lstStyle/>
                    <a:p>
                      <a:r>
                        <a:rPr lang="en-IN" sz="1100"/>
                        <a:t>Hulda.Macejkovic</a:t>
                      </a:r>
                    </a:p>
                  </a:txBody>
                  <a:tcPr marL="36161" marR="36161" marT="18081" marB="18081" anchor="ctr">
                    <a:lnL>
                      <a:noFill/>
                    </a:lnL>
                    <a:lnR>
                      <a:noFill/>
                    </a:lnR>
                    <a:lnT>
                      <a:noFill/>
                    </a:lnT>
                    <a:lnB>
                      <a:noFill/>
                    </a:lnB>
                    <a:noFill/>
                  </a:tcPr>
                </a:tc>
                <a:extLst>
                  <a:ext uri="{0D108BD9-81ED-4DB2-BD59-A6C34878D82A}">
                    <a16:rowId xmlns:a16="http://schemas.microsoft.com/office/drawing/2014/main" val="2266964174"/>
                  </a:ext>
                </a:extLst>
              </a:tr>
              <a:tr h="217733">
                <a:tc>
                  <a:txBody>
                    <a:bodyPr/>
                    <a:lstStyle/>
                    <a:p>
                      <a:r>
                        <a:rPr lang="en-IN" sz="1100"/>
                        <a:t>71</a:t>
                      </a:r>
                    </a:p>
                  </a:txBody>
                  <a:tcPr marL="36161" marR="36161" marT="18081" marB="18081" anchor="ctr">
                    <a:lnL>
                      <a:noFill/>
                    </a:lnL>
                    <a:lnR>
                      <a:noFill/>
                    </a:lnR>
                    <a:lnT>
                      <a:noFill/>
                    </a:lnT>
                    <a:lnB>
                      <a:noFill/>
                    </a:lnB>
                    <a:noFill/>
                  </a:tcPr>
                </a:tc>
                <a:tc>
                  <a:txBody>
                    <a:bodyPr/>
                    <a:lstStyle/>
                    <a:p>
                      <a:r>
                        <a:rPr lang="en-IN" sz="1100"/>
                        <a:t>Nia_Haag</a:t>
                      </a:r>
                    </a:p>
                  </a:txBody>
                  <a:tcPr marL="36161" marR="36161" marT="18081" marB="18081" anchor="ctr">
                    <a:lnL>
                      <a:noFill/>
                    </a:lnL>
                    <a:lnR>
                      <a:noFill/>
                    </a:lnR>
                    <a:lnT>
                      <a:noFill/>
                    </a:lnT>
                    <a:lnB>
                      <a:noFill/>
                    </a:lnB>
                    <a:noFill/>
                  </a:tcPr>
                </a:tc>
                <a:extLst>
                  <a:ext uri="{0D108BD9-81ED-4DB2-BD59-A6C34878D82A}">
                    <a16:rowId xmlns:a16="http://schemas.microsoft.com/office/drawing/2014/main" val="3726879416"/>
                  </a:ext>
                </a:extLst>
              </a:tr>
              <a:tr h="217733">
                <a:tc>
                  <a:txBody>
                    <a:bodyPr/>
                    <a:lstStyle/>
                    <a:p>
                      <a:r>
                        <a:rPr lang="en-IN" sz="1100"/>
                        <a:t>68</a:t>
                      </a:r>
                    </a:p>
                  </a:txBody>
                  <a:tcPr marL="36161" marR="36161" marT="18081" marB="18081" anchor="ctr">
                    <a:lnL>
                      <a:noFill/>
                    </a:lnL>
                    <a:lnR>
                      <a:noFill/>
                    </a:lnR>
                    <a:lnT>
                      <a:noFill/>
                    </a:lnT>
                    <a:lnB>
                      <a:noFill/>
                    </a:lnB>
                    <a:noFill/>
                  </a:tcPr>
                </a:tc>
                <a:tc>
                  <a:txBody>
                    <a:bodyPr/>
                    <a:lstStyle/>
                    <a:p>
                      <a:r>
                        <a:rPr lang="en-IN" sz="1100"/>
                        <a:t>Franco_Keebler64</a:t>
                      </a:r>
                    </a:p>
                  </a:txBody>
                  <a:tcPr marL="36161" marR="36161" marT="18081" marB="18081" anchor="ctr">
                    <a:lnL>
                      <a:noFill/>
                    </a:lnL>
                    <a:lnR>
                      <a:noFill/>
                    </a:lnR>
                    <a:lnT>
                      <a:noFill/>
                    </a:lnT>
                    <a:lnB>
                      <a:noFill/>
                    </a:lnB>
                    <a:noFill/>
                  </a:tcPr>
                </a:tc>
                <a:extLst>
                  <a:ext uri="{0D108BD9-81ED-4DB2-BD59-A6C34878D82A}">
                    <a16:rowId xmlns:a16="http://schemas.microsoft.com/office/drawing/2014/main" val="3814320894"/>
                  </a:ext>
                </a:extLst>
              </a:tr>
              <a:tr h="217733">
                <a:tc>
                  <a:txBody>
                    <a:bodyPr/>
                    <a:lstStyle/>
                    <a:p>
                      <a:r>
                        <a:rPr lang="en-IN" sz="1100"/>
                        <a:t>66</a:t>
                      </a:r>
                    </a:p>
                  </a:txBody>
                  <a:tcPr marL="36161" marR="36161" marT="18081" marB="18081" anchor="ctr">
                    <a:lnL>
                      <a:noFill/>
                    </a:lnL>
                    <a:lnR>
                      <a:noFill/>
                    </a:lnR>
                    <a:lnT>
                      <a:noFill/>
                    </a:lnT>
                    <a:lnB>
                      <a:noFill/>
                    </a:lnB>
                    <a:noFill/>
                  </a:tcPr>
                </a:tc>
                <a:tc>
                  <a:txBody>
                    <a:bodyPr/>
                    <a:lstStyle/>
                    <a:p>
                      <a:r>
                        <a:rPr lang="en-IN" sz="1100"/>
                        <a:t>Mike.Auer39</a:t>
                      </a:r>
                    </a:p>
                  </a:txBody>
                  <a:tcPr marL="36161" marR="36161" marT="18081" marB="18081" anchor="ctr">
                    <a:lnL>
                      <a:noFill/>
                    </a:lnL>
                    <a:lnR>
                      <a:noFill/>
                    </a:lnR>
                    <a:lnT>
                      <a:noFill/>
                    </a:lnT>
                    <a:lnB>
                      <a:noFill/>
                    </a:lnB>
                    <a:noFill/>
                  </a:tcPr>
                </a:tc>
                <a:extLst>
                  <a:ext uri="{0D108BD9-81ED-4DB2-BD59-A6C34878D82A}">
                    <a16:rowId xmlns:a16="http://schemas.microsoft.com/office/drawing/2014/main" val="1845400526"/>
                  </a:ext>
                </a:extLst>
              </a:tr>
              <a:tr h="217733">
                <a:tc>
                  <a:txBody>
                    <a:bodyPr/>
                    <a:lstStyle/>
                    <a:p>
                      <a:r>
                        <a:rPr lang="en-IN" sz="1100"/>
                        <a:t>57</a:t>
                      </a:r>
                    </a:p>
                  </a:txBody>
                  <a:tcPr marL="36161" marR="36161" marT="18081" marB="18081" anchor="ctr">
                    <a:lnL>
                      <a:noFill/>
                    </a:lnL>
                    <a:lnR>
                      <a:noFill/>
                    </a:lnR>
                    <a:lnT>
                      <a:noFill/>
                    </a:lnT>
                    <a:lnB>
                      <a:noFill/>
                    </a:lnB>
                    <a:noFill/>
                  </a:tcPr>
                </a:tc>
                <a:tc>
                  <a:txBody>
                    <a:bodyPr/>
                    <a:lstStyle/>
                    <a:p>
                      <a:r>
                        <a:rPr lang="en-IN" sz="1100"/>
                        <a:t>Julien_Schmidt</a:t>
                      </a:r>
                    </a:p>
                  </a:txBody>
                  <a:tcPr marL="36161" marR="36161" marT="18081" marB="18081" anchor="ctr">
                    <a:lnL>
                      <a:noFill/>
                    </a:lnL>
                    <a:lnR>
                      <a:noFill/>
                    </a:lnR>
                    <a:lnT>
                      <a:noFill/>
                    </a:lnT>
                    <a:lnB>
                      <a:noFill/>
                    </a:lnB>
                    <a:noFill/>
                  </a:tcPr>
                </a:tc>
                <a:extLst>
                  <a:ext uri="{0D108BD9-81ED-4DB2-BD59-A6C34878D82A}">
                    <a16:rowId xmlns:a16="http://schemas.microsoft.com/office/drawing/2014/main" val="1775101919"/>
                  </a:ext>
                </a:extLst>
              </a:tr>
              <a:tr h="217733">
                <a:tc>
                  <a:txBody>
                    <a:bodyPr/>
                    <a:lstStyle/>
                    <a:p>
                      <a:r>
                        <a:rPr lang="en-IN" sz="1100"/>
                        <a:t>54</a:t>
                      </a:r>
                    </a:p>
                  </a:txBody>
                  <a:tcPr marL="36161" marR="36161" marT="18081" marB="18081" anchor="ctr">
                    <a:lnL>
                      <a:noFill/>
                    </a:lnL>
                    <a:lnR>
                      <a:noFill/>
                    </a:lnR>
                    <a:lnT>
                      <a:noFill/>
                    </a:lnT>
                    <a:lnB>
                      <a:noFill/>
                    </a:lnB>
                    <a:noFill/>
                  </a:tcPr>
                </a:tc>
                <a:tc>
                  <a:txBody>
                    <a:bodyPr/>
                    <a:lstStyle/>
                    <a:p>
                      <a:r>
                        <a:rPr lang="en-IN" sz="1100"/>
                        <a:t>Duane60</a:t>
                      </a:r>
                    </a:p>
                  </a:txBody>
                  <a:tcPr marL="36161" marR="36161" marT="18081" marB="18081" anchor="ctr">
                    <a:lnL>
                      <a:noFill/>
                    </a:lnL>
                    <a:lnR>
                      <a:noFill/>
                    </a:lnR>
                    <a:lnT>
                      <a:noFill/>
                    </a:lnT>
                    <a:lnB>
                      <a:noFill/>
                    </a:lnB>
                    <a:noFill/>
                  </a:tcPr>
                </a:tc>
                <a:extLst>
                  <a:ext uri="{0D108BD9-81ED-4DB2-BD59-A6C34878D82A}">
                    <a16:rowId xmlns:a16="http://schemas.microsoft.com/office/drawing/2014/main" val="3091682958"/>
                  </a:ext>
                </a:extLst>
              </a:tr>
              <a:tr h="217733">
                <a:tc>
                  <a:txBody>
                    <a:bodyPr/>
                    <a:lstStyle/>
                    <a:p>
                      <a:r>
                        <a:rPr lang="en-IN" sz="1100"/>
                        <a:t>53</a:t>
                      </a:r>
                    </a:p>
                  </a:txBody>
                  <a:tcPr marL="36161" marR="36161" marT="18081" marB="18081" anchor="ctr">
                    <a:lnL>
                      <a:noFill/>
                    </a:lnL>
                    <a:lnR>
                      <a:noFill/>
                    </a:lnR>
                    <a:lnT>
                      <a:noFill/>
                    </a:lnT>
                    <a:lnB>
                      <a:noFill/>
                    </a:lnB>
                    <a:noFill/>
                  </a:tcPr>
                </a:tc>
                <a:tc>
                  <a:txBody>
                    <a:bodyPr/>
                    <a:lstStyle/>
                    <a:p>
                      <a:r>
                        <a:rPr lang="en-IN" sz="1100"/>
                        <a:t>Linnea59</a:t>
                      </a:r>
                    </a:p>
                  </a:txBody>
                  <a:tcPr marL="36161" marR="36161" marT="18081" marB="18081" anchor="ctr">
                    <a:lnL>
                      <a:noFill/>
                    </a:lnL>
                    <a:lnR>
                      <a:noFill/>
                    </a:lnR>
                    <a:lnT>
                      <a:noFill/>
                    </a:lnT>
                    <a:lnB>
                      <a:noFill/>
                    </a:lnB>
                    <a:noFill/>
                  </a:tcPr>
                </a:tc>
                <a:extLst>
                  <a:ext uri="{0D108BD9-81ED-4DB2-BD59-A6C34878D82A}">
                    <a16:rowId xmlns:a16="http://schemas.microsoft.com/office/drawing/2014/main" val="1545905489"/>
                  </a:ext>
                </a:extLst>
              </a:tr>
              <a:tr h="217733">
                <a:tc>
                  <a:txBody>
                    <a:bodyPr/>
                    <a:lstStyle/>
                    <a:p>
                      <a:r>
                        <a:rPr lang="en-IN" sz="1100"/>
                        <a:t>49</a:t>
                      </a:r>
                    </a:p>
                  </a:txBody>
                  <a:tcPr marL="36161" marR="36161" marT="18081" marB="18081" anchor="ctr">
                    <a:lnL>
                      <a:noFill/>
                    </a:lnL>
                    <a:lnR>
                      <a:noFill/>
                    </a:lnR>
                    <a:lnT>
                      <a:noFill/>
                    </a:lnT>
                    <a:lnB>
                      <a:noFill/>
                    </a:lnB>
                    <a:noFill/>
                  </a:tcPr>
                </a:tc>
                <a:tc>
                  <a:txBody>
                    <a:bodyPr/>
                    <a:lstStyle/>
                    <a:p>
                      <a:r>
                        <a:rPr lang="en-IN" sz="1100"/>
                        <a:t>Morgan.Kassulke</a:t>
                      </a:r>
                    </a:p>
                  </a:txBody>
                  <a:tcPr marL="36161" marR="36161" marT="18081" marB="18081" anchor="ctr">
                    <a:lnL>
                      <a:noFill/>
                    </a:lnL>
                    <a:lnR>
                      <a:noFill/>
                    </a:lnR>
                    <a:lnT>
                      <a:noFill/>
                    </a:lnT>
                    <a:lnB>
                      <a:noFill/>
                    </a:lnB>
                    <a:noFill/>
                  </a:tcPr>
                </a:tc>
                <a:extLst>
                  <a:ext uri="{0D108BD9-81ED-4DB2-BD59-A6C34878D82A}">
                    <a16:rowId xmlns:a16="http://schemas.microsoft.com/office/drawing/2014/main" val="692866701"/>
                  </a:ext>
                </a:extLst>
              </a:tr>
              <a:tr h="217733">
                <a:tc>
                  <a:txBody>
                    <a:bodyPr/>
                    <a:lstStyle/>
                    <a:p>
                      <a:r>
                        <a:rPr lang="en-IN" sz="1100"/>
                        <a:t>45</a:t>
                      </a:r>
                    </a:p>
                  </a:txBody>
                  <a:tcPr marL="36161" marR="36161" marT="18081" marB="18081" anchor="ctr">
                    <a:lnL>
                      <a:noFill/>
                    </a:lnL>
                    <a:lnR>
                      <a:noFill/>
                    </a:lnR>
                    <a:lnT>
                      <a:noFill/>
                    </a:lnT>
                    <a:lnB>
                      <a:noFill/>
                    </a:lnB>
                    <a:noFill/>
                  </a:tcPr>
                </a:tc>
                <a:tc>
                  <a:txBody>
                    <a:bodyPr/>
                    <a:lstStyle/>
                    <a:p>
                      <a:r>
                        <a:rPr lang="en-IN" sz="1100"/>
                        <a:t>David.Osinski47</a:t>
                      </a:r>
                    </a:p>
                  </a:txBody>
                  <a:tcPr marL="36161" marR="36161" marT="18081" marB="18081" anchor="ctr">
                    <a:lnL>
                      <a:noFill/>
                    </a:lnL>
                    <a:lnR>
                      <a:noFill/>
                    </a:lnR>
                    <a:lnT>
                      <a:noFill/>
                    </a:lnT>
                    <a:lnB>
                      <a:noFill/>
                    </a:lnB>
                    <a:noFill/>
                  </a:tcPr>
                </a:tc>
                <a:extLst>
                  <a:ext uri="{0D108BD9-81ED-4DB2-BD59-A6C34878D82A}">
                    <a16:rowId xmlns:a16="http://schemas.microsoft.com/office/drawing/2014/main" val="3249271034"/>
                  </a:ext>
                </a:extLst>
              </a:tr>
              <a:tr h="217733">
                <a:tc>
                  <a:txBody>
                    <a:bodyPr/>
                    <a:lstStyle/>
                    <a:p>
                      <a:r>
                        <a:rPr lang="en-IN" sz="1100"/>
                        <a:t>41</a:t>
                      </a:r>
                    </a:p>
                  </a:txBody>
                  <a:tcPr marL="36161" marR="36161" marT="18081" marB="18081" anchor="ctr">
                    <a:lnL>
                      <a:noFill/>
                    </a:lnL>
                    <a:lnR>
                      <a:noFill/>
                    </a:lnR>
                    <a:lnT>
                      <a:noFill/>
                    </a:lnT>
                    <a:lnB>
                      <a:noFill/>
                    </a:lnB>
                    <a:noFill/>
                  </a:tcPr>
                </a:tc>
                <a:tc>
                  <a:txBody>
                    <a:bodyPr/>
                    <a:lstStyle/>
                    <a:p>
                      <a:r>
                        <a:rPr lang="en-IN" sz="1100"/>
                        <a:t>Mckenna17</a:t>
                      </a:r>
                    </a:p>
                  </a:txBody>
                  <a:tcPr marL="36161" marR="36161" marT="18081" marB="18081" anchor="ctr">
                    <a:lnL>
                      <a:noFill/>
                    </a:lnL>
                    <a:lnR>
                      <a:noFill/>
                    </a:lnR>
                    <a:lnT>
                      <a:noFill/>
                    </a:lnT>
                    <a:lnB>
                      <a:noFill/>
                    </a:lnB>
                    <a:noFill/>
                  </a:tcPr>
                </a:tc>
                <a:extLst>
                  <a:ext uri="{0D108BD9-81ED-4DB2-BD59-A6C34878D82A}">
                    <a16:rowId xmlns:a16="http://schemas.microsoft.com/office/drawing/2014/main" val="166419784"/>
                  </a:ext>
                </a:extLst>
              </a:tr>
              <a:tr h="217733">
                <a:tc>
                  <a:txBody>
                    <a:bodyPr/>
                    <a:lstStyle/>
                    <a:p>
                      <a:r>
                        <a:rPr lang="en-IN" sz="1100"/>
                        <a:t>36</a:t>
                      </a:r>
                    </a:p>
                  </a:txBody>
                  <a:tcPr marL="36161" marR="36161" marT="18081" marB="18081" anchor="ctr">
                    <a:lnL>
                      <a:noFill/>
                    </a:lnL>
                    <a:lnR>
                      <a:noFill/>
                    </a:lnR>
                    <a:lnT>
                      <a:noFill/>
                    </a:lnT>
                    <a:lnB>
                      <a:noFill/>
                    </a:lnB>
                    <a:noFill/>
                  </a:tcPr>
                </a:tc>
                <a:tc>
                  <a:txBody>
                    <a:bodyPr/>
                    <a:lstStyle/>
                    <a:p>
                      <a:r>
                        <a:rPr lang="en-IN" sz="1100"/>
                        <a:t>Ollie_Ledner37</a:t>
                      </a:r>
                    </a:p>
                  </a:txBody>
                  <a:tcPr marL="36161" marR="36161" marT="18081" marB="18081" anchor="ctr">
                    <a:lnL>
                      <a:noFill/>
                    </a:lnL>
                    <a:lnR>
                      <a:noFill/>
                    </a:lnR>
                    <a:lnT>
                      <a:noFill/>
                    </a:lnT>
                    <a:lnB>
                      <a:noFill/>
                    </a:lnB>
                    <a:noFill/>
                  </a:tcPr>
                </a:tc>
                <a:extLst>
                  <a:ext uri="{0D108BD9-81ED-4DB2-BD59-A6C34878D82A}">
                    <a16:rowId xmlns:a16="http://schemas.microsoft.com/office/drawing/2014/main" val="4228424961"/>
                  </a:ext>
                </a:extLst>
              </a:tr>
              <a:tr h="217733">
                <a:tc>
                  <a:txBody>
                    <a:bodyPr/>
                    <a:lstStyle/>
                    <a:p>
                      <a:r>
                        <a:rPr lang="en-IN" sz="1100"/>
                        <a:t>34</a:t>
                      </a:r>
                    </a:p>
                  </a:txBody>
                  <a:tcPr marL="36161" marR="36161" marT="18081" marB="18081" anchor="ctr">
                    <a:lnL>
                      <a:noFill/>
                    </a:lnL>
                    <a:lnR>
                      <a:noFill/>
                    </a:lnR>
                    <a:lnT>
                      <a:noFill/>
                    </a:lnT>
                    <a:lnB>
                      <a:noFill/>
                    </a:lnB>
                    <a:noFill/>
                  </a:tcPr>
                </a:tc>
                <a:tc>
                  <a:txBody>
                    <a:bodyPr/>
                    <a:lstStyle/>
                    <a:p>
                      <a:r>
                        <a:rPr lang="en-IN" sz="1100"/>
                        <a:t>Pearl7</a:t>
                      </a:r>
                    </a:p>
                  </a:txBody>
                  <a:tcPr marL="36161" marR="36161" marT="18081" marB="18081" anchor="ctr">
                    <a:lnL>
                      <a:noFill/>
                    </a:lnL>
                    <a:lnR>
                      <a:noFill/>
                    </a:lnR>
                    <a:lnT>
                      <a:noFill/>
                    </a:lnT>
                    <a:lnB>
                      <a:noFill/>
                    </a:lnB>
                    <a:noFill/>
                  </a:tcPr>
                </a:tc>
                <a:extLst>
                  <a:ext uri="{0D108BD9-81ED-4DB2-BD59-A6C34878D82A}">
                    <a16:rowId xmlns:a16="http://schemas.microsoft.com/office/drawing/2014/main" val="1240768325"/>
                  </a:ext>
                </a:extLst>
              </a:tr>
              <a:tr h="217733">
                <a:tc>
                  <a:txBody>
                    <a:bodyPr/>
                    <a:lstStyle/>
                    <a:p>
                      <a:r>
                        <a:rPr lang="en-IN" sz="1100"/>
                        <a:t>25</a:t>
                      </a:r>
                    </a:p>
                  </a:txBody>
                  <a:tcPr marL="36161" marR="36161" marT="18081" marB="18081" anchor="ctr">
                    <a:lnL>
                      <a:noFill/>
                    </a:lnL>
                    <a:lnR>
                      <a:noFill/>
                    </a:lnR>
                    <a:lnT>
                      <a:noFill/>
                    </a:lnT>
                    <a:lnB>
                      <a:noFill/>
                    </a:lnB>
                    <a:noFill/>
                  </a:tcPr>
                </a:tc>
                <a:tc>
                  <a:txBody>
                    <a:bodyPr/>
                    <a:lstStyle/>
                    <a:p>
                      <a:r>
                        <a:rPr lang="en-IN" sz="1100"/>
                        <a:t>Tierra.Trantow</a:t>
                      </a:r>
                    </a:p>
                  </a:txBody>
                  <a:tcPr marL="36161" marR="36161" marT="18081" marB="18081" anchor="ctr">
                    <a:lnL>
                      <a:noFill/>
                    </a:lnL>
                    <a:lnR>
                      <a:noFill/>
                    </a:lnR>
                    <a:lnT>
                      <a:noFill/>
                    </a:lnT>
                    <a:lnB>
                      <a:noFill/>
                    </a:lnB>
                    <a:noFill/>
                  </a:tcPr>
                </a:tc>
                <a:extLst>
                  <a:ext uri="{0D108BD9-81ED-4DB2-BD59-A6C34878D82A}">
                    <a16:rowId xmlns:a16="http://schemas.microsoft.com/office/drawing/2014/main" val="1876912781"/>
                  </a:ext>
                </a:extLst>
              </a:tr>
              <a:tr h="217733">
                <a:tc>
                  <a:txBody>
                    <a:bodyPr/>
                    <a:lstStyle/>
                    <a:p>
                      <a:r>
                        <a:rPr lang="en-IN" sz="1100"/>
                        <a:t>24</a:t>
                      </a:r>
                    </a:p>
                  </a:txBody>
                  <a:tcPr marL="36161" marR="36161" marT="18081" marB="18081" anchor="ctr">
                    <a:lnL>
                      <a:noFill/>
                    </a:lnL>
                    <a:lnR>
                      <a:noFill/>
                    </a:lnR>
                    <a:lnT>
                      <a:noFill/>
                    </a:lnT>
                    <a:lnB>
                      <a:noFill/>
                    </a:lnB>
                    <a:noFill/>
                  </a:tcPr>
                </a:tc>
                <a:tc>
                  <a:txBody>
                    <a:bodyPr/>
                    <a:lstStyle/>
                    <a:p>
                      <a:r>
                        <a:rPr lang="en-IN" sz="1100"/>
                        <a:t>Maxwell.Halvorson</a:t>
                      </a:r>
                    </a:p>
                  </a:txBody>
                  <a:tcPr marL="36161" marR="36161" marT="18081" marB="18081" anchor="ctr">
                    <a:lnL>
                      <a:noFill/>
                    </a:lnL>
                    <a:lnR>
                      <a:noFill/>
                    </a:lnR>
                    <a:lnT>
                      <a:noFill/>
                    </a:lnT>
                    <a:lnB>
                      <a:noFill/>
                    </a:lnB>
                    <a:noFill/>
                  </a:tcPr>
                </a:tc>
                <a:extLst>
                  <a:ext uri="{0D108BD9-81ED-4DB2-BD59-A6C34878D82A}">
                    <a16:rowId xmlns:a16="http://schemas.microsoft.com/office/drawing/2014/main" val="982150574"/>
                  </a:ext>
                </a:extLst>
              </a:tr>
              <a:tr h="217733">
                <a:tc>
                  <a:txBody>
                    <a:bodyPr/>
                    <a:lstStyle/>
                    <a:p>
                      <a:r>
                        <a:rPr lang="en-IN" sz="1100"/>
                        <a:t>21</a:t>
                      </a:r>
                    </a:p>
                  </a:txBody>
                  <a:tcPr marL="36161" marR="36161" marT="18081" marB="18081" anchor="ctr">
                    <a:lnL>
                      <a:noFill/>
                    </a:lnL>
                    <a:lnR>
                      <a:noFill/>
                    </a:lnR>
                    <a:lnT>
                      <a:noFill/>
                    </a:lnT>
                    <a:lnB>
                      <a:noFill/>
                    </a:lnB>
                    <a:noFill/>
                  </a:tcPr>
                </a:tc>
                <a:tc>
                  <a:txBody>
                    <a:bodyPr/>
                    <a:lstStyle/>
                    <a:p>
                      <a:r>
                        <a:rPr lang="en-IN" sz="1100"/>
                        <a:t>Rocio33</a:t>
                      </a:r>
                    </a:p>
                  </a:txBody>
                  <a:tcPr marL="36161" marR="36161" marT="18081" marB="18081" anchor="ctr">
                    <a:lnL>
                      <a:noFill/>
                    </a:lnL>
                    <a:lnR>
                      <a:noFill/>
                    </a:lnR>
                    <a:lnT>
                      <a:noFill/>
                    </a:lnT>
                    <a:lnB>
                      <a:noFill/>
                    </a:lnB>
                    <a:noFill/>
                  </a:tcPr>
                </a:tc>
                <a:extLst>
                  <a:ext uri="{0D108BD9-81ED-4DB2-BD59-A6C34878D82A}">
                    <a16:rowId xmlns:a16="http://schemas.microsoft.com/office/drawing/2014/main" val="1308491952"/>
                  </a:ext>
                </a:extLst>
              </a:tr>
              <a:tr h="217733">
                <a:tc>
                  <a:txBody>
                    <a:bodyPr/>
                    <a:lstStyle/>
                    <a:p>
                      <a:r>
                        <a:rPr lang="en-IN" sz="1100"/>
                        <a:t>14</a:t>
                      </a:r>
                    </a:p>
                  </a:txBody>
                  <a:tcPr marL="36161" marR="36161" marT="18081" marB="18081" anchor="ctr">
                    <a:lnL>
                      <a:noFill/>
                    </a:lnL>
                    <a:lnR>
                      <a:noFill/>
                    </a:lnR>
                    <a:lnT>
                      <a:noFill/>
                    </a:lnT>
                    <a:lnB>
                      <a:noFill/>
                    </a:lnB>
                    <a:noFill/>
                  </a:tcPr>
                </a:tc>
                <a:tc>
                  <a:txBody>
                    <a:bodyPr/>
                    <a:lstStyle/>
                    <a:p>
                      <a:r>
                        <a:rPr lang="en-IN" sz="1100"/>
                        <a:t>Jaclyn81</a:t>
                      </a:r>
                    </a:p>
                  </a:txBody>
                  <a:tcPr marL="36161" marR="36161" marT="18081" marB="18081" anchor="ctr">
                    <a:lnL>
                      <a:noFill/>
                    </a:lnL>
                    <a:lnR>
                      <a:noFill/>
                    </a:lnR>
                    <a:lnT>
                      <a:noFill/>
                    </a:lnT>
                    <a:lnB>
                      <a:noFill/>
                    </a:lnB>
                    <a:noFill/>
                  </a:tcPr>
                </a:tc>
                <a:extLst>
                  <a:ext uri="{0D108BD9-81ED-4DB2-BD59-A6C34878D82A}">
                    <a16:rowId xmlns:a16="http://schemas.microsoft.com/office/drawing/2014/main" val="562710146"/>
                  </a:ext>
                </a:extLst>
              </a:tr>
              <a:tr h="217733">
                <a:tc>
                  <a:txBody>
                    <a:bodyPr/>
                    <a:lstStyle/>
                    <a:p>
                      <a:r>
                        <a:rPr lang="en-IN" sz="1100"/>
                        <a:t>7</a:t>
                      </a:r>
                    </a:p>
                  </a:txBody>
                  <a:tcPr marL="36161" marR="36161" marT="18081" marB="18081" anchor="ctr">
                    <a:lnL>
                      <a:noFill/>
                    </a:lnL>
                    <a:lnR>
                      <a:noFill/>
                    </a:lnR>
                    <a:lnT>
                      <a:noFill/>
                    </a:lnT>
                    <a:lnB>
                      <a:noFill/>
                    </a:lnB>
                    <a:noFill/>
                  </a:tcPr>
                </a:tc>
                <a:tc>
                  <a:txBody>
                    <a:bodyPr/>
                    <a:lstStyle/>
                    <a:p>
                      <a:r>
                        <a:rPr lang="en-IN" sz="1100"/>
                        <a:t>Kasandra_Homenick</a:t>
                      </a:r>
                    </a:p>
                  </a:txBody>
                  <a:tcPr marL="36161" marR="36161" marT="18081" marB="18081" anchor="ctr">
                    <a:lnL>
                      <a:noFill/>
                    </a:lnL>
                    <a:lnR>
                      <a:noFill/>
                    </a:lnR>
                    <a:lnT>
                      <a:noFill/>
                    </a:lnT>
                    <a:lnB>
                      <a:noFill/>
                    </a:lnB>
                    <a:noFill/>
                  </a:tcPr>
                </a:tc>
                <a:extLst>
                  <a:ext uri="{0D108BD9-81ED-4DB2-BD59-A6C34878D82A}">
                    <a16:rowId xmlns:a16="http://schemas.microsoft.com/office/drawing/2014/main" val="1384973196"/>
                  </a:ext>
                </a:extLst>
              </a:tr>
              <a:tr h="217733">
                <a:tc>
                  <a:txBody>
                    <a:bodyPr/>
                    <a:lstStyle/>
                    <a:p>
                      <a:r>
                        <a:rPr lang="en-IN" sz="1100"/>
                        <a:t>5</a:t>
                      </a:r>
                    </a:p>
                  </a:txBody>
                  <a:tcPr marL="36161" marR="36161" marT="18081" marB="18081" anchor="ctr">
                    <a:lnL>
                      <a:noFill/>
                    </a:lnL>
                    <a:lnR>
                      <a:noFill/>
                    </a:lnR>
                    <a:lnT>
                      <a:noFill/>
                    </a:lnT>
                    <a:lnB>
                      <a:noFill/>
                    </a:lnB>
                    <a:noFill/>
                  </a:tcPr>
                </a:tc>
                <a:tc>
                  <a:txBody>
                    <a:bodyPr/>
                    <a:lstStyle/>
                    <a:p>
                      <a:r>
                        <a:rPr lang="en-IN" sz="1100" dirty="0" err="1"/>
                        <a:t>Aniya_Hackett</a:t>
                      </a:r>
                      <a:endParaRPr lang="en-IN" sz="1100" dirty="0"/>
                    </a:p>
                  </a:txBody>
                  <a:tcPr marL="36161" marR="36161" marT="18081" marB="18081" anchor="ctr">
                    <a:lnL>
                      <a:noFill/>
                    </a:lnL>
                    <a:lnR>
                      <a:noFill/>
                    </a:lnR>
                    <a:lnT>
                      <a:noFill/>
                    </a:lnT>
                    <a:lnB>
                      <a:noFill/>
                    </a:lnB>
                    <a:noFill/>
                  </a:tcPr>
                </a:tc>
                <a:extLst>
                  <a:ext uri="{0D108BD9-81ED-4DB2-BD59-A6C34878D82A}">
                    <a16:rowId xmlns:a16="http://schemas.microsoft.com/office/drawing/2014/main" val="536689499"/>
                  </a:ext>
                </a:extLst>
              </a:tr>
            </a:tbl>
          </a:graphicData>
        </a:graphic>
      </p:graphicFrame>
    </p:spTree>
    <p:extLst>
      <p:ext uri="{BB962C8B-B14F-4D97-AF65-F5344CB8AC3E}">
        <p14:creationId xmlns:p14="http://schemas.microsoft.com/office/powerpoint/2010/main" val="3189484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4D282-F66D-C9A6-48D8-85EE7A6FED92}"/>
              </a:ext>
            </a:extLst>
          </p:cNvPr>
          <p:cNvSpPr>
            <a:spLocks noGrp="1"/>
          </p:cNvSpPr>
          <p:nvPr>
            <p:ph type="title"/>
          </p:nvPr>
        </p:nvSpPr>
        <p:spPr>
          <a:xfrm>
            <a:off x="658119" y="1707715"/>
            <a:ext cx="10875761" cy="661309"/>
          </a:xfrm>
        </p:spPr>
        <p:txBody>
          <a:bodyPr>
            <a:noAutofit/>
          </a:bodyPr>
          <a:lstStyle/>
          <a:p>
            <a:r>
              <a:rPr lang="en-US" sz="2400" b="1" dirty="0"/>
              <a:t>3. Contest Winner Declaration: User with the most likes on a single photo wins.</a:t>
            </a:r>
            <a:endParaRPr lang="en-IN" sz="2400" b="1" dirty="0"/>
          </a:p>
        </p:txBody>
      </p:sp>
      <p:graphicFrame>
        <p:nvGraphicFramePr>
          <p:cNvPr id="4" name="Content Placeholder 3">
            <a:extLst>
              <a:ext uri="{FF2B5EF4-FFF2-40B4-BE49-F238E27FC236}">
                <a16:creationId xmlns:a16="http://schemas.microsoft.com/office/drawing/2014/main" id="{378B5357-39E4-616A-CFFC-676839F03EC1}"/>
              </a:ext>
            </a:extLst>
          </p:cNvPr>
          <p:cNvGraphicFramePr>
            <a:graphicFrameLocks noGrp="1"/>
          </p:cNvGraphicFramePr>
          <p:nvPr>
            <p:ph idx="1"/>
            <p:extLst>
              <p:ext uri="{D42A27DB-BD31-4B8C-83A1-F6EECF244321}">
                <p14:modId xmlns:p14="http://schemas.microsoft.com/office/powerpoint/2010/main" val="830714179"/>
              </p:ext>
            </p:extLst>
          </p:nvPr>
        </p:nvGraphicFramePr>
        <p:xfrm>
          <a:off x="1386529" y="5781772"/>
          <a:ext cx="10058400" cy="365760"/>
        </p:xfrm>
        <a:graphic>
          <a:graphicData uri="http://schemas.openxmlformats.org/drawingml/2006/table">
            <a:tbl>
              <a:tblPr/>
              <a:tblGrid>
                <a:gridCol w="3352800">
                  <a:extLst>
                    <a:ext uri="{9D8B030D-6E8A-4147-A177-3AD203B41FA5}">
                      <a16:colId xmlns:a16="http://schemas.microsoft.com/office/drawing/2014/main" val="1489098760"/>
                    </a:ext>
                  </a:extLst>
                </a:gridCol>
                <a:gridCol w="3352800">
                  <a:extLst>
                    <a:ext uri="{9D8B030D-6E8A-4147-A177-3AD203B41FA5}">
                      <a16:colId xmlns:a16="http://schemas.microsoft.com/office/drawing/2014/main" val="322970421"/>
                    </a:ext>
                  </a:extLst>
                </a:gridCol>
                <a:gridCol w="3352800">
                  <a:extLst>
                    <a:ext uri="{9D8B030D-6E8A-4147-A177-3AD203B41FA5}">
                      <a16:colId xmlns:a16="http://schemas.microsoft.com/office/drawing/2014/main" val="1159526471"/>
                    </a:ext>
                  </a:extLst>
                </a:gridCol>
              </a:tblGrid>
              <a:tr h="0">
                <a:tc>
                  <a:txBody>
                    <a:bodyPr/>
                    <a:lstStyle/>
                    <a:p>
                      <a:r>
                        <a:rPr lang="en-IN" sz="1600" dirty="0"/>
                        <a:t>Solution</a:t>
                      </a:r>
                      <a:r>
                        <a:rPr lang="en-IN" dirty="0"/>
                        <a:t> </a:t>
                      </a:r>
                      <a:r>
                        <a:rPr lang="en-IN" sz="1600" dirty="0"/>
                        <a:t>:-</a:t>
                      </a:r>
                      <a:r>
                        <a:rPr lang="en-IN" dirty="0"/>
                        <a:t>      </a:t>
                      </a:r>
                      <a:r>
                        <a:rPr lang="en-IN" sz="1600" dirty="0"/>
                        <a:t>52</a:t>
                      </a:r>
                      <a:endParaRPr lang="en-IN" dirty="0"/>
                    </a:p>
                  </a:txBody>
                  <a:tcPr anchor="ctr">
                    <a:lnL>
                      <a:noFill/>
                    </a:lnL>
                    <a:lnR>
                      <a:noFill/>
                    </a:lnR>
                    <a:lnT>
                      <a:noFill/>
                    </a:lnT>
                    <a:lnB>
                      <a:noFill/>
                    </a:lnB>
                    <a:noFill/>
                  </a:tcPr>
                </a:tc>
                <a:tc>
                  <a:txBody>
                    <a:bodyPr/>
                    <a:lstStyle/>
                    <a:p>
                      <a:r>
                        <a:rPr lang="en-IN" sz="1600" dirty="0"/>
                        <a:t>Zack_Kemmer93</a:t>
                      </a:r>
                    </a:p>
                  </a:txBody>
                  <a:tcPr anchor="ctr">
                    <a:lnL>
                      <a:noFill/>
                    </a:lnL>
                    <a:lnR>
                      <a:noFill/>
                    </a:lnR>
                    <a:lnT>
                      <a:noFill/>
                    </a:lnT>
                    <a:lnB>
                      <a:noFill/>
                    </a:lnB>
                    <a:noFill/>
                  </a:tcPr>
                </a:tc>
                <a:tc>
                  <a:txBody>
                    <a:bodyPr/>
                    <a:lstStyle/>
                    <a:p>
                      <a:r>
                        <a:rPr lang="en-IN" sz="1600" dirty="0"/>
                        <a:t>145</a:t>
                      </a:r>
                      <a:endParaRPr lang="en-IN" dirty="0"/>
                    </a:p>
                  </a:txBody>
                  <a:tcPr anchor="ctr">
                    <a:lnL>
                      <a:noFill/>
                    </a:lnL>
                    <a:lnR>
                      <a:noFill/>
                    </a:lnR>
                    <a:lnT>
                      <a:noFill/>
                    </a:lnT>
                    <a:lnB>
                      <a:noFill/>
                    </a:lnB>
                    <a:noFill/>
                  </a:tcPr>
                </a:tc>
                <a:extLst>
                  <a:ext uri="{0D108BD9-81ED-4DB2-BD59-A6C34878D82A}">
                    <a16:rowId xmlns:a16="http://schemas.microsoft.com/office/drawing/2014/main" val="2334836031"/>
                  </a:ext>
                </a:extLst>
              </a:tr>
            </a:tbl>
          </a:graphicData>
        </a:graphic>
      </p:graphicFrame>
      <p:sp>
        <p:nvSpPr>
          <p:cNvPr id="6" name="TextBox 5">
            <a:extLst>
              <a:ext uri="{FF2B5EF4-FFF2-40B4-BE49-F238E27FC236}">
                <a16:creationId xmlns:a16="http://schemas.microsoft.com/office/drawing/2014/main" id="{DEB72754-EC1F-E12E-F195-D48109564C4E}"/>
              </a:ext>
            </a:extLst>
          </p:cNvPr>
          <p:cNvSpPr txBox="1"/>
          <p:nvPr/>
        </p:nvSpPr>
        <p:spPr>
          <a:xfrm>
            <a:off x="1573141" y="2734784"/>
            <a:ext cx="8049052" cy="3046988"/>
          </a:xfrm>
          <a:prstGeom prst="rect">
            <a:avLst/>
          </a:prstGeom>
          <a:noFill/>
        </p:spPr>
        <p:txBody>
          <a:bodyPr wrap="square">
            <a:spAutoFit/>
          </a:bodyPr>
          <a:lstStyle/>
          <a:p>
            <a:r>
              <a:rPr lang="en-IN" sz="1600" dirty="0"/>
              <a:t>with </a:t>
            </a:r>
            <a:r>
              <a:rPr lang="en-IN" sz="1600" dirty="0" err="1"/>
              <a:t>Winning_photo</a:t>
            </a:r>
            <a:r>
              <a:rPr lang="en-IN" sz="1600" dirty="0"/>
              <a:t> as </a:t>
            </a:r>
            <a:br>
              <a:rPr lang="en-IN" sz="1600" dirty="0"/>
            </a:br>
            <a:r>
              <a:rPr lang="en-IN" sz="1600" dirty="0"/>
              <a:t>(SELECT     photos.id AS </a:t>
            </a:r>
            <a:r>
              <a:rPr lang="en-IN" sz="1600" dirty="0" err="1"/>
              <a:t>photo_id</a:t>
            </a:r>
            <a:r>
              <a:rPr lang="en-IN" sz="1600" dirty="0"/>
              <a:t>, COUNT(</a:t>
            </a:r>
            <a:r>
              <a:rPr lang="en-IN" sz="1600" dirty="0" err="1"/>
              <a:t>likes.user_id</a:t>
            </a:r>
            <a:r>
              <a:rPr lang="en-IN" sz="1600" dirty="0"/>
              <a:t>) AS </a:t>
            </a:r>
            <a:r>
              <a:rPr lang="en-IN" sz="1600" dirty="0" err="1"/>
              <a:t>total_likesFROM</a:t>
            </a:r>
            <a:r>
              <a:rPr lang="en-IN" sz="1600" dirty="0"/>
              <a:t>    photos        </a:t>
            </a:r>
            <a:br>
              <a:rPr lang="en-IN" sz="1600" dirty="0"/>
            </a:br>
            <a:r>
              <a:rPr lang="en-IN" sz="1600" dirty="0"/>
              <a:t>INNER JOIN    likes ON photos.id = </a:t>
            </a:r>
            <a:r>
              <a:rPr lang="en-IN" sz="1600" dirty="0" err="1"/>
              <a:t>likes.photo_id</a:t>
            </a:r>
            <a:br>
              <a:rPr lang="en-IN" sz="1600" dirty="0"/>
            </a:br>
            <a:r>
              <a:rPr lang="en-IN" sz="1600" dirty="0"/>
              <a:t>GROUP BY photos.id</a:t>
            </a:r>
            <a:br>
              <a:rPr lang="en-IN" sz="1600" dirty="0"/>
            </a:br>
            <a:r>
              <a:rPr lang="en-IN" sz="1600" dirty="0"/>
              <a:t>ORDER BY </a:t>
            </a:r>
            <a:r>
              <a:rPr lang="en-IN" sz="1600" dirty="0" err="1"/>
              <a:t>total_likes</a:t>
            </a:r>
            <a:r>
              <a:rPr lang="en-IN" sz="1600" dirty="0"/>
              <a:t> DESC LIMIT 1)</a:t>
            </a:r>
            <a:br>
              <a:rPr lang="en-IN" sz="1600" dirty="0"/>
            </a:br>
            <a:r>
              <a:rPr lang="en-IN" sz="1600" dirty="0"/>
              <a:t>SELECT     users.id AS </a:t>
            </a:r>
            <a:r>
              <a:rPr lang="en-IN" sz="1600" dirty="0" err="1"/>
              <a:t>user_id</a:t>
            </a:r>
            <a:r>
              <a:rPr lang="en-IN" sz="1600" dirty="0"/>
              <a:t>, username, photos.id AS </a:t>
            </a:r>
            <a:r>
              <a:rPr lang="en-IN" sz="1600" dirty="0" err="1"/>
              <a:t>photo_id</a:t>
            </a:r>
            <a:br>
              <a:rPr lang="en-IN" sz="1600" dirty="0"/>
            </a:br>
            <a:r>
              <a:rPr lang="en-IN" sz="1600" dirty="0"/>
              <a:t>FROM    users        </a:t>
            </a:r>
            <a:br>
              <a:rPr lang="en-IN" sz="1600" dirty="0"/>
            </a:br>
            <a:r>
              <a:rPr lang="en-IN" sz="1600" dirty="0"/>
              <a:t>INNER JOIN    </a:t>
            </a:r>
            <a:br>
              <a:rPr lang="en-IN" sz="1600" dirty="0"/>
            </a:br>
            <a:r>
              <a:rPr lang="en-IN" sz="1600" dirty="0"/>
              <a:t>photos ON users.id = </a:t>
            </a:r>
            <a:r>
              <a:rPr lang="en-IN" sz="1600" dirty="0" err="1"/>
              <a:t>photos.user_id</a:t>
            </a:r>
            <a:r>
              <a:rPr lang="en-IN" sz="1600" dirty="0"/>
              <a:t>        </a:t>
            </a:r>
            <a:br>
              <a:rPr lang="en-IN" sz="1600" dirty="0"/>
            </a:br>
            <a:r>
              <a:rPr lang="en-IN" sz="1600" dirty="0"/>
              <a:t>INNER JOIN    </a:t>
            </a:r>
            <a:br>
              <a:rPr lang="en-IN" sz="1600" dirty="0"/>
            </a:br>
            <a:r>
              <a:rPr lang="en-IN" sz="1600" dirty="0" err="1"/>
              <a:t>Winning_photo</a:t>
            </a:r>
            <a:r>
              <a:rPr lang="en-IN" sz="1600" dirty="0"/>
              <a:t> ON photos.id = </a:t>
            </a:r>
            <a:r>
              <a:rPr lang="en-IN" sz="1600" dirty="0" err="1"/>
              <a:t>winning_photo.photo_id</a:t>
            </a:r>
            <a:r>
              <a:rPr lang="en-IN" sz="1600" dirty="0"/>
              <a:t>;</a:t>
            </a:r>
            <a:br>
              <a:rPr lang="en-IN" sz="1600" dirty="0"/>
            </a:br>
            <a:endParaRPr lang="en-IN" sz="1600" dirty="0"/>
          </a:p>
        </p:txBody>
      </p:sp>
    </p:spTree>
    <p:extLst>
      <p:ext uri="{BB962C8B-B14F-4D97-AF65-F5344CB8AC3E}">
        <p14:creationId xmlns:p14="http://schemas.microsoft.com/office/powerpoint/2010/main" val="2303587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0D15-3B1C-6148-7AB1-00D9AF19334B}"/>
              </a:ext>
            </a:extLst>
          </p:cNvPr>
          <p:cNvSpPr>
            <a:spLocks noGrp="1"/>
          </p:cNvSpPr>
          <p:nvPr>
            <p:ph type="title"/>
          </p:nvPr>
        </p:nvSpPr>
        <p:spPr>
          <a:xfrm>
            <a:off x="1295402" y="1495068"/>
            <a:ext cx="9601196" cy="712706"/>
          </a:xfrm>
        </p:spPr>
        <p:txBody>
          <a:bodyPr>
            <a:noAutofit/>
          </a:bodyPr>
          <a:lstStyle/>
          <a:p>
            <a:r>
              <a:rPr lang="en-US" sz="2400" b="1" dirty="0"/>
              <a:t>4. Hashtag Research :  Identify and suggest the top five most commonly used hashtags on the platform.</a:t>
            </a:r>
            <a:endParaRPr lang="en-IN" sz="2400" b="1" dirty="0"/>
          </a:p>
        </p:txBody>
      </p:sp>
      <p:graphicFrame>
        <p:nvGraphicFramePr>
          <p:cNvPr id="4" name="Content Placeholder 3">
            <a:extLst>
              <a:ext uri="{FF2B5EF4-FFF2-40B4-BE49-F238E27FC236}">
                <a16:creationId xmlns:a16="http://schemas.microsoft.com/office/drawing/2014/main" id="{BBBCC8F5-309C-9B4F-3AEC-C653E70C288C}"/>
              </a:ext>
            </a:extLst>
          </p:cNvPr>
          <p:cNvGraphicFramePr>
            <a:graphicFrameLocks noGrp="1"/>
          </p:cNvGraphicFramePr>
          <p:nvPr>
            <p:ph idx="1"/>
            <p:extLst>
              <p:ext uri="{D42A27DB-BD31-4B8C-83A1-F6EECF244321}">
                <p14:modId xmlns:p14="http://schemas.microsoft.com/office/powerpoint/2010/main" val="2829861549"/>
              </p:ext>
            </p:extLst>
          </p:nvPr>
        </p:nvGraphicFramePr>
        <p:xfrm>
          <a:off x="2304038" y="2711322"/>
          <a:ext cx="8851642" cy="2573385"/>
        </p:xfrm>
        <a:graphic>
          <a:graphicData uri="http://schemas.openxmlformats.org/drawingml/2006/table">
            <a:tbl>
              <a:tblPr/>
              <a:tblGrid>
                <a:gridCol w="4425821">
                  <a:extLst>
                    <a:ext uri="{9D8B030D-6E8A-4147-A177-3AD203B41FA5}">
                      <a16:colId xmlns:a16="http://schemas.microsoft.com/office/drawing/2014/main" val="280920739"/>
                    </a:ext>
                  </a:extLst>
                </a:gridCol>
                <a:gridCol w="4425821">
                  <a:extLst>
                    <a:ext uri="{9D8B030D-6E8A-4147-A177-3AD203B41FA5}">
                      <a16:colId xmlns:a16="http://schemas.microsoft.com/office/drawing/2014/main" val="2749552479"/>
                    </a:ext>
                  </a:extLst>
                </a:gridCol>
              </a:tblGrid>
              <a:tr h="514677">
                <a:tc>
                  <a:txBody>
                    <a:bodyPr/>
                    <a:lstStyle/>
                    <a:p>
                      <a:r>
                        <a:rPr lang="en-IN" sz="1600" dirty="0"/>
                        <a:t>Output :- smile</a:t>
                      </a:r>
                    </a:p>
                  </a:txBody>
                  <a:tcPr anchor="ctr">
                    <a:lnL>
                      <a:noFill/>
                    </a:lnL>
                    <a:lnR>
                      <a:noFill/>
                    </a:lnR>
                    <a:lnT>
                      <a:noFill/>
                    </a:lnT>
                    <a:lnB>
                      <a:noFill/>
                    </a:lnB>
                    <a:noFill/>
                  </a:tcPr>
                </a:tc>
                <a:tc>
                  <a:txBody>
                    <a:bodyPr/>
                    <a:lstStyle/>
                    <a:p>
                      <a:r>
                        <a:rPr lang="en-IN" sz="1600" dirty="0"/>
                        <a:t>59</a:t>
                      </a:r>
                    </a:p>
                  </a:txBody>
                  <a:tcPr anchor="ctr">
                    <a:lnL>
                      <a:noFill/>
                    </a:lnL>
                    <a:lnR>
                      <a:noFill/>
                    </a:lnR>
                    <a:lnT>
                      <a:noFill/>
                    </a:lnT>
                    <a:lnB>
                      <a:noFill/>
                    </a:lnB>
                    <a:noFill/>
                  </a:tcPr>
                </a:tc>
                <a:extLst>
                  <a:ext uri="{0D108BD9-81ED-4DB2-BD59-A6C34878D82A}">
                    <a16:rowId xmlns:a16="http://schemas.microsoft.com/office/drawing/2014/main" val="2401218537"/>
                  </a:ext>
                </a:extLst>
              </a:tr>
              <a:tr h="514677">
                <a:tc>
                  <a:txBody>
                    <a:bodyPr/>
                    <a:lstStyle/>
                    <a:p>
                      <a:r>
                        <a:rPr lang="en-IN" sz="1600" dirty="0"/>
                        <a:t>               beach</a:t>
                      </a:r>
                    </a:p>
                  </a:txBody>
                  <a:tcPr anchor="ctr">
                    <a:lnL>
                      <a:noFill/>
                    </a:lnL>
                    <a:lnR>
                      <a:noFill/>
                    </a:lnR>
                    <a:lnT>
                      <a:noFill/>
                    </a:lnT>
                    <a:lnB>
                      <a:noFill/>
                    </a:lnB>
                    <a:noFill/>
                  </a:tcPr>
                </a:tc>
                <a:tc>
                  <a:txBody>
                    <a:bodyPr/>
                    <a:lstStyle/>
                    <a:p>
                      <a:r>
                        <a:rPr lang="en-IN" sz="1600"/>
                        <a:t>42</a:t>
                      </a:r>
                    </a:p>
                  </a:txBody>
                  <a:tcPr anchor="ctr">
                    <a:lnL>
                      <a:noFill/>
                    </a:lnL>
                    <a:lnR>
                      <a:noFill/>
                    </a:lnR>
                    <a:lnT>
                      <a:noFill/>
                    </a:lnT>
                    <a:lnB>
                      <a:noFill/>
                    </a:lnB>
                    <a:noFill/>
                  </a:tcPr>
                </a:tc>
                <a:extLst>
                  <a:ext uri="{0D108BD9-81ED-4DB2-BD59-A6C34878D82A}">
                    <a16:rowId xmlns:a16="http://schemas.microsoft.com/office/drawing/2014/main" val="2560721208"/>
                  </a:ext>
                </a:extLst>
              </a:tr>
              <a:tr h="514677">
                <a:tc>
                  <a:txBody>
                    <a:bodyPr/>
                    <a:lstStyle/>
                    <a:p>
                      <a:r>
                        <a:rPr lang="en-IN" sz="1600" dirty="0"/>
                        <a:t>               party</a:t>
                      </a:r>
                    </a:p>
                  </a:txBody>
                  <a:tcPr anchor="ctr">
                    <a:lnL>
                      <a:noFill/>
                    </a:lnL>
                    <a:lnR>
                      <a:noFill/>
                    </a:lnR>
                    <a:lnT>
                      <a:noFill/>
                    </a:lnT>
                    <a:lnB>
                      <a:noFill/>
                    </a:lnB>
                    <a:noFill/>
                  </a:tcPr>
                </a:tc>
                <a:tc>
                  <a:txBody>
                    <a:bodyPr/>
                    <a:lstStyle/>
                    <a:p>
                      <a:r>
                        <a:rPr lang="en-IN" sz="1600"/>
                        <a:t>39</a:t>
                      </a:r>
                    </a:p>
                  </a:txBody>
                  <a:tcPr anchor="ctr">
                    <a:lnL>
                      <a:noFill/>
                    </a:lnL>
                    <a:lnR>
                      <a:noFill/>
                    </a:lnR>
                    <a:lnT>
                      <a:noFill/>
                    </a:lnT>
                    <a:lnB>
                      <a:noFill/>
                    </a:lnB>
                    <a:noFill/>
                  </a:tcPr>
                </a:tc>
                <a:extLst>
                  <a:ext uri="{0D108BD9-81ED-4DB2-BD59-A6C34878D82A}">
                    <a16:rowId xmlns:a16="http://schemas.microsoft.com/office/drawing/2014/main" val="1785118392"/>
                  </a:ext>
                </a:extLst>
              </a:tr>
              <a:tr h="514677">
                <a:tc>
                  <a:txBody>
                    <a:bodyPr/>
                    <a:lstStyle/>
                    <a:p>
                      <a:r>
                        <a:rPr lang="en-IN" sz="1600" dirty="0"/>
                        <a:t>               fun</a:t>
                      </a:r>
                    </a:p>
                  </a:txBody>
                  <a:tcPr anchor="ctr">
                    <a:lnL>
                      <a:noFill/>
                    </a:lnL>
                    <a:lnR>
                      <a:noFill/>
                    </a:lnR>
                    <a:lnT>
                      <a:noFill/>
                    </a:lnT>
                    <a:lnB>
                      <a:noFill/>
                    </a:lnB>
                    <a:noFill/>
                  </a:tcPr>
                </a:tc>
                <a:tc>
                  <a:txBody>
                    <a:bodyPr/>
                    <a:lstStyle/>
                    <a:p>
                      <a:r>
                        <a:rPr lang="en-IN" sz="1600"/>
                        <a:t>38</a:t>
                      </a:r>
                    </a:p>
                  </a:txBody>
                  <a:tcPr anchor="ctr">
                    <a:lnL>
                      <a:noFill/>
                    </a:lnL>
                    <a:lnR>
                      <a:noFill/>
                    </a:lnR>
                    <a:lnT>
                      <a:noFill/>
                    </a:lnT>
                    <a:lnB>
                      <a:noFill/>
                    </a:lnB>
                    <a:noFill/>
                  </a:tcPr>
                </a:tc>
                <a:extLst>
                  <a:ext uri="{0D108BD9-81ED-4DB2-BD59-A6C34878D82A}">
                    <a16:rowId xmlns:a16="http://schemas.microsoft.com/office/drawing/2014/main" val="1965831245"/>
                  </a:ext>
                </a:extLst>
              </a:tr>
              <a:tr h="514677">
                <a:tc>
                  <a:txBody>
                    <a:bodyPr/>
                    <a:lstStyle/>
                    <a:p>
                      <a:r>
                        <a:rPr lang="en-IN" sz="1600" dirty="0"/>
                        <a:t>               concert</a:t>
                      </a:r>
                    </a:p>
                  </a:txBody>
                  <a:tcPr anchor="ctr">
                    <a:lnL>
                      <a:noFill/>
                    </a:lnL>
                    <a:lnR>
                      <a:noFill/>
                    </a:lnR>
                    <a:lnT>
                      <a:noFill/>
                    </a:lnT>
                    <a:lnB>
                      <a:noFill/>
                    </a:lnB>
                    <a:noFill/>
                  </a:tcPr>
                </a:tc>
                <a:tc>
                  <a:txBody>
                    <a:bodyPr/>
                    <a:lstStyle/>
                    <a:p>
                      <a:r>
                        <a:rPr lang="en-IN" sz="1600" dirty="0"/>
                        <a:t>24</a:t>
                      </a:r>
                    </a:p>
                  </a:txBody>
                  <a:tcPr anchor="ctr">
                    <a:lnL>
                      <a:noFill/>
                    </a:lnL>
                    <a:lnR>
                      <a:noFill/>
                    </a:lnR>
                    <a:lnT>
                      <a:noFill/>
                    </a:lnT>
                    <a:lnB>
                      <a:noFill/>
                    </a:lnB>
                    <a:noFill/>
                  </a:tcPr>
                </a:tc>
                <a:extLst>
                  <a:ext uri="{0D108BD9-81ED-4DB2-BD59-A6C34878D82A}">
                    <a16:rowId xmlns:a16="http://schemas.microsoft.com/office/drawing/2014/main" val="2068871126"/>
                  </a:ext>
                </a:extLst>
              </a:tr>
            </a:tbl>
          </a:graphicData>
        </a:graphic>
      </p:graphicFrame>
    </p:spTree>
    <p:extLst>
      <p:ext uri="{BB962C8B-B14F-4D97-AF65-F5344CB8AC3E}">
        <p14:creationId xmlns:p14="http://schemas.microsoft.com/office/powerpoint/2010/main" val="378163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073EE-9CAB-7BED-D5A5-F8F4D483A68B}"/>
              </a:ext>
            </a:extLst>
          </p:cNvPr>
          <p:cNvSpPr>
            <a:spLocks noGrp="1"/>
          </p:cNvSpPr>
          <p:nvPr>
            <p:ph type="title"/>
          </p:nvPr>
        </p:nvSpPr>
        <p:spPr>
          <a:xfrm>
            <a:off x="1295704" y="1287624"/>
            <a:ext cx="9601196" cy="1101669"/>
          </a:xfrm>
        </p:spPr>
        <p:txBody>
          <a:bodyPr>
            <a:noAutofit/>
          </a:bodyPr>
          <a:lstStyle/>
          <a:p>
            <a:r>
              <a:rPr lang="en-US" sz="2400" b="1" dirty="0"/>
              <a:t>5. Ad Campaign Launch: The team wants to know the best day of the week to launch ads.</a:t>
            </a:r>
            <a:endParaRPr lang="en-IN" sz="2400" b="1" dirty="0"/>
          </a:p>
        </p:txBody>
      </p:sp>
      <p:graphicFrame>
        <p:nvGraphicFramePr>
          <p:cNvPr id="4" name="Content Placeholder 3">
            <a:extLst>
              <a:ext uri="{FF2B5EF4-FFF2-40B4-BE49-F238E27FC236}">
                <a16:creationId xmlns:a16="http://schemas.microsoft.com/office/drawing/2014/main" id="{DCB42A31-78C6-495A-0C3A-E913A35B678D}"/>
              </a:ext>
            </a:extLst>
          </p:cNvPr>
          <p:cNvGraphicFramePr>
            <a:graphicFrameLocks noGrp="1"/>
          </p:cNvGraphicFramePr>
          <p:nvPr>
            <p:ph idx="1"/>
            <p:extLst>
              <p:ext uri="{D42A27DB-BD31-4B8C-83A1-F6EECF244321}">
                <p14:modId xmlns:p14="http://schemas.microsoft.com/office/powerpoint/2010/main" val="1542044818"/>
              </p:ext>
            </p:extLst>
          </p:nvPr>
        </p:nvGraphicFramePr>
        <p:xfrm>
          <a:off x="1958178" y="2634965"/>
          <a:ext cx="6330204" cy="2346960"/>
        </p:xfrm>
        <a:graphic>
          <a:graphicData uri="http://schemas.openxmlformats.org/drawingml/2006/table">
            <a:tbl>
              <a:tblPr/>
              <a:tblGrid>
                <a:gridCol w="3165102">
                  <a:extLst>
                    <a:ext uri="{9D8B030D-6E8A-4147-A177-3AD203B41FA5}">
                      <a16:colId xmlns:a16="http://schemas.microsoft.com/office/drawing/2014/main" val="4166414520"/>
                    </a:ext>
                  </a:extLst>
                </a:gridCol>
                <a:gridCol w="3165102">
                  <a:extLst>
                    <a:ext uri="{9D8B030D-6E8A-4147-A177-3AD203B41FA5}">
                      <a16:colId xmlns:a16="http://schemas.microsoft.com/office/drawing/2014/main" val="3381110859"/>
                    </a:ext>
                  </a:extLst>
                </a:gridCol>
              </a:tblGrid>
              <a:tr h="298180">
                <a:tc>
                  <a:txBody>
                    <a:bodyPr/>
                    <a:lstStyle/>
                    <a:p>
                      <a:r>
                        <a:rPr lang="en-IN" sz="1600"/>
                        <a:t>Thursday</a:t>
                      </a:r>
                    </a:p>
                  </a:txBody>
                  <a:tcPr anchor="ctr">
                    <a:lnL>
                      <a:noFill/>
                    </a:lnL>
                    <a:lnR>
                      <a:noFill/>
                    </a:lnR>
                    <a:lnT>
                      <a:noFill/>
                    </a:lnT>
                    <a:lnB>
                      <a:noFill/>
                    </a:lnB>
                    <a:noFill/>
                  </a:tcPr>
                </a:tc>
                <a:tc>
                  <a:txBody>
                    <a:bodyPr/>
                    <a:lstStyle/>
                    <a:p>
                      <a:r>
                        <a:rPr lang="en-IN" sz="1600" dirty="0"/>
                        <a:t>16</a:t>
                      </a:r>
                    </a:p>
                  </a:txBody>
                  <a:tcPr anchor="ctr">
                    <a:lnL>
                      <a:noFill/>
                    </a:lnL>
                    <a:lnR>
                      <a:noFill/>
                    </a:lnR>
                    <a:lnT>
                      <a:noFill/>
                    </a:lnT>
                    <a:lnB>
                      <a:noFill/>
                    </a:lnB>
                    <a:noFill/>
                  </a:tcPr>
                </a:tc>
                <a:extLst>
                  <a:ext uri="{0D108BD9-81ED-4DB2-BD59-A6C34878D82A}">
                    <a16:rowId xmlns:a16="http://schemas.microsoft.com/office/drawing/2014/main" val="2233110689"/>
                  </a:ext>
                </a:extLst>
              </a:tr>
              <a:tr h="298180">
                <a:tc>
                  <a:txBody>
                    <a:bodyPr/>
                    <a:lstStyle/>
                    <a:p>
                      <a:r>
                        <a:rPr lang="en-IN" sz="1600" dirty="0"/>
                        <a:t>Sunday</a:t>
                      </a:r>
                    </a:p>
                  </a:txBody>
                  <a:tcPr anchor="ctr">
                    <a:lnL>
                      <a:noFill/>
                    </a:lnL>
                    <a:lnR>
                      <a:noFill/>
                    </a:lnR>
                    <a:lnT>
                      <a:noFill/>
                    </a:lnT>
                    <a:lnB>
                      <a:noFill/>
                    </a:lnB>
                    <a:noFill/>
                  </a:tcPr>
                </a:tc>
                <a:tc>
                  <a:txBody>
                    <a:bodyPr/>
                    <a:lstStyle/>
                    <a:p>
                      <a:r>
                        <a:rPr lang="en-IN" sz="1600" dirty="0"/>
                        <a:t>16</a:t>
                      </a:r>
                    </a:p>
                  </a:txBody>
                  <a:tcPr anchor="ctr">
                    <a:lnL>
                      <a:noFill/>
                    </a:lnL>
                    <a:lnR>
                      <a:noFill/>
                    </a:lnR>
                    <a:lnT>
                      <a:noFill/>
                    </a:lnT>
                    <a:lnB>
                      <a:noFill/>
                    </a:lnB>
                    <a:noFill/>
                  </a:tcPr>
                </a:tc>
                <a:extLst>
                  <a:ext uri="{0D108BD9-81ED-4DB2-BD59-A6C34878D82A}">
                    <a16:rowId xmlns:a16="http://schemas.microsoft.com/office/drawing/2014/main" val="2273088954"/>
                  </a:ext>
                </a:extLst>
              </a:tr>
              <a:tr h="298180">
                <a:tc>
                  <a:txBody>
                    <a:bodyPr/>
                    <a:lstStyle/>
                    <a:p>
                      <a:r>
                        <a:rPr lang="en-IN" sz="1600" dirty="0"/>
                        <a:t>Friday</a:t>
                      </a:r>
                    </a:p>
                  </a:txBody>
                  <a:tcPr anchor="ctr">
                    <a:lnL>
                      <a:noFill/>
                    </a:lnL>
                    <a:lnR>
                      <a:noFill/>
                    </a:lnR>
                    <a:lnT>
                      <a:noFill/>
                    </a:lnT>
                    <a:lnB>
                      <a:noFill/>
                    </a:lnB>
                    <a:noFill/>
                  </a:tcPr>
                </a:tc>
                <a:tc>
                  <a:txBody>
                    <a:bodyPr/>
                    <a:lstStyle/>
                    <a:p>
                      <a:r>
                        <a:rPr lang="en-IN" sz="1600"/>
                        <a:t>15</a:t>
                      </a:r>
                    </a:p>
                  </a:txBody>
                  <a:tcPr anchor="ctr">
                    <a:lnL>
                      <a:noFill/>
                    </a:lnL>
                    <a:lnR>
                      <a:noFill/>
                    </a:lnR>
                    <a:lnT>
                      <a:noFill/>
                    </a:lnT>
                    <a:lnB>
                      <a:noFill/>
                    </a:lnB>
                    <a:noFill/>
                  </a:tcPr>
                </a:tc>
                <a:extLst>
                  <a:ext uri="{0D108BD9-81ED-4DB2-BD59-A6C34878D82A}">
                    <a16:rowId xmlns:a16="http://schemas.microsoft.com/office/drawing/2014/main" val="1814146289"/>
                  </a:ext>
                </a:extLst>
              </a:tr>
              <a:tr h="298180">
                <a:tc>
                  <a:txBody>
                    <a:bodyPr/>
                    <a:lstStyle/>
                    <a:p>
                      <a:r>
                        <a:rPr lang="en-IN" sz="1600"/>
                        <a:t>Tuesday</a:t>
                      </a:r>
                    </a:p>
                  </a:txBody>
                  <a:tcPr anchor="ctr">
                    <a:lnL>
                      <a:noFill/>
                    </a:lnL>
                    <a:lnR>
                      <a:noFill/>
                    </a:lnR>
                    <a:lnT>
                      <a:noFill/>
                    </a:lnT>
                    <a:lnB>
                      <a:noFill/>
                    </a:lnB>
                    <a:noFill/>
                  </a:tcPr>
                </a:tc>
                <a:tc>
                  <a:txBody>
                    <a:bodyPr/>
                    <a:lstStyle/>
                    <a:p>
                      <a:r>
                        <a:rPr lang="en-IN" sz="1600"/>
                        <a:t>14</a:t>
                      </a:r>
                    </a:p>
                  </a:txBody>
                  <a:tcPr anchor="ctr">
                    <a:lnL>
                      <a:noFill/>
                    </a:lnL>
                    <a:lnR>
                      <a:noFill/>
                    </a:lnR>
                    <a:lnT>
                      <a:noFill/>
                    </a:lnT>
                    <a:lnB>
                      <a:noFill/>
                    </a:lnB>
                    <a:noFill/>
                  </a:tcPr>
                </a:tc>
                <a:extLst>
                  <a:ext uri="{0D108BD9-81ED-4DB2-BD59-A6C34878D82A}">
                    <a16:rowId xmlns:a16="http://schemas.microsoft.com/office/drawing/2014/main" val="2766006146"/>
                  </a:ext>
                </a:extLst>
              </a:tr>
              <a:tr h="298180">
                <a:tc>
                  <a:txBody>
                    <a:bodyPr/>
                    <a:lstStyle/>
                    <a:p>
                      <a:r>
                        <a:rPr lang="en-IN" sz="1600"/>
                        <a:t>Monday</a:t>
                      </a:r>
                    </a:p>
                  </a:txBody>
                  <a:tcPr anchor="ctr">
                    <a:lnL>
                      <a:noFill/>
                    </a:lnL>
                    <a:lnR>
                      <a:noFill/>
                    </a:lnR>
                    <a:lnT>
                      <a:noFill/>
                    </a:lnT>
                    <a:lnB>
                      <a:noFill/>
                    </a:lnB>
                    <a:noFill/>
                  </a:tcPr>
                </a:tc>
                <a:tc>
                  <a:txBody>
                    <a:bodyPr/>
                    <a:lstStyle/>
                    <a:p>
                      <a:r>
                        <a:rPr lang="en-IN" sz="1600"/>
                        <a:t>14</a:t>
                      </a:r>
                    </a:p>
                  </a:txBody>
                  <a:tcPr anchor="ctr">
                    <a:lnL>
                      <a:noFill/>
                    </a:lnL>
                    <a:lnR>
                      <a:noFill/>
                    </a:lnR>
                    <a:lnT>
                      <a:noFill/>
                    </a:lnT>
                    <a:lnB>
                      <a:noFill/>
                    </a:lnB>
                    <a:noFill/>
                  </a:tcPr>
                </a:tc>
                <a:extLst>
                  <a:ext uri="{0D108BD9-81ED-4DB2-BD59-A6C34878D82A}">
                    <a16:rowId xmlns:a16="http://schemas.microsoft.com/office/drawing/2014/main" val="4167543087"/>
                  </a:ext>
                </a:extLst>
              </a:tr>
              <a:tr h="298180">
                <a:tc>
                  <a:txBody>
                    <a:bodyPr/>
                    <a:lstStyle/>
                    <a:p>
                      <a:r>
                        <a:rPr lang="en-IN" sz="1600"/>
                        <a:t>Wednesday</a:t>
                      </a:r>
                    </a:p>
                  </a:txBody>
                  <a:tcPr anchor="ctr">
                    <a:lnL>
                      <a:noFill/>
                    </a:lnL>
                    <a:lnR>
                      <a:noFill/>
                    </a:lnR>
                    <a:lnT>
                      <a:noFill/>
                    </a:lnT>
                    <a:lnB>
                      <a:noFill/>
                    </a:lnB>
                    <a:noFill/>
                  </a:tcPr>
                </a:tc>
                <a:tc>
                  <a:txBody>
                    <a:bodyPr/>
                    <a:lstStyle/>
                    <a:p>
                      <a:r>
                        <a:rPr lang="en-IN" sz="1600"/>
                        <a:t>13</a:t>
                      </a:r>
                    </a:p>
                  </a:txBody>
                  <a:tcPr anchor="ctr">
                    <a:lnL>
                      <a:noFill/>
                    </a:lnL>
                    <a:lnR>
                      <a:noFill/>
                    </a:lnR>
                    <a:lnT>
                      <a:noFill/>
                    </a:lnT>
                    <a:lnB>
                      <a:noFill/>
                    </a:lnB>
                    <a:noFill/>
                  </a:tcPr>
                </a:tc>
                <a:extLst>
                  <a:ext uri="{0D108BD9-81ED-4DB2-BD59-A6C34878D82A}">
                    <a16:rowId xmlns:a16="http://schemas.microsoft.com/office/drawing/2014/main" val="2111753339"/>
                  </a:ext>
                </a:extLst>
              </a:tr>
              <a:tr h="298180">
                <a:tc>
                  <a:txBody>
                    <a:bodyPr/>
                    <a:lstStyle/>
                    <a:p>
                      <a:r>
                        <a:rPr lang="en-IN" sz="1600"/>
                        <a:t>Saturday</a:t>
                      </a:r>
                    </a:p>
                  </a:txBody>
                  <a:tcPr anchor="ctr">
                    <a:lnL>
                      <a:noFill/>
                    </a:lnL>
                    <a:lnR>
                      <a:noFill/>
                    </a:lnR>
                    <a:lnT>
                      <a:noFill/>
                    </a:lnT>
                    <a:lnB>
                      <a:noFill/>
                    </a:lnB>
                    <a:noFill/>
                  </a:tcPr>
                </a:tc>
                <a:tc>
                  <a:txBody>
                    <a:bodyPr/>
                    <a:lstStyle/>
                    <a:p>
                      <a:r>
                        <a:rPr lang="en-IN" sz="1600" dirty="0"/>
                        <a:t>12</a:t>
                      </a:r>
                    </a:p>
                  </a:txBody>
                  <a:tcPr anchor="ctr">
                    <a:lnL>
                      <a:noFill/>
                    </a:lnL>
                    <a:lnR>
                      <a:noFill/>
                    </a:lnR>
                    <a:lnT>
                      <a:noFill/>
                    </a:lnT>
                    <a:lnB>
                      <a:noFill/>
                    </a:lnB>
                    <a:noFill/>
                  </a:tcPr>
                </a:tc>
                <a:extLst>
                  <a:ext uri="{0D108BD9-81ED-4DB2-BD59-A6C34878D82A}">
                    <a16:rowId xmlns:a16="http://schemas.microsoft.com/office/drawing/2014/main" val="1820544495"/>
                  </a:ext>
                </a:extLst>
              </a:tr>
            </a:tbl>
          </a:graphicData>
        </a:graphic>
      </p:graphicFrame>
      <p:sp>
        <p:nvSpPr>
          <p:cNvPr id="6" name="TextBox 5">
            <a:extLst>
              <a:ext uri="{FF2B5EF4-FFF2-40B4-BE49-F238E27FC236}">
                <a16:creationId xmlns:a16="http://schemas.microsoft.com/office/drawing/2014/main" id="{C88B1F37-3303-043D-E9DB-6033D5F1F118}"/>
              </a:ext>
            </a:extLst>
          </p:cNvPr>
          <p:cNvSpPr txBox="1"/>
          <p:nvPr/>
        </p:nvSpPr>
        <p:spPr>
          <a:xfrm>
            <a:off x="1295704" y="5120640"/>
            <a:ext cx="9735561" cy="584775"/>
          </a:xfrm>
          <a:prstGeom prst="rect">
            <a:avLst/>
          </a:prstGeom>
          <a:noFill/>
        </p:spPr>
        <p:txBody>
          <a:bodyPr wrap="square">
            <a:spAutoFit/>
          </a:bodyPr>
          <a:lstStyle/>
          <a:p>
            <a:r>
              <a:rPr lang="en-IN" sz="1600" dirty="0"/>
              <a:t>Thursday and Sunday are the best days to run the ad campaign as the data shows mainly people have registered on the platform in these two days</a:t>
            </a:r>
          </a:p>
        </p:txBody>
      </p:sp>
    </p:spTree>
    <p:extLst>
      <p:ext uri="{BB962C8B-B14F-4D97-AF65-F5344CB8AC3E}">
        <p14:creationId xmlns:p14="http://schemas.microsoft.com/office/powerpoint/2010/main" val="3143224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38F9-780B-242B-7AD4-09D6168BE1DB}"/>
              </a:ext>
            </a:extLst>
          </p:cNvPr>
          <p:cNvSpPr>
            <a:spLocks noGrp="1"/>
          </p:cNvSpPr>
          <p:nvPr>
            <p:ph type="title"/>
          </p:nvPr>
        </p:nvSpPr>
        <p:spPr>
          <a:xfrm>
            <a:off x="1097280" y="1147664"/>
            <a:ext cx="10058400" cy="774440"/>
          </a:xfrm>
        </p:spPr>
        <p:txBody>
          <a:bodyPr>
            <a:noAutofit/>
          </a:bodyPr>
          <a:lstStyle/>
          <a:p>
            <a:r>
              <a:rPr lang="en-IN" sz="2400" b="1" dirty="0"/>
              <a:t>B. </a:t>
            </a:r>
            <a:r>
              <a:rPr lang="en-IN" sz="2400" b="1" u="sng" dirty="0"/>
              <a:t>Investor Metrics</a:t>
            </a:r>
            <a:br>
              <a:rPr lang="en-IN" sz="2400" b="1" dirty="0"/>
            </a:br>
            <a:br>
              <a:rPr lang="en-IN" sz="2400" b="1" dirty="0"/>
            </a:br>
            <a:r>
              <a:rPr lang="en-US" sz="2400" b="1" dirty="0"/>
              <a:t>1. User Engagement : Find if the users are still active on Instagram or not </a:t>
            </a:r>
            <a:br>
              <a:rPr lang="en-US" sz="2400" b="1" dirty="0"/>
            </a:br>
            <a:r>
              <a:rPr lang="en-US" sz="2400" b="1" dirty="0"/>
              <a:t>Also, provide the total number of photos on Instagram divided by the total number of users.</a:t>
            </a:r>
            <a:endParaRPr lang="en-IN" sz="2400" b="1" dirty="0"/>
          </a:p>
        </p:txBody>
      </p:sp>
      <p:sp>
        <p:nvSpPr>
          <p:cNvPr id="3" name="Content Placeholder 2">
            <a:extLst>
              <a:ext uri="{FF2B5EF4-FFF2-40B4-BE49-F238E27FC236}">
                <a16:creationId xmlns:a16="http://schemas.microsoft.com/office/drawing/2014/main" id="{A83EEDAD-785E-3A09-39C5-C7C3646F2F6B}"/>
              </a:ext>
            </a:extLst>
          </p:cNvPr>
          <p:cNvSpPr>
            <a:spLocks noGrp="1"/>
          </p:cNvSpPr>
          <p:nvPr>
            <p:ph idx="1"/>
          </p:nvPr>
        </p:nvSpPr>
        <p:spPr>
          <a:xfrm>
            <a:off x="1066800" y="2771192"/>
            <a:ext cx="10058400" cy="3247190"/>
          </a:xfrm>
        </p:spPr>
        <p:txBody>
          <a:bodyPr>
            <a:normAutofit/>
          </a:bodyPr>
          <a:lstStyle/>
          <a:p>
            <a:pPr marL="0" indent="0">
              <a:buNone/>
            </a:pPr>
            <a:r>
              <a:rPr lang="en-IN" sz="1600" dirty="0"/>
              <a:t>SELECT     AVG(photos.id) as </a:t>
            </a:r>
            <a:r>
              <a:rPr lang="en-IN" sz="1600" dirty="0" err="1"/>
              <a:t>avg_photos_posted</a:t>
            </a:r>
            <a:r>
              <a:rPr lang="en-IN" sz="1600" dirty="0"/>
              <a:t>, username</a:t>
            </a:r>
            <a:br>
              <a:rPr lang="en-IN" sz="1600" dirty="0"/>
            </a:br>
            <a:r>
              <a:rPr lang="en-IN" sz="1600" dirty="0"/>
              <a:t>FROM    users        </a:t>
            </a:r>
            <a:br>
              <a:rPr lang="en-IN" sz="1600" dirty="0"/>
            </a:br>
            <a:r>
              <a:rPr lang="en-IN" sz="1600" dirty="0"/>
              <a:t>LEFT JOIN    photos ON users.id = </a:t>
            </a:r>
            <a:r>
              <a:rPr lang="en-IN" sz="1600" dirty="0" err="1"/>
              <a:t>photos.user_id</a:t>
            </a:r>
            <a:br>
              <a:rPr lang="en-IN" sz="1600" dirty="0"/>
            </a:br>
            <a:r>
              <a:rPr lang="en-IN" sz="1600" dirty="0"/>
              <a:t>GROUP BY username </a:t>
            </a:r>
            <a:br>
              <a:rPr lang="en-IN" sz="1600" dirty="0"/>
            </a:br>
            <a:r>
              <a:rPr lang="en-IN" sz="1600" dirty="0"/>
              <a:t>order by </a:t>
            </a:r>
            <a:r>
              <a:rPr lang="en-IN" sz="1600" dirty="0" err="1"/>
              <a:t>avg_photos_posted</a:t>
            </a:r>
            <a:r>
              <a:rPr lang="en-IN" sz="1600" dirty="0"/>
              <a:t> </a:t>
            </a:r>
            <a:r>
              <a:rPr lang="en-IN" sz="1600" dirty="0" err="1"/>
              <a:t>desc</a:t>
            </a:r>
            <a:r>
              <a:rPr lang="en-IN" sz="1600" dirty="0"/>
              <a:t>;</a:t>
            </a:r>
            <a:br>
              <a:rPr lang="en-IN" sz="1600" dirty="0"/>
            </a:br>
            <a:br>
              <a:rPr lang="en-IN" sz="1600" dirty="0"/>
            </a:br>
            <a:br>
              <a:rPr lang="en-IN" sz="1600" dirty="0"/>
            </a:br>
            <a:r>
              <a:rPr lang="en-IN" sz="1600" dirty="0"/>
              <a:t>And, </a:t>
            </a:r>
            <a:r>
              <a:rPr lang="en-IN" sz="1600" dirty="0" err="1"/>
              <a:t>total_photos_rate_per_user</a:t>
            </a:r>
            <a:r>
              <a:rPr lang="en-IN" sz="1600" dirty="0"/>
              <a:t> is </a:t>
            </a:r>
            <a:r>
              <a:rPr lang="en-IN" sz="1600" b="1" dirty="0"/>
              <a:t>3.4730</a:t>
            </a:r>
          </a:p>
        </p:txBody>
      </p:sp>
    </p:spTree>
    <p:extLst>
      <p:ext uri="{BB962C8B-B14F-4D97-AF65-F5344CB8AC3E}">
        <p14:creationId xmlns:p14="http://schemas.microsoft.com/office/powerpoint/2010/main" val="3538802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FC399-C7AB-7594-2E37-56F7191AF763}"/>
              </a:ext>
            </a:extLst>
          </p:cNvPr>
          <p:cNvSpPr>
            <a:spLocks noGrp="1"/>
          </p:cNvSpPr>
          <p:nvPr>
            <p:ph type="title"/>
          </p:nvPr>
        </p:nvSpPr>
        <p:spPr/>
        <p:txBody>
          <a:bodyPr>
            <a:noAutofit/>
          </a:bodyPr>
          <a:lstStyle/>
          <a:p>
            <a:r>
              <a:rPr lang="en-US" sz="2400" b="1" dirty="0"/>
              <a:t>2. Bots &amp; Fake Accounts: Investors want to know if the platform is crowded with fake and dummy accounts.</a:t>
            </a:r>
            <a:endParaRPr lang="en-IN" sz="2400" b="1" dirty="0"/>
          </a:p>
        </p:txBody>
      </p:sp>
      <p:graphicFrame>
        <p:nvGraphicFramePr>
          <p:cNvPr id="4" name="Content Placeholder 3">
            <a:extLst>
              <a:ext uri="{FF2B5EF4-FFF2-40B4-BE49-F238E27FC236}">
                <a16:creationId xmlns:a16="http://schemas.microsoft.com/office/drawing/2014/main" id="{42A530A7-C4FF-A245-7CB4-1FFAAD0A3B00}"/>
              </a:ext>
            </a:extLst>
          </p:cNvPr>
          <p:cNvGraphicFramePr>
            <a:graphicFrameLocks noGrp="1"/>
          </p:cNvGraphicFramePr>
          <p:nvPr>
            <p:ph idx="1"/>
            <p:extLst>
              <p:ext uri="{D42A27DB-BD31-4B8C-83A1-F6EECF244321}">
                <p14:modId xmlns:p14="http://schemas.microsoft.com/office/powerpoint/2010/main" val="2975338478"/>
              </p:ext>
            </p:extLst>
          </p:nvPr>
        </p:nvGraphicFramePr>
        <p:xfrm>
          <a:off x="2232381" y="2491021"/>
          <a:ext cx="7955514" cy="3732495"/>
        </p:xfrm>
        <a:graphic>
          <a:graphicData uri="http://schemas.openxmlformats.org/drawingml/2006/table">
            <a:tbl>
              <a:tblPr/>
              <a:tblGrid>
                <a:gridCol w="3977757">
                  <a:extLst>
                    <a:ext uri="{9D8B030D-6E8A-4147-A177-3AD203B41FA5}">
                      <a16:colId xmlns:a16="http://schemas.microsoft.com/office/drawing/2014/main" val="1167333786"/>
                    </a:ext>
                  </a:extLst>
                </a:gridCol>
                <a:gridCol w="3977757">
                  <a:extLst>
                    <a:ext uri="{9D8B030D-6E8A-4147-A177-3AD203B41FA5}">
                      <a16:colId xmlns:a16="http://schemas.microsoft.com/office/drawing/2014/main" val="3514421454"/>
                    </a:ext>
                  </a:extLst>
                </a:gridCol>
              </a:tblGrid>
              <a:tr h="287115">
                <a:tc>
                  <a:txBody>
                    <a:bodyPr/>
                    <a:lstStyle/>
                    <a:p>
                      <a:r>
                        <a:rPr lang="en-IN" sz="1400"/>
                        <a:t>5</a:t>
                      </a:r>
                    </a:p>
                  </a:txBody>
                  <a:tcPr marL="72323" marR="72323" marT="36161" marB="36161" anchor="ctr">
                    <a:lnL>
                      <a:noFill/>
                    </a:lnL>
                    <a:lnR>
                      <a:noFill/>
                    </a:lnR>
                    <a:lnT>
                      <a:noFill/>
                    </a:lnT>
                    <a:lnB>
                      <a:noFill/>
                    </a:lnB>
                    <a:noFill/>
                  </a:tcPr>
                </a:tc>
                <a:tc>
                  <a:txBody>
                    <a:bodyPr/>
                    <a:lstStyle/>
                    <a:p>
                      <a:r>
                        <a:rPr lang="en-IN" sz="1400"/>
                        <a:t>Aniya_Hackett</a:t>
                      </a:r>
                    </a:p>
                  </a:txBody>
                  <a:tcPr marL="72323" marR="72323" marT="36161" marB="36161" anchor="ctr">
                    <a:lnL>
                      <a:noFill/>
                    </a:lnL>
                    <a:lnR>
                      <a:noFill/>
                    </a:lnR>
                    <a:lnT>
                      <a:noFill/>
                    </a:lnT>
                    <a:lnB>
                      <a:noFill/>
                    </a:lnB>
                    <a:noFill/>
                  </a:tcPr>
                </a:tc>
                <a:extLst>
                  <a:ext uri="{0D108BD9-81ED-4DB2-BD59-A6C34878D82A}">
                    <a16:rowId xmlns:a16="http://schemas.microsoft.com/office/drawing/2014/main" val="3448163239"/>
                  </a:ext>
                </a:extLst>
              </a:tr>
              <a:tr h="287115">
                <a:tc>
                  <a:txBody>
                    <a:bodyPr/>
                    <a:lstStyle/>
                    <a:p>
                      <a:r>
                        <a:rPr lang="en-IN" sz="1400"/>
                        <a:t>14</a:t>
                      </a:r>
                    </a:p>
                  </a:txBody>
                  <a:tcPr marL="72323" marR="72323" marT="36161" marB="36161" anchor="ctr">
                    <a:lnL>
                      <a:noFill/>
                    </a:lnL>
                    <a:lnR>
                      <a:noFill/>
                    </a:lnR>
                    <a:lnT>
                      <a:noFill/>
                    </a:lnT>
                    <a:lnB>
                      <a:noFill/>
                    </a:lnB>
                    <a:noFill/>
                  </a:tcPr>
                </a:tc>
                <a:tc>
                  <a:txBody>
                    <a:bodyPr/>
                    <a:lstStyle/>
                    <a:p>
                      <a:r>
                        <a:rPr lang="en-IN" sz="1400"/>
                        <a:t>Jaclyn81</a:t>
                      </a:r>
                    </a:p>
                  </a:txBody>
                  <a:tcPr marL="72323" marR="72323" marT="36161" marB="36161" anchor="ctr">
                    <a:lnL>
                      <a:noFill/>
                    </a:lnL>
                    <a:lnR>
                      <a:noFill/>
                    </a:lnR>
                    <a:lnT>
                      <a:noFill/>
                    </a:lnT>
                    <a:lnB>
                      <a:noFill/>
                    </a:lnB>
                    <a:noFill/>
                  </a:tcPr>
                </a:tc>
                <a:extLst>
                  <a:ext uri="{0D108BD9-81ED-4DB2-BD59-A6C34878D82A}">
                    <a16:rowId xmlns:a16="http://schemas.microsoft.com/office/drawing/2014/main" val="2881977461"/>
                  </a:ext>
                </a:extLst>
              </a:tr>
              <a:tr h="287115">
                <a:tc>
                  <a:txBody>
                    <a:bodyPr/>
                    <a:lstStyle/>
                    <a:p>
                      <a:r>
                        <a:rPr lang="en-IN" sz="1400"/>
                        <a:t>21</a:t>
                      </a:r>
                    </a:p>
                  </a:txBody>
                  <a:tcPr marL="72323" marR="72323" marT="36161" marB="36161" anchor="ctr">
                    <a:lnL>
                      <a:noFill/>
                    </a:lnL>
                    <a:lnR>
                      <a:noFill/>
                    </a:lnR>
                    <a:lnT>
                      <a:noFill/>
                    </a:lnT>
                    <a:lnB>
                      <a:noFill/>
                    </a:lnB>
                    <a:noFill/>
                  </a:tcPr>
                </a:tc>
                <a:tc>
                  <a:txBody>
                    <a:bodyPr/>
                    <a:lstStyle/>
                    <a:p>
                      <a:r>
                        <a:rPr lang="en-IN" sz="1400"/>
                        <a:t>Rocio33</a:t>
                      </a:r>
                    </a:p>
                  </a:txBody>
                  <a:tcPr marL="72323" marR="72323" marT="36161" marB="36161" anchor="ctr">
                    <a:lnL>
                      <a:noFill/>
                    </a:lnL>
                    <a:lnR>
                      <a:noFill/>
                    </a:lnR>
                    <a:lnT>
                      <a:noFill/>
                    </a:lnT>
                    <a:lnB>
                      <a:noFill/>
                    </a:lnB>
                    <a:noFill/>
                  </a:tcPr>
                </a:tc>
                <a:extLst>
                  <a:ext uri="{0D108BD9-81ED-4DB2-BD59-A6C34878D82A}">
                    <a16:rowId xmlns:a16="http://schemas.microsoft.com/office/drawing/2014/main" val="3305534861"/>
                  </a:ext>
                </a:extLst>
              </a:tr>
              <a:tr h="287115">
                <a:tc>
                  <a:txBody>
                    <a:bodyPr/>
                    <a:lstStyle/>
                    <a:p>
                      <a:r>
                        <a:rPr lang="en-IN" sz="1400"/>
                        <a:t>24</a:t>
                      </a:r>
                    </a:p>
                  </a:txBody>
                  <a:tcPr marL="72323" marR="72323" marT="36161" marB="36161" anchor="ctr">
                    <a:lnL>
                      <a:noFill/>
                    </a:lnL>
                    <a:lnR>
                      <a:noFill/>
                    </a:lnR>
                    <a:lnT>
                      <a:noFill/>
                    </a:lnT>
                    <a:lnB>
                      <a:noFill/>
                    </a:lnB>
                    <a:noFill/>
                  </a:tcPr>
                </a:tc>
                <a:tc>
                  <a:txBody>
                    <a:bodyPr/>
                    <a:lstStyle/>
                    <a:p>
                      <a:r>
                        <a:rPr lang="en-IN" sz="1400"/>
                        <a:t>Maxwell.Halvorson</a:t>
                      </a:r>
                    </a:p>
                  </a:txBody>
                  <a:tcPr marL="72323" marR="72323" marT="36161" marB="36161" anchor="ctr">
                    <a:lnL>
                      <a:noFill/>
                    </a:lnL>
                    <a:lnR>
                      <a:noFill/>
                    </a:lnR>
                    <a:lnT>
                      <a:noFill/>
                    </a:lnT>
                    <a:lnB>
                      <a:noFill/>
                    </a:lnB>
                    <a:noFill/>
                  </a:tcPr>
                </a:tc>
                <a:extLst>
                  <a:ext uri="{0D108BD9-81ED-4DB2-BD59-A6C34878D82A}">
                    <a16:rowId xmlns:a16="http://schemas.microsoft.com/office/drawing/2014/main" val="1712778563"/>
                  </a:ext>
                </a:extLst>
              </a:tr>
              <a:tr h="287115">
                <a:tc>
                  <a:txBody>
                    <a:bodyPr/>
                    <a:lstStyle/>
                    <a:p>
                      <a:r>
                        <a:rPr lang="en-IN" sz="1400"/>
                        <a:t>36</a:t>
                      </a:r>
                    </a:p>
                  </a:txBody>
                  <a:tcPr marL="72323" marR="72323" marT="36161" marB="36161" anchor="ctr">
                    <a:lnL>
                      <a:noFill/>
                    </a:lnL>
                    <a:lnR>
                      <a:noFill/>
                    </a:lnR>
                    <a:lnT>
                      <a:noFill/>
                    </a:lnT>
                    <a:lnB>
                      <a:noFill/>
                    </a:lnB>
                    <a:noFill/>
                  </a:tcPr>
                </a:tc>
                <a:tc>
                  <a:txBody>
                    <a:bodyPr/>
                    <a:lstStyle/>
                    <a:p>
                      <a:r>
                        <a:rPr lang="en-IN" sz="1400"/>
                        <a:t>Ollie_Ledner37</a:t>
                      </a:r>
                    </a:p>
                  </a:txBody>
                  <a:tcPr marL="72323" marR="72323" marT="36161" marB="36161" anchor="ctr">
                    <a:lnL>
                      <a:noFill/>
                    </a:lnL>
                    <a:lnR>
                      <a:noFill/>
                    </a:lnR>
                    <a:lnT>
                      <a:noFill/>
                    </a:lnT>
                    <a:lnB>
                      <a:noFill/>
                    </a:lnB>
                    <a:noFill/>
                  </a:tcPr>
                </a:tc>
                <a:extLst>
                  <a:ext uri="{0D108BD9-81ED-4DB2-BD59-A6C34878D82A}">
                    <a16:rowId xmlns:a16="http://schemas.microsoft.com/office/drawing/2014/main" val="1012044578"/>
                  </a:ext>
                </a:extLst>
              </a:tr>
              <a:tr h="287115">
                <a:tc>
                  <a:txBody>
                    <a:bodyPr/>
                    <a:lstStyle/>
                    <a:p>
                      <a:r>
                        <a:rPr lang="en-IN" sz="1400"/>
                        <a:t>41</a:t>
                      </a:r>
                    </a:p>
                  </a:txBody>
                  <a:tcPr marL="72323" marR="72323" marT="36161" marB="36161" anchor="ctr">
                    <a:lnL>
                      <a:noFill/>
                    </a:lnL>
                    <a:lnR>
                      <a:noFill/>
                    </a:lnR>
                    <a:lnT>
                      <a:noFill/>
                    </a:lnT>
                    <a:lnB>
                      <a:noFill/>
                    </a:lnB>
                    <a:noFill/>
                  </a:tcPr>
                </a:tc>
                <a:tc>
                  <a:txBody>
                    <a:bodyPr/>
                    <a:lstStyle/>
                    <a:p>
                      <a:r>
                        <a:rPr lang="en-IN" sz="1400" dirty="0"/>
                        <a:t>Mckenna17</a:t>
                      </a:r>
                    </a:p>
                  </a:txBody>
                  <a:tcPr marL="72323" marR="72323" marT="36161" marB="36161" anchor="ctr">
                    <a:lnL>
                      <a:noFill/>
                    </a:lnL>
                    <a:lnR>
                      <a:noFill/>
                    </a:lnR>
                    <a:lnT>
                      <a:noFill/>
                    </a:lnT>
                    <a:lnB>
                      <a:noFill/>
                    </a:lnB>
                    <a:noFill/>
                  </a:tcPr>
                </a:tc>
                <a:extLst>
                  <a:ext uri="{0D108BD9-81ED-4DB2-BD59-A6C34878D82A}">
                    <a16:rowId xmlns:a16="http://schemas.microsoft.com/office/drawing/2014/main" val="3911233734"/>
                  </a:ext>
                </a:extLst>
              </a:tr>
              <a:tr h="287115">
                <a:tc>
                  <a:txBody>
                    <a:bodyPr/>
                    <a:lstStyle/>
                    <a:p>
                      <a:r>
                        <a:rPr lang="en-IN" sz="1400"/>
                        <a:t>54</a:t>
                      </a:r>
                    </a:p>
                  </a:txBody>
                  <a:tcPr marL="72323" marR="72323" marT="36161" marB="36161" anchor="ctr">
                    <a:lnL>
                      <a:noFill/>
                    </a:lnL>
                    <a:lnR>
                      <a:noFill/>
                    </a:lnR>
                    <a:lnT>
                      <a:noFill/>
                    </a:lnT>
                    <a:lnB>
                      <a:noFill/>
                    </a:lnB>
                    <a:noFill/>
                  </a:tcPr>
                </a:tc>
                <a:tc>
                  <a:txBody>
                    <a:bodyPr/>
                    <a:lstStyle/>
                    <a:p>
                      <a:r>
                        <a:rPr lang="en-IN" sz="1400"/>
                        <a:t>Duane60</a:t>
                      </a:r>
                    </a:p>
                  </a:txBody>
                  <a:tcPr marL="72323" marR="72323" marT="36161" marB="36161" anchor="ctr">
                    <a:lnL>
                      <a:noFill/>
                    </a:lnL>
                    <a:lnR>
                      <a:noFill/>
                    </a:lnR>
                    <a:lnT>
                      <a:noFill/>
                    </a:lnT>
                    <a:lnB>
                      <a:noFill/>
                    </a:lnB>
                    <a:noFill/>
                  </a:tcPr>
                </a:tc>
                <a:extLst>
                  <a:ext uri="{0D108BD9-81ED-4DB2-BD59-A6C34878D82A}">
                    <a16:rowId xmlns:a16="http://schemas.microsoft.com/office/drawing/2014/main" val="3290429633"/>
                  </a:ext>
                </a:extLst>
              </a:tr>
              <a:tr h="287115">
                <a:tc>
                  <a:txBody>
                    <a:bodyPr/>
                    <a:lstStyle/>
                    <a:p>
                      <a:r>
                        <a:rPr lang="en-IN" sz="1400"/>
                        <a:t>57</a:t>
                      </a:r>
                    </a:p>
                  </a:txBody>
                  <a:tcPr marL="72323" marR="72323" marT="36161" marB="36161" anchor="ctr">
                    <a:lnL>
                      <a:noFill/>
                    </a:lnL>
                    <a:lnR>
                      <a:noFill/>
                    </a:lnR>
                    <a:lnT>
                      <a:noFill/>
                    </a:lnT>
                    <a:lnB>
                      <a:noFill/>
                    </a:lnB>
                    <a:noFill/>
                  </a:tcPr>
                </a:tc>
                <a:tc>
                  <a:txBody>
                    <a:bodyPr/>
                    <a:lstStyle/>
                    <a:p>
                      <a:r>
                        <a:rPr lang="en-IN" sz="1400"/>
                        <a:t>Julien_Schmidt</a:t>
                      </a:r>
                    </a:p>
                  </a:txBody>
                  <a:tcPr marL="72323" marR="72323" marT="36161" marB="36161" anchor="ctr">
                    <a:lnL>
                      <a:noFill/>
                    </a:lnL>
                    <a:lnR>
                      <a:noFill/>
                    </a:lnR>
                    <a:lnT>
                      <a:noFill/>
                    </a:lnT>
                    <a:lnB>
                      <a:noFill/>
                    </a:lnB>
                    <a:noFill/>
                  </a:tcPr>
                </a:tc>
                <a:extLst>
                  <a:ext uri="{0D108BD9-81ED-4DB2-BD59-A6C34878D82A}">
                    <a16:rowId xmlns:a16="http://schemas.microsoft.com/office/drawing/2014/main" val="2553208564"/>
                  </a:ext>
                </a:extLst>
              </a:tr>
              <a:tr h="287115">
                <a:tc>
                  <a:txBody>
                    <a:bodyPr/>
                    <a:lstStyle/>
                    <a:p>
                      <a:r>
                        <a:rPr lang="en-IN" sz="1400"/>
                        <a:t>66</a:t>
                      </a:r>
                    </a:p>
                  </a:txBody>
                  <a:tcPr marL="72323" marR="72323" marT="36161" marB="36161" anchor="ctr">
                    <a:lnL>
                      <a:noFill/>
                    </a:lnL>
                    <a:lnR>
                      <a:noFill/>
                    </a:lnR>
                    <a:lnT>
                      <a:noFill/>
                    </a:lnT>
                    <a:lnB>
                      <a:noFill/>
                    </a:lnB>
                    <a:noFill/>
                  </a:tcPr>
                </a:tc>
                <a:tc>
                  <a:txBody>
                    <a:bodyPr/>
                    <a:lstStyle/>
                    <a:p>
                      <a:r>
                        <a:rPr lang="en-IN" sz="1400"/>
                        <a:t>Mike.Auer39</a:t>
                      </a:r>
                    </a:p>
                  </a:txBody>
                  <a:tcPr marL="72323" marR="72323" marT="36161" marB="36161" anchor="ctr">
                    <a:lnL>
                      <a:noFill/>
                    </a:lnL>
                    <a:lnR>
                      <a:noFill/>
                    </a:lnR>
                    <a:lnT>
                      <a:noFill/>
                    </a:lnT>
                    <a:lnB>
                      <a:noFill/>
                    </a:lnB>
                    <a:noFill/>
                  </a:tcPr>
                </a:tc>
                <a:extLst>
                  <a:ext uri="{0D108BD9-81ED-4DB2-BD59-A6C34878D82A}">
                    <a16:rowId xmlns:a16="http://schemas.microsoft.com/office/drawing/2014/main" val="3310528486"/>
                  </a:ext>
                </a:extLst>
              </a:tr>
              <a:tr h="287115">
                <a:tc>
                  <a:txBody>
                    <a:bodyPr/>
                    <a:lstStyle/>
                    <a:p>
                      <a:r>
                        <a:rPr lang="en-IN" sz="1400"/>
                        <a:t>71</a:t>
                      </a:r>
                    </a:p>
                  </a:txBody>
                  <a:tcPr marL="72323" marR="72323" marT="36161" marB="36161" anchor="ctr">
                    <a:lnL>
                      <a:noFill/>
                    </a:lnL>
                    <a:lnR>
                      <a:noFill/>
                    </a:lnR>
                    <a:lnT>
                      <a:noFill/>
                    </a:lnT>
                    <a:lnB>
                      <a:noFill/>
                    </a:lnB>
                    <a:noFill/>
                  </a:tcPr>
                </a:tc>
                <a:tc>
                  <a:txBody>
                    <a:bodyPr/>
                    <a:lstStyle/>
                    <a:p>
                      <a:r>
                        <a:rPr lang="en-IN" sz="1400"/>
                        <a:t>Nia_Haag</a:t>
                      </a:r>
                    </a:p>
                  </a:txBody>
                  <a:tcPr marL="72323" marR="72323" marT="36161" marB="36161" anchor="ctr">
                    <a:lnL>
                      <a:noFill/>
                    </a:lnL>
                    <a:lnR>
                      <a:noFill/>
                    </a:lnR>
                    <a:lnT>
                      <a:noFill/>
                    </a:lnT>
                    <a:lnB>
                      <a:noFill/>
                    </a:lnB>
                    <a:noFill/>
                  </a:tcPr>
                </a:tc>
                <a:extLst>
                  <a:ext uri="{0D108BD9-81ED-4DB2-BD59-A6C34878D82A}">
                    <a16:rowId xmlns:a16="http://schemas.microsoft.com/office/drawing/2014/main" val="936755645"/>
                  </a:ext>
                </a:extLst>
              </a:tr>
              <a:tr h="287115">
                <a:tc>
                  <a:txBody>
                    <a:bodyPr/>
                    <a:lstStyle/>
                    <a:p>
                      <a:r>
                        <a:rPr lang="en-IN" sz="1400"/>
                        <a:t>75</a:t>
                      </a:r>
                    </a:p>
                  </a:txBody>
                  <a:tcPr marL="72323" marR="72323" marT="36161" marB="36161" anchor="ctr">
                    <a:lnL>
                      <a:noFill/>
                    </a:lnL>
                    <a:lnR>
                      <a:noFill/>
                    </a:lnR>
                    <a:lnT>
                      <a:noFill/>
                    </a:lnT>
                    <a:lnB>
                      <a:noFill/>
                    </a:lnB>
                    <a:noFill/>
                  </a:tcPr>
                </a:tc>
                <a:tc>
                  <a:txBody>
                    <a:bodyPr/>
                    <a:lstStyle/>
                    <a:p>
                      <a:r>
                        <a:rPr lang="en-IN" sz="1400"/>
                        <a:t>Leslie67</a:t>
                      </a:r>
                    </a:p>
                  </a:txBody>
                  <a:tcPr marL="72323" marR="72323" marT="36161" marB="36161" anchor="ctr">
                    <a:lnL>
                      <a:noFill/>
                    </a:lnL>
                    <a:lnR>
                      <a:noFill/>
                    </a:lnR>
                    <a:lnT>
                      <a:noFill/>
                    </a:lnT>
                    <a:lnB>
                      <a:noFill/>
                    </a:lnB>
                    <a:noFill/>
                  </a:tcPr>
                </a:tc>
                <a:extLst>
                  <a:ext uri="{0D108BD9-81ED-4DB2-BD59-A6C34878D82A}">
                    <a16:rowId xmlns:a16="http://schemas.microsoft.com/office/drawing/2014/main" val="276980217"/>
                  </a:ext>
                </a:extLst>
              </a:tr>
              <a:tr h="287115">
                <a:tc>
                  <a:txBody>
                    <a:bodyPr/>
                    <a:lstStyle/>
                    <a:p>
                      <a:r>
                        <a:rPr lang="en-IN" sz="1400"/>
                        <a:t>76</a:t>
                      </a:r>
                    </a:p>
                  </a:txBody>
                  <a:tcPr marL="72323" marR="72323" marT="36161" marB="36161" anchor="ctr">
                    <a:lnL>
                      <a:noFill/>
                    </a:lnL>
                    <a:lnR>
                      <a:noFill/>
                    </a:lnR>
                    <a:lnT>
                      <a:noFill/>
                    </a:lnT>
                    <a:lnB>
                      <a:noFill/>
                    </a:lnB>
                    <a:noFill/>
                  </a:tcPr>
                </a:tc>
                <a:tc>
                  <a:txBody>
                    <a:bodyPr/>
                    <a:lstStyle/>
                    <a:p>
                      <a:r>
                        <a:rPr lang="en-IN" sz="1400"/>
                        <a:t>Janelle.Nikolaus81</a:t>
                      </a:r>
                    </a:p>
                  </a:txBody>
                  <a:tcPr marL="72323" marR="72323" marT="36161" marB="36161" anchor="ctr">
                    <a:lnL>
                      <a:noFill/>
                    </a:lnL>
                    <a:lnR>
                      <a:noFill/>
                    </a:lnR>
                    <a:lnT>
                      <a:noFill/>
                    </a:lnT>
                    <a:lnB>
                      <a:noFill/>
                    </a:lnB>
                    <a:noFill/>
                  </a:tcPr>
                </a:tc>
                <a:extLst>
                  <a:ext uri="{0D108BD9-81ED-4DB2-BD59-A6C34878D82A}">
                    <a16:rowId xmlns:a16="http://schemas.microsoft.com/office/drawing/2014/main" val="933336081"/>
                  </a:ext>
                </a:extLst>
              </a:tr>
              <a:tr h="287115">
                <a:tc>
                  <a:txBody>
                    <a:bodyPr/>
                    <a:lstStyle/>
                    <a:p>
                      <a:r>
                        <a:rPr lang="en-IN" sz="1400"/>
                        <a:t>91</a:t>
                      </a:r>
                    </a:p>
                  </a:txBody>
                  <a:tcPr marL="72323" marR="72323" marT="36161" marB="36161" anchor="ctr">
                    <a:lnL>
                      <a:noFill/>
                    </a:lnL>
                    <a:lnR>
                      <a:noFill/>
                    </a:lnR>
                    <a:lnT>
                      <a:noFill/>
                    </a:lnT>
                    <a:lnB>
                      <a:noFill/>
                    </a:lnB>
                    <a:noFill/>
                  </a:tcPr>
                </a:tc>
                <a:tc>
                  <a:txBody>
                    <a:bodyPr/>
                    <a:lstStyle/>
                    <a:p>
                      <a:r>
                        <a:rPr lang="en-IN" sz="1400" dirty="0"/>
                        <a:t>Bethany20</a:t>
                      </a:r>
                    </a:p>
                  </a:txBody>
                  <a:tcPr marL="72323" marR="72323" marT="36161" marB="36161" anchor="ctr">
                    <a:lnL>
                      <a:noFill/>
                    </a:lnL>
                    <a:lnR>
                      <a:noFill/>
                    </a:lnR>
                    <a:lnT>
                      <a:noFill/>
                    </a:lnT>
                    <a:lnB>
                      <a:noFill/>
                    </a:lnB>
                    <a:noFill/>
                  </a:tcPr>
                </a:tc>
                <a:extLst>
                  <a:ext uri="{0D108BD9-81ED-4DB2-BD59-A6C34878D82A}">
                    <a16:rowId xmlns:a16="http://schemas.microsoft.com/office/drawing/2014/main" val="513064880"/>
                  </a:ext>
                </a:extLst>
              </a:tr>
            </a:tbl>
          </a:graphicData>
        </a:graphic>
      </p:graphicFrame>
    </p:spTree>
    <p:extLst>
      <p:ext uri="{BB962C8B-B14F-4D97-AF65-F5344CB8AC3E}">
        <p14:creationId xmlns:p14="http://schemas.microsoft.com/office/powerpoint/2010/main" val="3466287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5DBF-3798-1A5F-6966-8AD04C83EA05}"/>
              </a:ext>
            </a:extLst>
          </p:cNvPr>
          <p:cNvSpPr>
            <a:spLocks noGrp="1"/>
          </p:cNvSpPr>
          <p:nvPr>
            <p:ph type="title"/>
          </p:nvPr>
        </p:nvSpPr>
        <p:spPr>
          <a:xfrm>
            <a:off x="1295402" y="1856791"/>
            <a:ext cx="9601196" cy="419877"/>
          </a:xfrm>
        </p:spPr>
        <p:txBody>
          <a:bodyPr>
            <a:noAutofit/>
          </a:bodyPr>
          <a:lstStyle/>
          <a:p>
            <a:r>
              <a:rPr lang="en-IN" sz="2400" b="1" dirty="0"/>
              <a:t>Insights &amp; Results :-</a:t>
            </a:r>
          </a:p>
        </p:txBody>
      </p:sp>
      <p:sp>
        <p:nvSpPr>
          <p:cNvPr id="3" name="Content Placeholder 2">
            <a:extLst>
              <a:ext uri="{FF2B5EF4-FFF2-40B4-BE49-F238E27FC236}">
                <a16:creationId xmlns:a16="http://schemas.microsoft.com/office/drawing/2014/main" id="{1F1F33D7-351D-4104-4FCD-3A6FD3DB46B9}"/>
              </a:ext>
            </a:extLst>
          </p:cNvPr>
          <p:cNvSpPr>
            <a:spLocks noGrp="1"/>
          </p:cNvSpPr>
          <p:nvPr>
            <p:ph idx="1"/>
          </p:nvPr>
        </p:nvSpPr>
        <p:spPr>
          <a:xfrm>
            <a:off x="1132617" y="2649176"/>
            <a:ext cx="10058400" cy="3042297"/>
          </a:xfrm>
        </p:spPr>
        <p:txBody>
          <a:bodyPr>
            <a:normAutofit/>
          </a:bodyPr>
          <a:lstStyle/>
          <a:p>
            <a:pPr marL="0" indent="0">
              <a:buNone/>
            </a:pPr>
            <a:r>
              <a:rPr lang="en-IN" sz="1600" dirty="0"/>
              <a:t>Working on this project had me an experience to work on a real-time project which has contributed in my learnings and growth.</a:t>
            </a:r>
            <a:br>
              <a:rPr lang="en-IN" sz="1600" dirty="0"/>
            </a:br>
            <a:br>
              <a:rPr lang="en-IN" sz="1600" dirty="0"/>
            </a:br>
            <a:r>
              <a:rPr lang="en-IN" sz="1600" dirty="0"/>
              <a:t>Main insights drawn through this project is how many users do actively uses the application while what all accounts are the bot accounts. Other than that we have also drawn the insights about the users who is highly active on Instagram and kept winning campaigns for them. We found the best timing when the users register to improve our ad campaigns which will again help us gain promotional benefits.</a:t>
            </a:r>
            <a:br>
              <a:rPr lang="en-IN" sz="1600" dirty="0"/>
            </a:br>
            <a:br>
              <a:rPr lang="en-IN" sz="1600" dirty="0"/>
            </a:br>
            <a:endParaRPr lang="en-IN" sz="1600" dirty="0"/>
          </a:p>
        </p:txBody>
      </p:sp>
    </p:spTree>
    <p:extLst>
      <p:ext uri="{BB962C8B-B14F-4D97-AF65-F5344CB8AC3E}">
        <p14:creationId xmlns:p14="http://schemas.microsoft.com/office/powerpoint/2010/main" val="329472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631C5F-8CCD-BF5D-2462-C4ED89A73B5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7238"/>
          <a:stretch/>
        </p:blipFill>
        <p:spPr>
          <a:xfrm>
            <a:off x="309021" y="1181912"/>
            <a:ext cx="11209607" cy="4109936"/>
          </a:xfrm>
        </p:spPr>
      </p:pic>
    </p:spTree>
    <p:extLst>
      <p:ext uri="{BB962C8B-B14F-4D97-AF65-F5344CB8AC3E}">
        <p14:creationId xmlns:p14="http://schemas.microsoft.com/office/powerpoint/2010/main" val="2033715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39DBC-AE9E-64ED-D9AA-121503DA342F}"/>
              </a:ext>
            </a:extLst>
          </p:cNvPr>
          <p:cNvSpPr>
            <a:spLocks noGrp="1"/>
          </p:cNvSpPr>
          <p:nvPr>
            <p:ph type="title"/>
          </p:nvPr>
        </p:nvSpPr>
        <p:spPr>
          <a:xfrm>
            <a:off x="1295401" y="1819469"/>
            <a:ext cx="9601196" cy="559836"/>
          </a:xfrm>
        </p:spPr>
        <p:txBody>
          <a:bodyPr>
            <a:normAutofit/>
          </a:bodyPr>
          <a:lstStyle/>
          <a:p>
            <a:r>
              <a:rPr lang="en-IN" sz="2400" b="1" dirty="0"/>
              <a:t>About the Project</a:t>
            </a:r>
          </a:p>
        </p:txBody>
      </p:sp>
      <p:sp>
        <p:nvSpPr>
          <p:cNvPr id="3" name="Content Placeholder 2">
            <a:extLst>
              <a:ext uri="{FF2B5EF4-FFF2-40B4-BE49-F238E27FC236}">
                <a16:creationId xmlns:a16="http://schemas.microsoft.com/office/drawing/2014/main" id="{4F4A0488-011D-FF92-31B0-4CEF8DB660FF}"/>
              </a:ext>
            </a:extLst>
          </p:cNvPr>
          <p:cNvSpPr>
            <a:spLocks noGrp="1"/>
          </p:cNvSpPr>
          <p:nvPr>
            <p:ph idx="1"/>
          </p:nvPr>
        </p:nvSpPr>
        <p:spPr>
          <a:xfrm>
            <a:off x="1295401" y="2463626"/>
            <a:ext cx="9601196" cy="3318936"/>
          </a:xfrm>
        </p:spPr>
        <p:txBody>
          <a:bodyPr>
            <a:normAutofit lnSpcReduction="10000"/>
          </a:bodyPr>
          <a:lstStyle/>
          <a:p>
            <a:pPr marL="0" indent="0">
              <a:buNone/>
            </a:pPr>
            <a:r>
              <a:rPr lang="en-IN" sz="1800" dirty="0"/>
              <a:t>Project Description :-</a:t>
            </a:r>
            <a:br>
              <a:rPr lang="en-IN" sz="1600" dirty="0"/>
            </a:br>
            <a:br>
              <a:rPr lang="en-IN" sz="1600" dirty="0"/>
            </a:br>
            <a:r>
              <a:rPr lang="en-US" sz="1600" b="0" i="0" dirty="0">
                <a:solidFill>
                  <a:srgbClr val="8492A6"/>
                </a:solidFill>
                <a:effectLst/>
                <a:highlight>
                  <a:srgbClr val="FFFFFF"/>
                </a:highlight>
                <a:latin typeface="Manrope"/>
              </a:rPr>
              <a:t>Imagine you're a data analyst working with the product team at Instagram. Your role involves analyzing user interactions and engagement with the Instagram app to provide valuable insights that can help the business grow.</a:t>
            </a:r>
            <a:br>
              <a:rPr lang="en-US" sz="1600" dirty="0"/>
            </a:br>
            <a:r>
              <a:rPr lang="en-US" sz="1600" b="0" i="0" dirty="0">
                <a:solidFill>
                  <a:srgbClr val="8492A6"/>
                </a:solidFill>
                <a:effectLst/>
                <a:highlight>
                  <a:srgbClr val="FFFFFF"/>
                </a:highlight>
                <a:latin typeface="Manrope"/>
              </a:rPr>
              <a:t>User analysis involves tracking how users engage with a digital product, such as a software application or a mobile app. The insights derived from this analysis can be used by various teams within the business. For example, the marketing team might use these insights to launch a new campaign, the product team might use them to decide on new features to build, and the development team might use them to improve the overall user experience.</a:t>
            </a:r>
            <a:br>
              <a:rPr lang="en-US" sz="1600" dirty="0"/>
            </a:br>
            <a:r>
              <a:rPr lang="en-US" sz="1600" b="0" i="0" dirty="0">
                <a:solidFill>
                  <a:srgbClr val="8492A6"/>
                </a:solidFill>
                <a:effectLst/>
                <a:highlight>
                  <a:srgbClr val="FFFFFF"/>
                </a:highlight>
                <a:latin typeface="Manrope"/>
              </a:rPr>
              <a:t>In this project, you'll be using SQL and MySQL Workbench as your tool to analyze Instagram user data and answer questions posed by the management team. Your insights will help the product manager and the rest of the team make informed decisions about the future direction of the Instagram app.</a:t>
            </a:r>
            <a:br>
              <a:rPr lang="en-US" sz="1600" dirty="0"/>
            </a:br>
            <a:r>
              <a:rPr lang="en-US" sz="1600" b="0" i="0" dirty="0">
                <a:solidFill>
                  <a:srgbClr val="8492A6"/>
                </a:solidFill>
                <a:effectLst/>
                <a:highlight>
                  <a:srgbClr val="FFFFFF"/>
                </a:highlight>
                <a:latin typeface="Manrope"/>
              </a:rPr>
              <a:t>Remember, the goal of this project is to use your SQL skills to extract meaningful insights from the data. Your findings could potentially influence the future development of one of the world's most popular social media platforms.</a:t>
            </a:r>
            <a:endParaRPr lang="en-IN" sz="1600" dirty="0"/>
          </a:p>
        </p:txBody>
      </p:sp>
    </p:spTree>
    <p:extLst>
      <p:ext uri="{BB962C8B-B14F-4D97-AF65-F5344CB8AC3E}">
        <p14:creationId xmlns:p14="http://schemas.microsoft.com/office/powerpoint/2010/main" val="149435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1E4A-0116-40F7-CB50-AACED4798683}"/>
              </a:ext>
            </a:extLst>
          </p:cNvPr>
          <p:cNvSpPr>
            <a:spLocks noGrp="1"/>
          </p:cNvSpPr>
          <p:nvPr>
            <p:ph type="title"/>
          </p:nvPr>
        </p:nvSpPr>
        <p:spPr>
          <a:xfrm>
            <a:off x="1066799" y="1754154"/>
            <a:ext cx="10058400" cy="522515"/>
          </a:xfrm>
        </p:spPr>
        <p:txBody>
          <a:bodyPr>
            <a:normAutofit fontScale="90000"/>
          </a:bodyPr>
          <a:lstStyle/>
          <a:p>
            <a:r>
              <a:rPr lang="en-IN" sz="3600" b="1" dirty="0"/>
              <a:t>SQL Tasks :</a:t>
            </a:r>
            <a:endParaRPr lang="en-IN" sz="4000" b="1" dirty="0"/>
          </a:p>
        </p:txBody>
      </p:sp>
      <p:sp>
        <p:nvSpPr>
          <p:cNvPr id="3" name="Content Placeholder 2">
            <a:extLst>
              <a:ext uri="{FF2B5EF4-FFF2-40B4-BE49-F238E27FC236}">
                <a16:creationId xmlns:a16="http://schemas.microsoft.com/office/drawing/2014/main" id="{94BD3554-69A7-A24D-E12F-E0E473B61C38}"/>
              </a:ext>
            </a:extLst>
          </p:cNvPr>
          <p:cNvSpPr>
            <a:spLocks noGrp="1"/>
          </p:cNvSpPr>
          <p:nvPr>
            <p:ph idx="1"/>
          </p:nvPr>
        </p:nvSpPr>
        <p:spPr/>
        <p:txBody>
          <a:bodyPr>
            <a:normAutofit fontScale="40000" lnSpcReduction="20000"/>
          </a:bodyPr>
          <a:lstStyle/>
          <a:p>
            <a:pPr algn="l"/>
            <a:r>
              <a:rPr lang="en-US" sz="3400" b="1" i="0" dirty="0">
                <a:solidFill>
                  <a:srgbClr val="8492A6"/>
                </a:solidFill>
                <a:effectLst/>
                <a:highlight>
                  <a:srgbClr val="FFFFFF"/>
                </a:highlight>
                <a:latin typeface="Manrope"/>
              </a:rPr>
              <a:t>A) Marketing Analysis:</a:t>
            </a:r>
            <a:endParaRPr lang="en-US" sz="3400" b="0" i="0" dirty="0">
              <a:solidFill>
                <a:srgbClr val="8492A6"/>
              </a:solidFill>
              <a:effectLst/>
              <a:highlight>
                <a:srgbClr val="FFFFFF"/>
              </a:highlight>
              <a:latin typeface="Manrope"/>
            </a:endParaRPr>
          </a:p>
          <a:p>
            <a:pPr algn="l">
              <a:buFont typeface="+mj-lt"/>
              <a:buAutoNum type="arabicPeriod"/>
            </a:pPr>
            <a:r>
              <a:rPr lang="en-US" sz="3400" b="1" i="0" dirty="0">
                <a:solidFill>
                  <a:srgbClr val="8492A6"/>
                </a:solidFill>
                <a:effectLst/>
                <a:highlight>
                  <a:srgbClr val="FFFFFF"/>
                </a:highlight>
                <a:latin typeface="Manrope"/>
              </a:rPr>
              <a:t>Loyal User Reward:</a:t>
            </a:r>
            <a:r>
              <a:rPr lang="en-US" sz="3400" b="0" i="0" dirty="0">
                <a:solidFill>
                  <a:srgbClr val="8492A6"/>
                </a:solidFill>
                <a:effectLst/>
                <a:highlight>
                  <a:srgbClr val="FFFFFF"/>
                </a:highlight>
                <a:latin typeface="Manrope"/>
              </a:rPr>
              <a:t> The marketing team wants to reward the most loyal users, i.e., those who have been using the platform for the longest time.</a:t>
            </a:r>
            <a:br>
              <a:rPr lang="en-US" sz="3400" b="0" i="0" dirty="0">
                <a:solidFill>
                  <a:srgbClr val="8492A6"/>
                </a:solidFill>
                <a:effectLst/>
                <a:highlight>
                  <a:srgbClr val="FFFFFF"/>
                </a:highlight>
                <a:latin typeface="Manrope"/>
              </a:rPr>
            </a:br>
            <a:r>
              <a:rPr lang="en-US" sz="3400" b="0" i="0" dirty="0">
                <a:solidFill>
                  <a:srgbClr val="8492A6"/>
                </a:solidFill>
                <a:effectLst/>
                <a:highlight>
                  <a:srgbClr val="FFFFFF"/>
                </a:highlight>
                <a:latin typeface="Manrope"/>
              </a:rPr>
              <a:t>Your Task: Identify the five oldest users on Instagram from the provided database.</a:t>
            </a:r>
          </a:p>
          <a:p>
            <a:pPr algn="l">
              <a:buFont typeface="+mj-lt"/>
              <a:buAutoNum type="arabicPeriod"/>
            </a:pPr>
            <a:r>
              <a:rPr lang="en-US" sz="3400" b="1" i="0" dirty="0">
                <a:solidFill>
                  <a:srgbClr val="8492A6"/>
                </a:solidFill>
                <a:effectLst/>
                <a:highlight>
                  <a:srgbClr val="FFFFFF"/>
                </a:highlight>
                <a:latin typeface="Manrope"/>
              </a:rPr>
              <a:t>Inactive User Engagement:</a:t>
            </a:r>
            <a:r>
              <a:rPr lang="en-US" sz="3400" b="0" i="0" dirty="0">
                <a:solidFill>
                  <a:srgbClr val="8492A6"/>
                </a:solidFill>
                <a:effectLst/>
                <a:highlight>
                  <a:srgbClr val="FFFFFF"/>
                </a:highlight>
                <a:latin typeface="Manrope"/>
              </a:rPr>
              <a:t> The team wants to encourage inactive users to start posting by sending them promotional emails.</a:t>
            </a:r>
            <a:br>
              <a:rPr lang="en-US" sz="3400" b="0" i="0" dirty="0">
                <a:solidFill>
                  <a:srgbClr val="8492A6"/>
                </a:solidFill>
                <a:effectLst/>
                <a:highlight>
                  <a:srgbClr val="FFFFFF"/>
                </a:highlight>
                <a:latin typeface="Manrope"/>
              </a:rPr>
            </a:br>
            <a:r>
              <a:rPr lang="en-US" sz="3400" b="0" i="0" dirty="0">
                <a:solidFill>
                  <a:srgbClr val="8492A6"/>
                </a:solidFill>
                <a:effectLst/>
                <a:highlight>
                  <a:srgbClr val="FFFFFF"/>
                </a:highlight>
                <a:latin typeface="Manrope"/>
              </a:rPr>
              <a:t>Your Task: Identify users who have never posted a single photo on Instagram.</a:t>
            </a:r>
          </a:p>
          <a:p>
            <a:pPr algn="l">
              <a:buFont typeface="+mj-lt"/>
              <a:buAutoNum type="arabicPeriod"/>
            </a:pPr>
            <a:r>
              <a:rPr lang="en-US" sz="3400" b="1" i="0" dirty="0">
                <a:solidFill>
                  <a:srgbClr val="8492A6"/>
                </a:solidFill>
                <a:effectLst/>
                <a:highlight>
                  <a:srgbClr val="FFFFFF"/>
                </a:highlight>
                <a:latin typeface="Manrope"/>
              </a:rPr>
              <a:t>Contest Winner Declaration:</a:t>
            </a:r>
            <a:r>
              <a:rPr lang="en-US" sz="3400" b="0" i="0" dirty="0">
                <a:solidFill>
                  <a:srgbClr val="8492A6"/>
                </a:solidFill>
                <a:effectLst/>
                <a:highlight>
                  <a:srgbClr val="FFFFFF"/>
                </a:highlight>
                <a:latin typeface="Manrope"/>
              </a:rPr>
              <a:t> The team has organized a contest where the user with the most likes on a single photo wins.</a:t>
            </a:r>
            <a:br>
              <a:rPr lang="en-US" sz="3400" b="0" i="0" dirty="0">
                <a:solidFill>
                  <a:srgbClr val="8492A6"/>
                </a:solidFill>
                <a:effectLst/>
                <a:highlight>
                  <a:srgbClr val="FFFFFF"/>
                </a:highlight>
                <a:latin typeface="Manrope"/>
              </a:rPr>
            </a:br>
            <a:r>
              <a:rPr lang="en-US" sz="3400" b="0" i="0" dirty="0">
                <a:solidFill>
                  <a:srgbClr val="8492A6"/>
                </a:solidFill>
                <a:effectLst/>
                <a:highlight>
                  <a:srgbClr val="FFFFFF"/>
                </a:highlight>
                <a:latin typeface="Manrope"/>
              </a:rPr>
              <a:t>Your Task: Determine the winner of the contest and provide their details to the team.</a:t>
            </a:r>
          </a:p>
          <a:p>
            <a:pPr algn="l">
              <a:buFont typeface="+mj-lt"/>
              <a:buAutoNum type="arabicPeriod"/>
            </a:pPr>
            <a:r>
              <a:rPr lang="en-US" sz="3400" b="1" i="0" dirty="0">
                <a:solidFill>
                  <a:srgbClr val="8492A6"/>
                </a:solidFill>
                <a:effectLst/>
                <a:highlight>
                  <a:srgbClr val="FFFFFF"/>
                </a:highlight>
                <a:latin typeface="Manrope"/>
              </a:rPr>
              <a:t>Hashtag Research:</a:t>
            </a:r>
            <a:r>
              <a:rPr lang="en-US" sz="3400" b="0" i="0" dirty="0">
                <a:solidFill>
                  <a:srgbClr val="8492A6"/>
                </a:solidFill>
                <a:effectLst/>
                <a:highlight>
                  <a:srgbClr val="FFFFFF"/>
                </a:highlight>
                <a:latin typeface="Manrope"/>
              </a:rPr>
              <a:t> A partner brand wants to know the most popular hashtags to use in their posts to reach the most people.</a:t>
            </a:r>
            <a:br>
              <a:rPr lang="en-US" sz="3400" b="0" i="0" dirty="0">
                <a:solidFill>
                  <a:srgbClr val="8492A6"/>
                </a:solidFill>
                <a:effectLst/>
                <a:highlight>
                  <a:srgbClr val="FFFFFF"/>
                </a:highlight>
                <a:latin typeface="Manrope"/>
              </a:rPr>
            </a:br>
            <a:r>
              <a:rPr lang="en-US" sz="3400" b="0" i="0" dirty="0">
                <a:solidFill>
                  <a:srgbClr val="8492A6"/>
                </a:solidFill>
                <a:effectLst/>
                <a:highlight>
                  <a:srgbClr val="FFFFFF"/>
                </a:highlight>
                <a:latin typeface="Manrope"/>
              </a:rPr>
              <a:t>Your Task: Identify and suggest the top five most commonly used hashtags on the platform.</a:t>
            </a:r>
          </a:p>
          <a:p>
            <a:pPr algn="l">
              <a:buFont typeface="+mj-lt"/>
              <a:buAutoNum type="arabicPeriod"/>
            </a:pPr>
            <a:r>
              <a:rPr lang="en-US" sz="3400" b="1" i="0" dirty="0">
                <a:solidFill>
                  <a:srgbClr val="8492A6"/>
                </a:solidFill>
                <a:effectLst/>
                <a:highlight>
                  <a:srgbClr val="FFFFFF"/>
                </a:highlight>
                <a:latin typeface="Manrope"/>
              </a:rPr>
              <a:t>Ad Campaign Launch:</a:t>
            </a:r>
            <a:r>
              <a:rPr lang="en-US" sz="3400" b="0" i="0" dirty="0">
                <a:solidFill>
                  <a:srgbClr val="8492A6"/>
                </a:solidFill>
                <a:effectLst/>
                <a:highlight>
                  <a:srgbClr val="FFFFFF"/>
                </a:highlight>
                <a:latin typeface="Manrope"/>
              </a:rPr>
              <a:t> The team wants to know the best day of the week to launch ads.</a:t>
            </a:r>
            <a:br>
              <a:rPr lang="en-US" sz="3400" b="0" i="0" dirty="0">
                <a:solidFill>
                  <a:srgbClr val="8492A6"/>
                </a:solidFill>
                <a:effectLst/>
                <a:highlight>
                  <a:srgbClr val="FFFFFF"/>
                </a:highlight>
                <a:latin typeface="Manrope"/>
              </a:rPr>
            </a:br>
            <a:r>
              <a:rPr lang="en-US" sz="3400" b="0" i="0" dirty="0">
                <a:solidFill>
                  <a:srgbClr val="8492A6"/>
                </a:solidFill>
                <a:effectLst/>
                <a:highlight>
                  <a:srgbClr val="FFFFFF"/>
                </a:highlight>
                <a:latin typeface="Manrope"/>
              </a:rPr>
              <a:t>Your Task: Determine the day of the week when most users register on Instagram. Provide insights on when to schedule an ad campaign.</a:t>
            </a:r>
          </a:p>
          <a:p>
            <a:endParaRPr lang="en-IN" dirty="0"/>
          </a:p>
        </p:txBody>
      </p:sp>
    </p:spTree>
    <p:extLst>
      <p:ext uri="{BB962C8B-B14F-4D97-AF65-F5344CB8AC3E}">
        <p14:creationId xmlns:p14="http://schemas.microsoft.com/office/powerpoint/2010/main" val="3656212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187D5-4A55-DDCF-025E-3D5A172A3A27}"/>
              </a:ext>
            </a:extLst>
          </p:cNvPr>
          <p:cNvSpPr txBox="1"/>
          <p:nvPr/>
        </p:nvSpPr>
        <p:spPr>
          <a:xfrm>
            <a:off x="1017038" y="1390260"/>
            <a:ext cx="9423918" cy="2800767"/>
          </a:xfrm>
          <a:prstGeom prst="rect">
            <a:avLst/>
          </a:prstGeom>
          <a:noFill/>
        </p:spPr>
        <p:txBody>
          <a:bodyPr wrap="square">
            <a:spAutoFit/>
          </a:bodyPr>
          <a:lstStyle/>
          <a:p>
            <a:pPr marL="285750" indent="-285750" algn="l">
              <a:buFont typeface="Arial" panose="020B0604020202020204" pitchFamily="34" charset="0"/>
              <a:buChar char="•"/>
            </a:pPr>
            <a:r>
              <a:rPr lang="en-US" sz="1600" b="1" i="0" dirty="0">
                <a:solidFill>
                  <a:srgbClr val="8492A6"/>
                </a:solidFill>
                <a:effectLst/>
                <a:highlight>
                  <a:srgbClr val="FFFFFF"/>
                </a:highlight>
                <a:latin typeface="Manrope"/>
              </a:rPr>
              <a:t>B) Investor Metrics :</a:t>
            </a:r>
          </a:p>
          <a:p>
            <a:pPr algn="l"/>
            <a:endParaRPr lang="en-US" sz="1600" b="0" i="0" dirty="0">
              <a:solidFill>
                <a:srgbClr val="8492A6"/>
              </a:solidFill>
              <a:effectLst/>
              <a:highlight>
                <a:srgbClr val="FFFFFF"/>
              </a:highlight>
              <a:latin typeface="Manrope"/>
            </a:endParaRPr>
          </a:p>
          <a:p>
            <a:pPr algn="l">
              <a:buFont typeface="+mj-lt"/>
              <a:buAutoNum type="arabicPeriod"/>
            </a:pPr>
            <a:r>
              <a:rPr lang="en-US" sz="1600" b="1" i="0" dirty="0">
                <a:solidFill>
                  <a:srgbClr val="8492A6"/>
                </a:solidFill>
                <a:effectLst/>
                <a:highlight>
                  <a:srgbClr val="FFFFFF"/>
                </a:highlight>
                <a:latin typeface="Manrope"/>
              </a:rPr>
              <a:t> User Engagement:</a:t>
            </a:r>
            <a:r>
              <a:rPr lang="en-US" sz="1600" b="0" i="0" dirty="0">
                <a:solidFill>
                  <a:srgbClr val="8492A6"/>
                </a:solidFill>
                <a:effectLst/>
                <a:highlight>
                  <a:srgbClr val="FFFFFF"/>
                </a:highlight>
                <a:latin typeface="Manrope"/>
              </a:rPr>
              <a:t> Investors want to know if users are still active and posting on Instagram or if they are making fewer posts.</a:t>
            </a:r>
          </a:p>
          <a:p>
            <a:pPr algn="l"/>
            <a:br>
              <a:rPr lang="en-US" sz="1600" b="0" i="0" dirty="0">
                <a:solidFill>
                  <a:srgbClr val="8492A6"/>
                </a:solidFill>
                <a:effectLst/>
                <a:highlight>
                  <a:srgbClr val="FFFFFF"/>
                </a:highlight>
                <a:latin typeface="Manrope"/>
              </a:rPr>
            </a:br>
            <a:r>
              <a:rPr lang="en-US" sz="1600" b="0" i="0" dirty="0">
                <a:solidFill>
                  <a:srgbClr val="8492A6"/>
                </a:solidFill>
                <a:effectLst/>
                <a:highlight>
                  <a:srgbClr val="FFFFFF"/>
                </a:highlight>
                <a:latin typeface="Manrope"/>
              </a:rPr>
              <a:t>Your Task: Calculate the average number of posts per user on Instagram. Also, provide the total number of photos on Instagram divided by the total number of users.</a:t>
            </a:r>
          </a:p>
          <a:p>
            <a:pPr algn="l"/>
            <a:endParaRPr lang="en-US" sz="1600" b="0" i="0" dirty="0">
              <a:solidFill>
                <a:srgbClr val="8492A6"/>
              </a:solidFill>
              <a:effectLst/>
              <a:highlight>
                <a:srgbClr val="FFFFFF"/>
              </a:highlight>
              <a:latin typeface="Manrope"/>
            </a:endParaRPr>
          </a:p>
          <a:p>
            <a:pPr algn="l"/>
            <a:r>
              <a:rPr lang="en-US" sz="1600" b="1" dirty="0">
                <a:solidFill>
                  <a:srgbClr val="8492A6"/>
                </a:solidFill>
                <a:highlight>
                  <a:srgbClr val="FFFFFF"/>
                </a:highlight>
                <a:latin typeface="Manrope"/>
              </a:rPr>
              <a:t>2. </a:t>
            </a:r>
            <a:r>
              <a:rPr lang="en-US" sz="1600" b="1" i="0" dirty="0">
                <a:solidFill>
                  <a:srgbClr val="8492A6"/>
                </a:solidFill>
                <a:effectLst/>
                <a:highlight>
                  <a:srgbClr val="FFFFFF"/>
                </a:highlight>
                <a:latin typeface="Manrope"/>
              </a:rPr>
              <a:t>Bots &amp; Fake Accounts:</a:t>
            </a:r>
            <a:r>
              <a:rPr lang="en-US" sz="1600" b="0" i="0" dirty="0">
                <a:solidFill>
                  <a:srgbClr val="8492A6"/>
                </a:solidFill>
                <a:effectLst/>
                <a:highlight>
                  <a:srgbClr val="FFFFFF"/>
                </a:highlight>
                <a:latin typeface="Manrope"/>
              </a:rPr>
              <a:t> Investors want to know if the platform is crowded with fake and dummy accounts.</a:t>
            </a:r>
            <a:br>
              <a:rPr lang="en-US" sz="1600" b="0" i="0" dirty="0">
                <a:solidFill>
                  <a:srgbClr val="8492A6"/>
                </a:solidFill>
                <a:effectLst/>
                <a:highlight>
                  <a:srgbClr val="FFFFFF"/>
                </a:highlight>
                <a:latin typeface="Manrope"/>
              </a:rPr>
            </a:br>
            <a:r>
              <a:rPr lang="en-US" sz="1600" b="0" i="0" dirty="0">
                <a:solidFill>
                  <a:srgbClr val="8492A6"/>
                </a:solidFill>
                <a:effectLst/>
                <a:highlight>
                  <a:srgbClr val="FFFFFF"/>
                </a:highlight>
                <a:latin typeface="Manrope"/>
              </a:rPr>
              <a:t>Your Task: Identify users (potential bots) who have liked every single photo on the site, as this is not typically possible for a normal user.</a:t>
            </a:r>
          </a:p>
        </p:txBody>
      </p:sp>
    </p:spTree>
    <p:extLst>
      <p:ext uri="{BB962C8B-B14F-4D97-AF65-F5344CB8AC3E}">
        <p14:creationId xmlns:p14="http://schemas.microsoft.com/office/powerpoint/2010/main" val="3777651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EB8DB-8CCF-06AE-BC00-0DD196FA79D5}"/>
              </a:ext>
            </a:extLst>
          </p:cNvPr>
          <p:cNvSpPr>
            <a:spLocks noGrp="1"/>
          </p:cNvSpPr>
          <p:nvPr>
            <p:ph type="title"/>
          </p:nvPr>
        </p:nvSpPr>
        <p:spPr>
          <a:xfrm>
            <a:off x="1295401" y="1735494"/>
            <a:ext cx="10058400" cy="643812"/>
          </a:xfrm>
          <a:ln>
            <a:noFill/>
          </a:ln>
        </p:spPr>
        <p:txBody>
          <a:bodyPr>
            <a:normAutofit/>
          </a:bodyPr>
          <a:lstStyle/>
          <a:p>
            <a:r>
              <a:rPr lang="en-IN" sz="2400" b="1" dirty="0"/>
              <a:t>B. Investor Metrics :</a:t>
            </a:r>
          </a:p>
        </p:txBody>
      </p:sp>
      <p:sp>
        <p:nvSpPr>
          <p:cNvPr id="3" name="Content Placeholder 2">
            <a:extLst>
              <a:ext uri="{FF2B5EF4-FFF2-40B4-BE49-F238E27FC236}">
                <a16:creationId xmlns:a16="http://schemas.microsoft.com/office/drawing/2014/main" id="{092E9344-F294-B2DE-C0F6-CE3837370A9A}"/>
              </a:ext>
            </a:extLst>
          </p:cNvPr>
          <p:cNvSpPr>
            <a:spLocks noGrp="1"/>
          </p:cNvSpPr>
          <p:nvPr>
            <p:ph idx="1"/>
          </p:nvPr>
        </p:nvSpPr>
        <p:spPr>
          <a:xfrm>
            <a:off x="1398038" y="2771191"/>
            <a:ext cx="9601196" cy="3114007"/>
          </a:xfrm>
        </p:spPr>
        <p:txBody>
          <a:bodyPr>
            <a:normAutofit/>
          </a:bodyPr>
          <a:lstStyle/>
          <a:p>
            <a:pPr algn="l">
              <a:buFont typeface="+mj-lt"/>
              <a:buAutoNum type="arabicPeriod"/>
            </a:pPr>
            <a:r>
              <a:rPr lang="en-US" sz="1600" b="1" i="0" dirty="0">
                <a:solidFill>
                  <a:srgbClr val="8492A6"/>
                </a:solidFill>
                <a:effectLst/>
                <a:highlight>
                  <a:srgbClr val="FFFFFF"/>
                </a:highlight>
                <a:latin typeface="Manrope"/>
              </a:rPr>
              <a:t>User Engagement:</a:t>
            </a:r>
            <a:r>
              <a:rPr lang="en-US" sz="1600" b="0" i="0" dirty="0">
                <a:solidFill>
                  <a:srgbClr val="8492A6"/>
                </a:solidFill>
                <a:effectLst/>
                <a:highlight>
                  <a:srgbClr val="FFFFFF"/>
                </a:highlight>
                <a:latin typeface="Manrope"/>
              </a:rPr>
              <a:t> Investors want to know if users are still active and posting on Instagram or if they are making fewer posts.</a:t>
            </a:r>
            <a:br>
              <a:rPr lang="en-US" sz="1600" b="0" i="0" dirty="0">
                <a:solidFill>
                  <a:srgbClr val="8492A6"/>
                </a:solidFill>
                <a:effectLst/>
                <a:highlight>
                  <a:srgbClr val="FFFFFF"/>
                </a:highlight>
                <a:latin typeface="Manrope"/>
              </a:rPr>
            </a:br>
            <a:r>
              <a:rPr lang="en-US" sz="1600" b="0" i="0" dirty="0">
                <a:solidFill>
                  <a:srgbClr val="8492A6"/>
                </a:solidFill>
                <a:effectLst/>
                <a:highlight>
                  <a:srgbClr val="FFFFFF"/>
                </a:highlight>
                <a:latin typeface="Manrope"/>
              </a:rPr>
              <a:t>Your Task: Calculate the average number of posts per user on Instagram. Also, provide the total number of photos on Instagram divided by the total number of users.</a:t>
            </a:r>
          </a:p>
          <a:p>
            <a:pPr algn="l">
              <a:buFont typeface="+mj-lt"/>
              <a:buAutoNum type="arabicPeriod"/>
            </a:pPr>
            <a:r>
              <a:rPr lang="en-US" sz="1600" b="1" i="0" dirty="0">
                <a:solidFill>
                  <a:srgbClr val="8492A6"/>
                </a:solidFill>
                <a:effectLst/>
                <a:highlight>
                  <a:srgbClr val="FFFFFF"/>
                </a:highlight>
                <a:latin typeface="Manrope"/>
              </a:rPr>
              <a:t>Bots &amp; Fake Accounts:</a:t>
            </a:r>
            <a:r>
              <a:rPr lang="en-US" sz="1600" b="0" i="0" dirty="0">
                <a:solidFill>
                  <a:srgbClr val="8492A6"/>
                </a:solidFill>
                <a:effectLst/>
                <a:highlight>
                  <a:srgbClr val="FFFFFF"/>
                </a:highlight>
                <a:latin typeface="Manrope"/>
              </a:rPr>
              <a:t> Investors want to know if the platform is crowded with fake and dummy accounts.</a:t>
            </a:r>
            <a:br>
              <a:rPr lang="en-US" sz="1600" b="0" i="0" dirty="0">
                <a:solidFill>
                  <a:srgbClr val="8492A6"/>
                </a:solidFill>
                <a:effectLst/>
                <a:highlight>
                  <a:srgbClr val="FFFFFF"/>
                </a:highlight>
                <a:latin typeface="Manrope"/>
              </a:rPr>
            </a:br>
            <a:r>
              <a:rPr lang="en-US" sz="1600" b="0" i="0" dirty="0">
                <a:solidFill>
                  <a:srgbClr val="8492A6"/>
                </a:solidFill>
                <a:effectLst/>
                <a:highlight>
                  <a:srgbClr val="FFFFFF"/>
                </a:highlight>
                <a:latin typeface="Manrope"/>
              </a:rPr>
              <a:t>Your Task: Identify users (potential bots) who have liked every single photo on the site, as this is not typically possible for a normal user.</a:t>
            </a:r>
          </a:p>
          <a:p>
            <a:endParaRPr lang="en-IN" dirty="0"/>
          </a:p>
        </p:txBody>
      </p:sp>
    </p:spTree>
    <p:extLst>
      <p:ext uri="{BB962C8B-B14F-4D97-AF65-F5344CB8AC3E}">
        <p14:creationId xmlns:p14="http://schemas.microsoft.com/office/powerpoint/2010/main" val="318034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0547A-C7DD-A09E-F3DC-25E402181D8E}"/>
              </a:ext>
            </a:extLst>
          </p:cNvPr>
          <p:cNvSpPr>
            <a:spLocks noGrp="1"/>
          </p:cNvSpPr>
          <p:nvPr>
            <p:ph type="title"/>
          </p:nvPr>
        </p:nvSpPr>
        <p:spPr>
          <a:xfrm>
            <a:off x="1097280" y="1614196"/>
            <a:ext cx="10058400" cy="734571"/>
          </a:xfrm>
        </p:spPr>
        <p:txBody>
          <a:bodyPr>
            <a:normAutofit/>
          </a:bodyPr>
          <a:lstStyle/>
          <a:p>
            <a:r>
              <a:rPr lang="en-IN" sz="2400" b="1" dirty="0"/>
              <a:t>Approach</a:t>
            </a:r>
            <a:r>
              <a:rPr lang="en-IN" sz="3600" b="1" dirty="0"/>
              <a:t> </a:t>
            </a:r>
            <a:r>
              <a:rPr lang="en-IN" sz="2400" b="1" dirty="0"/>
              <a:t>:-</a:t>
            </a:r>
            <a:endParaRPr lang="en-IN" sz="3600" b="1" dirty="0"/>
          </a:p>
        </p:txBody>
      </p:sp>
      <p:sp>
        <p:nvSpPr>
          <p:cNvPr id="3" name="Content Placeholder 2">
            <a:extLst>
              <a:ext uri="{FF2B5EF4-FFF2-40B4-BE49-F238E27FC236}">
                <a16:creationId xmlns:a16="http://schemas.microsoft.com/office/drawing/2014/main" id="{25B9C6DB-71EE-9B1A-FEFB-669D5585A973}"/>
              </a:ext>
            </a:extLst>
          </p:cNvPr>
          <p:cNvSpPr>
            <a:spLocks noGrp="1"/>
          </p:cNvSpPr>
          <p:nvPr>
            <p:ph idx="1"/>
          </p:nvPr>
        </p:nvSpPr>
        <p:spPr>
          <a:xfrm>
            <a:off x="1066800" y="2694429"/>
            <a:ext cx="10058400" cy="1726163"/>
          </a:xfrm>
        </p:spPr>
        <p:txBody>
          <a:bodyPr>
            <a:normAutofit/>
          </a:bodyPr>
          <a:lstStyle/>
          <a:p>
            <a:pPr marL="0" indent="0">
              <a:buNone/>
            </a:pPr>
            <a:r>
              <a:rPr lang="en-IN" sz="1600" dirty="0"/>
              <a:t>The approach taken by me to answer the question of Marketing &amp; Investor Metrics department is MySQL. Steps I have used in this project are Aggregations, Group by, Having, where condition &amp; other functions to find the answers and draw the relevant insights from the given dataset. I have used google to download the photos and the icons used in the ppt to make the ppt look more attractive and presentable.</a:t>
            </a:r>
          </a:p>
        </p:txBody>
      </p:sp>
    </p:spTree>
    <p:extLst>
      <p:ext uri="{BB962C8B-B14F-4D97-AF65-F5344CB8AC3E}">
        <p14:creationId xmlns:p14="http://schemas.microsoft.com/office/powerpoint/2010/main" val="3826562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902A-E3D3-948D-2CCF-7B5AE0922D6F}"/>
              </a:ext>
            </a:extLst>
          </p:cNvPr>
          <p:cNvSpPr>
            <a:spLocks noGrp="1"/>
          </p:cNvSpPr>
          <p:nvPr>
            <p:ph type="title"/>
          </p:nvPr>
        </p:nvSpPr>
        <p:spPr>
          <a:xfrm>
            <a:off x="1295402" y="1791478"/>
            <a:ext cx="9601196" cy="625150"/>
          </a:xfrm>
        </p:spPr>
        <p:txBody>
          <a:bodyPr>
            <a:normAutofit/>
          </a:bodyPr>
          <a:lstStyle/>
          <a:p>
            <a:r>
              <a:rPr lang="en-IN" sz="2400" b="1" dirty="0"/>
              <a:t>Tech Stack Used :-</a:t>
            </a:r>
          </a:p>
        </p:txBody>
      </p:sp>
      <p:sp>
        <p:nvSpPr>
          <p:cNvPr id="3" name="Content Placeholder 2">
            <a:extLst>
              <a:ext uri="{FF2B5EF4-FFF2-40B4-BE49-F238E27FC236}">
                <a16:creationId xmlns:a16="http://schemas.microsoft.com/office/drawing/2014/main" id="{BD565569-ECEC-EEEF-2F7E-03C10F4D9E49}"/>
              </a:ext>
            </a:extLst>
          </p:cNvPr>
          <p:cNvSpPr>
            <a:spLocks noGrp="1"/>
          </p:cNvSpPr>
          <p:nvPr>
            <p:ph idx="1"/>
          </p:nvPr>
        </p:nvSpPr>
        <p:spPr>
          <a:xfrm>
            <a:off x="1209247" y="2817846"/>
            <a:ext cx="10058400" cy="3041916"/>
          </a:xfrm>
        </p:spPr>
        <p:txBody>
          <a:bodyPr>
            <a:normAutofit/>
          </a:bodyPr>
          <a:lstStyle/>
          <a:p>
            <a:pPr marL="0" indent="0">
              <a:buNone/>
            </a:pPr>
            <a:r>
              <a:rPr lang="en-IN" sz="1600" dirty="0"/>
              <a:t>The tech used in this project is MySQL Workbench as it is the open source and comes with many inbuilt functions and features that helps in finding the answers in easy manner. Query writing is in simple English statements that makes it more flexible to work with and draw relevant insights.</a:t>
            </a:r>
          </a:p>
        </p:txBody>
      </p:sp>
    </p:spTree>
    <p:extLst>
      <p:ext uri="{BB962C8B-B14F-4D97-AF65-F5344CB8AC3E}">
        <p14:creationId xmlns:p14="http://schemas.microsoft.com/office/powerpoint/2010/main" val="359435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E32B-6056-4B61-28E6-B1E5ECA18BB0}"/>
              </a:ext>
            </a:extLst>
          </p:cNvPr>
          <p:cNvSpPr>
            <a:spLocks noGrp="1"/>
          </p:cNvSpPr>
          <p:nvPr>
            <p:ph type="title"/>
          </p:nvPr>
        </p:nvSpPr>
        <p:spPr>
          <a:xfrm>
            <a:off x="1295402" y="1894112"/>
            <a:ext cx="9601196" cy="391885"/>
          </a:xfrm>
        </p:spPr>
        <p:txBody>
          <a:bodyPr>
            <a:noAutofit/>
          </a:bodyPr>
          <a:lstStyle/>
          <a:p>
            <a:r>
              <a:rPr lang="en-US" sz="2400" b="1" dirty="0"/>
              <a:t>1. Loyal User Reward : 5 Oldest Users</a:t>
            </a:r>
            <a:endParaRPr lang="en-IN" sz="2400" b="1" dirty="0"/>
          </a:p>
        </p:txBody>
      </p:sp>
      <p:graphicFrame>
        <p:nvGraphicFramePr>
          <p:cNvPr id="13" name="Content Placeholder 12">
            <a:extLst>
              <a:ext uri="{FF2B5EF4-FFF2-40B4-BE49-F238E27FC236}">
                <a16:creationId xmlns:a16="http://schemas.microsoft.com/office/drawing/2014/main" id="{367DEDF1-8964-7C0E-E1F1-C1FF8D83496E}"/>
              </a:ext>
            </a:extLst>
          </p:cNvPr>
          <p:cNvGraphicFramePr>
            <a:graphicFrameLocks noGrp="1"/>
          </p:cNvGraphicFramePr>
          <p:nvPr>
            <p:ph idx="1"/>
            <p:extLst>
              <p:ext uri="{D42A27DB-BD31-4B8C-83A1-F6EECF244321}">
                <p14:modId xmlns:p14="http://schemas.microsoft.com/office/powerpoint/2010/main" val="3813440924"/>
              </p:ext>
            </p:extLst>
          </p:nvPr>
        </p:nvGraphicFramePr>
        <p:xfrm>
          <a:off x="1411605" y="2834909"/>
          <a:ext cx="9429750" cy="2127648"/>
        </p:xfrm>
        <a:graphic>
          <a:graphicData uri="http://schemas.openxmlformats.org/drawingml/2006/table">
            <a:tbl>
              <a:tblPr/>
              <a:tblGrid>
                <a:gridCol w="3143250">
                  <a:extLst>
                    <a:ext uri="{9D8B030D-6E8A-4147-A177-3AD203B41FA5}">
                      <a16:colId xmlns:a16="http://schemas.microsoft.com/office/drawing/2014/main" val="1164355049"/>
                    </a:ext>
                  </a:extLst>
                </a:gridCol>
                <a:gridCol w="3143250">
                  <a:extLst>
                    <a:ext uri="{9D8B030D-6E8A-4147-A177-3AD203B41FA5}">
                      <a16:colId xmlns:a16="http://schemas.microsoft.com/office/drawing/2014/main" val="1132472455"/>
                    </a:ext>
                  </a:extLst>
                </a:gridCol>
                <a:gridCol w="3143250">
                  <a:extLst>
                    <a:ext uri="{9D8B030D-6E8A-4147-A177-3AD203B41FA5}">
                      <a16:colId xmlns:a16="http://schemas.microsoft.com/office/drawing/2014/main" val="181598540"/>
                    </a:ext>
                  </a:extLst>
                </a:gridCol>
              </a:tblGrid>
              <a:tr h="354608">
                <a:tc>
                  <a:txBody>
                    <a:bodyPr/>
                    <a:lstStyle/>
                    <a:p>
                      <a:r>
                        <a:rPr lang="en-IN" sz="1600" dirty="0"/>
                        <a:t>80</a:t>
                      </a:r>
                    </a:p>
                  </a:txBody>
                  <a:tcPr anchor="ctr">
                    <a:lnL>
                      <a:noFill/>
                    </a:lnL>
                    <a:lnR>
                      <a:noFill/>
                    </a:lnR>
                    <a:lnT>
                      <a:noFill/>
                    </a:lnT>
                    <a:lnB>
                      <a:noFill/>
                    </a:lnB>
                    <a:noFill/>
                  </a:tcPr>
                </a:tc>
                <a:tc>
                  <a:txBody>
                    <a:bodyPr/>
                    <a:lstStyle/>
                    <a:p>
                      <a:r>
                        <a:rPr lang="en-IN" sz="1600"/>
                        <a:t>Darby_Herzog</a:t>
                      </a:r>
                    </a:p>
                  </a:txBody>
                  <a:tcPr anchor="ctr">
                    <a:lnL>
                      <a:noFill/>
                    </a:lnL>
                    <a:lnR>
                      <a:noFill/>
                    </a:lnR>
                    <a:lnT>
                      <a:noFill/>
                    </a:lnT>
                    <a:lnB>
                      <a:noFill/>
                    </a:lnB>
                    <a:noFill/>
                  </a:tcPr>
                </a:tc>
                <a:tc>
                  <a:txBody>
                    <a:bodyPr/>
                    <a:lstStyle/>
                    <a:p>
                      <a:r>
                        <a:rPr lang="en-IN" sz="1600"/>
                        <a:t>2016-05-06 00:14:21</a:t>
                      </a:r>
                    </a:p>
                  </a:txBody>
                  <a:tcPr anchor="ctr">
                    <a:lnL>
                      <a:noFill/>
                    </a:lnL>
                    <a:lnR>
                      <a:noFill/>
                    </a:lnR>
                    <a:lnT>
                      <a:noFill/>
                    </a:lnT>
                    <a:lnB>
                      <a:noFill/>
                    </a:lnB>
                    <a:noFill/>
                  </a:tcPr>
                </a:tc>
                <a:extLst>
                  <a:ext uri="{0D108BD9-81ED-4DB2-BD59-A6C34878D82A}">
                    <a16:rowId xmlns:a16="http://schemas.microsoft.com/office/drawing/2014/main" val="676306928"/>
                  </a:ext>
                </a:extLst>
              </a:tr>
              <a:tr h="354608">
                <a:tc>
                  <a:txBody>
                    <a:bodyPr/>
                    <a:lstStyle/>
                    <a:p>
                      <a:r>
                        <a:rPr lang="en-IN" sz="1600" dirty="0"/>
                        <a:t>67</a:t>
                      </a:r>
                    </a:p>
                  </a:txBody>
                  <a:tcPr anchor="ctr">
                    <a:lnL>
                      <a:noFill/>
                    </a:lnL>
                    <a:lnR>
                      <a:noFill/>
                    </a:lnR>
                    <a:lnT>
                      <a:noFill/>
                    </a:lnT>
                    <a:lnB>
                      <a:noFill/>
                    </a:lnB>
                    <a:noFill/>
                  </a:tcPr>
                </a:tc>
                <a:tc>
                  <a:txBody>
                    <a:bodyPr/>
                    <a:lstStyle/>
                    <a:p>
                      <a:r>
                        <a:rPr lang="en-IN" sz="1600"/>
                        <a:t>Emilio_Bernier52</a:t>
                      </a:r>
                    </a:p>
                  </a:txBody>
                  <a:tcPr anchor="ctr">
                    <a:lnL>
                      <a:noFill/>
                    </a:lnL>
                    <a:lnR>
                      <a:noFill/>
                    </a:lnR>
                    <a:lnT>
                      <a:noFill/>
                    </a:lnT>
                    <a:lnB>
                      <a:noFill/>
                    </a:lnB>
                    <a:noFill/>
                  </a:tcPr>
                </a:tc>
                <a:tc>
                  <a:txBody>
                    <a:bodyPr/>
                    <a:lstStyle/>
                    <a:p>
                      <a:r>
                        <a:rPr lang="en-IN" sz="1600"/>
                        <a:t>2016-05-06 13:04:30</a:t>
                      </a:r>
                    </a:p>
                  </a:txBody>
                  <a:tcPr anchor="ctr">
                    <a:lnL>
                      <a:noFill/>
                    </a:lnL>
                    <a:lnR>
                      <a:noFill/>
                    </a:lnR>
                    <a:lnT>
                      <a:noFill/>
                    </a:lnT>
                    <a:lnB>
                      <a:noFill/>
                    </a:lnB>
                    <a:noFill/>
                  </a:tcPr>
                </a:tc>
                <a:extLst>
                  <a:ext uri="{0D108BD9-81ED-4DB2-BD59-A6C34878D82A}">
                    <a16:rowId xmlns:a16="http://schemas.microsoft.com/office/drawing/2014/main" val="3490884389"/>
                  </a:ext>
                </a:extLst>
              </a:tr>
              <a:tr h="354608">
                <a:tc>
                  <a:txBody>
                    <a:bodyPr/>
                    <a:lstStyle/>
                    <a:p>
                      <a:r>
                        <a:rPr lang="en-IN" sz="1600" dirty="0"/>
                        <a:t>63</a:t>
                      </a:r>
                    </a:p>
                  </a:txBody>
                  <a:tcPr anchor="ctr">
                    <a:lnL>
                      <a:noFill/>
                    </a:lnL>
                    <a:lnR>
                      <a:noFill/>
                    </a:lnR>
                    <a:lnT>
                      <a:noFill/>
                    </a:lnT>
                    <a:lnB>
                      <a:noFill/>
                    </a:lnB>
                    <a:noFill/>
                  </a:tcPr>
                </a:tc>
                <a:tc>
                  <a:txBody>
                    <a:bodyPr/>
                    <a:lstStyle/>
                    <a:p>
                      <a:r>
                        <a:rPr lang="en-IN" sz="1600"/>
                        <a:t>Elenor88</a:t>
                      </a:r>
                    </a:p>
                  </a:txBody>
                  <a:tcPr anchor="ctr">
                    <a:lnL>
                      <a:noFill/>
                    </a:lnL>
                    <a:lnR>
                      <a:noFill/>
                    </a:lnR>
                    <a:lnT>
                      <a:noFill/>
                    </a:lnT>
                    <a:lnB>
                      <a:noFill/>
                    </a:lnB>
                    <a:noFill/>
                  </a:tcPr>
                </a:tc>
                <a:tc>
                  <a:txBody>
                    <a:bodyPr/>
                    <a:lstStyle/>
                    <a:p>
                      <a:r>
                        <a:rPr lang="en-IN" sz="1600"/>
                        <a:t>2016-05-08 01:30:41</a:t>
                      </a:r>
                    </a:p>
                  </a:txBody>
                  <a:tcPr anchor="ctr">
                    <a:lnL>
                      <a:noFill/>
                    </a:lnL>
                    <a:lnR>
                      <a:noFill/>
                    </a:lnR>
                    <a:lnT>
                      <a:noFill/>
                    </a:lnT>
                    <a:lnB>
                      <a:noFill/>
                    </a:lnB>
                    <a:noFill/>
                  </a:tcPr>
                </a:tc>
                <a:extLst>
                  <a:ext uri="{0D108BD9-81ED-4DB2-BD59-A6C34878D82A}">
                    <a16:rowId xmlns:a16="http://schemas.microsoft.com/office/drawing/2014/main" val="3556507314"/>
                  </a:ext>
                </a:extLst>
              </a:tr>
              <a:tr h="354608">
                <a:tc>
                  <a:txBody>
                    <a:bodyPr/>
                    <a:lstStyle/>
                    <a:p>
                      <a:r>
                        <a:rPr lang="en-IN" sz="1600"/>
                        <a:t>95</a:t>
                      </a:r>
                    </a:p>
                  </a:txBody>
                  <a:tcPr anchor="ctr">
                    <a:lnL>
                      <a:noFill/>
                    </a:lnL>
                    <a:lnR>
                      <a:noFill/>
                    </a:lnR>
                    <a:lnT>
                      <a:noFill/>
                    </a:lnT>
                    <a:lnB>
                      <a:noFill/>
                    </a:lnB>
                    <a:noFill/>
                  </a:tcPr>
                </a:tc>
                <a:tc>
                  <a:txBody>
                    <a:bodyPr/>
                    <a:lstStyle/>
                    <a:p>
                      <a:r>
                        <a:rPr lang="en-IN" sz="1600" dirty="0"/>
                        <a:t>Nicole71</a:t>
                      </a:r>
                    </a:p>
                  </a:txBody>
                  <a:tcPr anchor="ctr">
                    <a:lnL>
                      <a:noFill/>
                    </a:lnL>
                    <a:lnR>
                      <a:noFill/>
                    </a:lnR>
                    <a:lnT>
                      <a:noFill/>
                    </a:lnT>
                    <a:lnB>
                      <a:noFill/>
                    </a:lnB>
                    <a:noFill/>
                  </a:tcPr>
                </a:tc>
                <a:tc>
                  <a:txBody>
                    <a:bodyPr/>
                    <a:lstStyle/>
                    <a:p>
                      <a:r>
                        <a:rPr lang="en-IN" sz="1600" dirty="0"/>
                        <a:t>2016-05-09 17:30:22</a:t>
                      </a:r>
                    </a:p>
                  </a:txBody>
                  <a:tcPr anchor="ctr">
                    <a:lnL>
                      <a:noFill/>
                    </a:lnL>
                    <a:lnR>
                      <a:noFill/>
                    </a:lnR>
                    <a:lnT>
                      <a:noFill/>
                    </a:lnT>
                    <a:lnB>
                      <a:noFill/>
                    </a:lnB>
                    <a:noFill/>
                  </a:tcPr>
                </a:tc>
                <a:extLst>
                  <a:ext uri="{0D108BD9-81ED-4DB2-BD59-A6C34878D82A}">
                    <a16:rowId xmlns:a16="http://schemas.microsoft.com/office/drawing/2014/main" val="1415347688"/>
                  </a:ext>
                </a:extLst>
              </a:tr>
              <a:tr h="354608">
                <a:tc>
                  <a:txBody>
                    <a:bodyPr/>
                    <a:lstStyle/>
                    <a:p>
                      <a:r>
                        <a:rPr lang="en-IN" sz="1600"/>
                        <a:t>38</a:t>
                      </a:r>
                    </a:p>
                  </a:txBody>
                  <a:tcPr anchor="ctr">
                    <a:lnL>
                      <a:noFill/>
                    </a:lnL>
                    <a:lnR>
                      <a:noFill/>
                    </a:lnR>
                    <a:lnT>
                      <a:noFill/>
                    </a:lnT>
                    <a:lnB>
                      <a:noFill/>
                    </a:lnB>
                    <a:noFill/>
                  </a:tcPr>
                </a:tc>
                <a:tc>
                  <a:txBody>
                    <a:bodyPr/>
                    <a:lstStyle/>
                    <a:p>
                      <a:r>
                        <a:rPr lang="en-IN" sz="1600" dirty="0"/>
                        <a:t>Jordyn.Jacobson2</a:t>
                      </a:r>
                    </a:p>
                  </a:txBody>
                  <a:tcPr anchor="ctr">
                    <a:lnL>
                      <a:noFill/>
                    </a:lnL>
                    <a:lnR>
                      <a:noFill/>
                    </a:lnR>
                    <a:lnT>
                      <a:noFill/>
                    </a:lnT>
                    <a:lnB>
                      <a:noFill/>
                    </a:lnB>
                    <a:noFill/>
                  </a:tcPr>
                </a:tc>
                <a:tc>
                  <a:txBody>
                    <a:bodyPr/>
                    <a:lstStyle/>
                    <a:p>
                      <a:r>
                        <a:rPr lang="en-IN" sz="1600" dirty="0"/>
                        <a:t>2016-05-14 07:56:26</a:t>
                      </a:r>
                    </a:p>
                  </a:txBody>
                  <a:tcPr anchor="ctr">
                    <a:lnL>
                      <a:noFill/>
                    </a:lnL>
                    <a:lnR>
                      <a:noFill/>
                    </a:lnR>
                    <a:lnT>
                      <a:noFill/>
                    </a:lnT>
                    <a:lnB>
                      <a:noFill/>
                    </a:lnB>
                    <a:noFill/>
                  </a:tcPr>
                </a:tc>
                <a:extLst>
                  <a:ext uri="{0D108BD9-81ED-4DB2-BD59-A6C34878D82A}">
                    <a16:rowId xmlns:a16="http://schemas.microsoft.com/office/drawing/2014/main" val="3344291128"/>
                  </a:ext>
                </a:extLst>
              </a:tr>
              <a:tr h="354608">
                <a:tc>
                  <a:txBody>
                    <a:bodyPr/>
                    <a:lstStyle/>
                    <a:p>
                      <a:endParaRPr lang="en-IN" sz="1600"/>
                    </a:p>
                  </a:txBody>
                  <a:tcPr anchor="ctr">
                    <a:lnL>
                      <a:noFill/>
                    </a:lnL>
                    <a:lnR>
                      <a:noFill/>
                    </a:lnR>
                    <a:lnT>
                      <a:noFill/>
                    </a:lnT>
                    <a:lnB>
                      <a:noFill/>
                    </a:lnB>
                    <a:noFill/>
                  </a:tcPr>
                </a:tc>
                <a:tc>
                  <a:txBody>
                    <a:bodyPr/>
                    <a:lstStyle/>
                    <a:p>
                      <a:endParaRPr lang="en-IN" sz="1600" dirty="0"/>
                    </a:p>
                  </a:txBody>
                  <a:tcPr anchor="ctr">
                    <a:lnL>
                      <a:noFill/>
                    </a:lnL>
                    <a:lnR>
                      <a:noFill/>
                    </a:lnR>
                    <a:lnT>
                      <a:noFill/>
                    </a:lnT>
                    <a:lnB>
                      <a:noFill/>
                    </a:lnB>
                    <a:noFill/>
                  </a:tcPr>
                </a:tc>
                <a:tc>
                  <a:txBody>
                    <a:bodyPr/>
                    <a:lstStyle/>
                    <a:p>
                      <a:endParaRPr lang="en-IN" sz="1600" dirty="0"/>
                    </a:p>
                  </a:txBody>
                  <a:tcPr anchor="ctr">
                    <a:lnL>
                      <a:noFill/>
                    </a:lnL>
                    <a:lnR>
                      <a:noFill/>
                    </a:lnR>
                    <a:lnT>
                      <a:noFill/>
                    </a:lnT>
                    <a:lnB>
                      <a:noFill/>
                    </a:lnB>
                    <a:noFill/>
                  </a:tcPr>
                </a:tc>
                <a:extLst>
                  <a:ext uri="{0D108BD9-81ED-4DB2-BD59-A6C34878D82A}">
                    <a16:rowId xmlns:a16="http://schemas.microsoft.com/office/drawing/2014/main" val="2378072213"/>
                  </a:ext>
                </a:extLst>
              </a:tr>
            </a:tbl>
          </a:graphicData>
        </a:graphic>
      </p:graphicFrame>
    </p:spTree>
    <p:extLst>
      <p:ext uri="{BB962C8B-B14F-4D97-AF65-F5344CB8AC3E}">
        <p14:creationId xmlns:p14="http://schemas.microsoft.com/office/powerpoint/2010/main" val="1827249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4CA2A-9709-258A-DD4F-16F6817F71C0}"/>
              </a:ext>
            </a:extLst>
          </p:cNvPr>
          <p:cNvSpPr>
            <a:spLocks noGrp="1"/>
          </p:cNvSpPr>
          <p:nvPr>
            <p:ph type="title"/>
          </p:nvPr>
        </p:nvSpPr>
        <p:spPr>
          <a:xfrm>
            <a:off x="1001485" y="1434270"/>
            <a:ext cx="10058400" cy="851732"/>
          </a:xfrm>
        </p:spPr>
        <p:txBody>
          <a:bodyPr>
            <a:noAutofit/>
          </a:bodyPr>
          <a:lstStyle/>
          <a:p>
            <a:r>
              <a:rPr lang="en-US" sz="2400" b="1" dirty="0"/>
              <a:t>2. Inactive User Engagement : Who have never posted a single photo on Instagram</a:t>
            </a:r>
            <a:endParaRPr lang="en-IN" sz="2400" b="1" dirty="0"/>
          </a:p>
        </p:txBody>
      </p:sp>
      <p:sp>
        <p:nvSpPr>
          <p:cNvPr id="25" name="Content Placeholder 24">
            <a:extLst>
              <a:ext uri="{FF2B5EF4-FFF2-40B4-BE49-F238E27FC236}">
                <a16:creationId xmlns:a16="http://schemas.microsoft.com/office/drawing/2014/main" id="{3EDD9A1A-667F-AB2A-BD35-D5DC209FA3CC}"/>
              </a:ext>
            </a:extLst>
          </p:cNvPr>
          <p:cNvSpPr>
            <a:spLocks noGrp="1"/>
          </p:cNvSpPr>
          <p:nvPr>
            <p:ph idx="1"/>
          </p:nvPr>
        </p:nvSpPr>
        <p:spPr>
          <a:xfrm>
            <a:off x="1295401" y="2808514"/>
            <a:ext cx="9601196" cy="3067354"/>
          </a:xfrm>
        </p:spPr>
        <p:txBody>
          <a:bodyPr>
            <a:normAutofit/>
          </a:bodyPr>
          <a:lstStyle/>
          <a:p>
            <a:pPr marL="0" indent="0">
              <a:buNone/>
            </a:pPr>
            <a:r>
              <a:rPr lang="en-IN" sz="1600" dirty="0"/>
              <a:t>SELECT users.id, username</a:t>
            </a:r>
          </a:p>
          <a:p>
            <a:pPr marL="0" indent="0">
              <a:buNone/>
            </a:pPr>
            <a:r>
              <a:rPr lang="en-IN" sz="1600" dirty="0"/>
              <a:t>FROM users        </a:t>
            </a:r>
          </a:p>
          <a:p>
            <a:pPr marL="0" indent="0">
              <a:buNone/>
            </a:pPr>
            <a:r>
              <a:rPr lang="en-IN" sz="1600" dirty="0"/>
              <a:t>LEFT JOIN photos ON users.id = </a:t>
            </a:r>
            <a:r>
              <a:rPr lang="en-IN" sz="1600" dirty="0" err="1"/>
              <a:t>photos.user_id</a:t>
            </a:r>
            <a:endParaRPr lang="en-IN" sz="1600" dirty="0"/>
          </a:p>
          <a:p>
            <a:pPr marL="0" indent="0">
              <a:buNone/>
            </a:pPr>
            <a:r>
              <a:rPr lang="en-IN" sz="1600" dirty="0"/>
              <a:t>WHERE </a:t>
            </a:r>
            <a:r>
              <a:rPr lang="en-IN" sz="1600" dirty="0" err="1"/>
              <a:t>photos.user_id</a:t>
            </a:r>
            <a:r>
              <a:rPr lang="en-IN" sz="1600" dirty="0"/>
              <a:t> IS NULL</a:t>
            </a:r>
          </a:p>
          <a:p>
            <a:pPr marL="0" indent="0">
              <a:buNone/>
            </a:pPr>
            <a:r>
              <a:rPr lang="en-IN" sz="1600" dirty="0"/>
              <a:t>ORDER BY users.id;</a:t>
            </a:r>
          </a:p>
        </p:txBody>
      </p:sp>
    </p:spTree>
    <p:extLst>
      <p:ext uri="{BB962C8B-B14F-4D97-AF65-F5344CB8AC3E}">
        <p14:creationId xmlns:p14="http://schemas.microsoft.com/office/powerpoint/2010/main" val="10724376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223</TotalTime>
  <Words>1491</Words>
  <Application>Microsoft Office PowerPoint</Application>
  <PresentationFormat>Widescreen</PresentationFormat>
  <Paragraphs>161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Garamond</vt:lpstr>
      <vt:lpstr>Manrope</vt:lpstr>
      <vt:lpstr>Organic</vt:lpstr>
      <vt:lpstr>Instagram User Analytics</vt:lpstr>
      <vt:lpstr>About the Project</vt:lpstr>
      <vt:lpstr>SQL Tasks :</vt:lpstr>
      <vt:lpstr>PowerPoint Presentation</vt:lpstr>
      <vt:lpstr>B. Investor Metrics :</vt:lpstr>
      <vt:lpstr>Approach :-</vt:lpstr>
      <vt:lpstr>Tech Stack Used :-</vt:lpstr>
      <vt:lpstr>1. Loyal User Reward : 5 Oldest Users</vt:lpstr>
      <vt:lpstr>2. Inactive User Engagement : Who have never posted a single photo on Instagram</vt:lpstr>
      <vt:lpstr>PowerPoint Presentation</vt:lpstr>
      <vt:lpstr>3. Contest Winner Declaration: User with the most likes on a single photo wins.</vt:lpstr>
      <vt:lpstr>4. Hashtag Research :  Identify and suggest the top five most commonly used hashtags on the platform.</vt:lpstr>
      <vt:lpstr>5. Ad Campaign Launch: The team wants to know the best day of the week to launch ads.</vt:lpstr>
      <vt:lpstr>B. Investor Metrics  1. User Engagement : Find if the users are still active on Instagram or not  Also, provide the total number of photos on Instagram divided by the total number of users.</vt:lpstr>
      <vt:lpstr>2. Bots &amp; Fake Accounts: Investors want to know if the platform is crowded with fake and dummy accounts.</vt:lpstr>
      <vt:lpstr>Insights &amp; Results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Deeksha Saini</dc:creator>
  <cp:lastModifiedBy>Deeksha Saini</cp:lastModifiedBy>
  <cp:revision>3</cp:revision>
  <dcterms:created xsi:type="dcterms:W3CDTF">2024-07-22T13:00:53Z</dcterms:created>
  <dcterms:modified xsi:type="dcterms:W3CDTF">2024-10-11T19:35:03Z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