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0"/>
    <p:restoredTop sz="94675"/>
  </p:normalViewPr>
  <p:slideViewPr>
    <p:cSldViewPr snapToGrid="0" snapToObjects="1">
      <p:cViewPr>
        <p:scale>
          <a:sx n="85" d="100"/>
          <a:sy n="85" d="100"/>
        </p:scale>
        <p:origin x="19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B6FF-29BD-4A4B-A9EA-63CB458C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24A19-8F8F-3942-B055-9F4AB60D4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972A-FF0D-1D41-BB6B-927341D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79AC-D12C-414C-8B87-187CA52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A065-9C84-E442-88C2-AA3E044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14C0-F682-0745-B5D4-46F0B8C7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17F3B-7F86-3248-A1D1-2545D0C0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F9DF-C253-4F46-BA6C-32DEB58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46D6-3C81-1744-88AB-CDE2B70A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021F-27F8-FA4B-A63B-808ED276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6AE9-0497-8540-A07B-30F91B660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DFC02-96AF-9F45-9D61-B8FA8CAE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5B05-C78B-3C40-A491-3F9C013D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1EF5-A240-754E-8C49-B42E9B5B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9859-0343-2447-A326-38F2F44E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69B1-EC73-854A-9318-6043DDC1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39A5-E880-B844-844F-CFAB10E6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AA19-8AB2-C740-861E-52E2512D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5862-7760-A54D-A647-89BE46B0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52A3-3976-4744-A175-4731D910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D7CA-96BE-D946-8E43-902CC940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4282E-225D-EE49-A9A1-1A33D636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A8BA-1763-1E45-B48F-18E68F6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9891-537D-F44E-A04F-D521A1D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A236-9555-D046-BB88-2123652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4DA2-BAE5-1941-A939-F667C755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4D01-1928-2849-8712-9A5BB51F2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B9C7-149D-FC4E-BD53-54244316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6747-6F79-3B4C-BD03-EF25842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7760-28BC-8E4F-B9E5-367DB3C8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6198-90C7-E241-BEE9-5519A1C1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176-A8E3-9849-816C-9E7B4B3F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05073-7920-6140-87CD-13E4C1D4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78BE-8773-1440-A457-8C802986B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CC5A-A5B7-6C4F-9176-DBCED5C10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599C-7503-BB41-9709-FCB412248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5B47E-3AB0-C34E-9372-207A2AF0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F7026-5A50-8B44-9675-67C818A9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3159-296D-E34B-B999-CD5248D5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62A8-C156-FE4F-A850-4810653B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B39A0-F3BE-DC48-B5D5-1E74891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55288-7C6A-594B-8630-10DAD882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7EAF-8286-644B-B75F-1173A2A3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3350-266C-5742-9BFD-974A4C2E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7B5E4-173A-9448-9FDA-DCC3ADF9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E71B3-7662-F448-A38D-E4230F7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0D-CDFD-3546-8E17-DFE56E83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FF4C-6B27-9743-9C60-B05F4282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4F60-A803-5747-84E2-4350AE5C3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CCEC-13A1-F94C-9CB5-AD52CAEB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3E9-269E-864F-B900-32397AE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A7B23-7382-0F46-B2A7-107EAAD7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070-C428-2E45-8E03-6ED87050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6BB21-F382-0846-8E5A-C5B58207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C578-D35A-974C-AD64-95491F09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80F3-BCAF-0041-BCE9-D430656B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C39A-5ABC-9F43-B6B2-61AC8FC6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CA4D-8077-2641-B91C-4174A49C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C4CDF-FCFA-A04A-A1BB-007E78B2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1692-79B2-CA40-83DC-D3293165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6239-5FA5-5B46-A7CD-8388FCF8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ED57-60F6-9740-9181-5C4754990E0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92FA-4D2C-F743-B446-226D1FE8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C804-DE79-5C4E-808F-8AF9048F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D933-26B6-1242-92FD-34C236F3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015"/>
              </p:ext>
            </p:extLst>
          </p:nvPr>
        </p:nvGraphicFramePr>
        <p:xfrm>
          <a:off x="977900" y="3302794"/>
          <a:ext cx="10236200" cy="33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906505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4484325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04729938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43108489"/>
                    </a:ext>
                  </a:extLst>
                </a:gridCol>
              </a:tblGrid>
              <a:tr h="5839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Fraction cells expressing in cluster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chemeClr val="accent2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6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L0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7720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L1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4.65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8045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L2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1.129468902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4.850917439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2.478406746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803527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L-inf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3.33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864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4B71E3-C073-774B-A2BF-409F0CF00BBD}"/>
              </a:ext>
            </a:extLst>
          </p:cNvPr>
          <p:cNvSpPr/>
          <p:nvPr/>
        </p:nvSpPr>
        <p:spPr>
          <a:xfrm>
            <a:off x="808892" y="685800"/>
            <a:ext cx="10603523" cy="2410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22DC4-00B2-3147-A893-573F07619034}"/>
              </a:ext>
            </a:extLst>
          </p:cNvPr>
          <p:cNvSpPr/>
          <p:nvPr/>
        </p:nvSpPr>
        <p:spPr>
          <a:xfrm>
            <a:off x="2262554" y="3096706"/>
            <a:ext cx="9727642" cy="376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31E82-D9A9-7B40-9058-2BE6594DC79F}"/>
              </a:ext>
            </a:extLst>
          </p:cNvPr>
          <p:cNvSpPr/>
          <p:nvPr/>
        </p:nvSpPr>
        <p:spPr>
          <a:xfrm>
            <a:off x="400120" y="5459840"/>
            <a:ext cx="3275066" cy="138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3302794"/>
          <a:ext cx="10236200" cy="33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906505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4484325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04729938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43108489"/>
                    </a:ext>
                  </a:extLst>
                </a:gridCol>
              </a:tblGrid>
              <a:tr h="5839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Fraction cells expressing in cluster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chemeClr val="accent2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6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L0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7720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L1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4.65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8045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L2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1.129468902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4.850917439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2.478406746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803527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L-inf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3.33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864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E6EB2CE-90C6-F846-BB76-CB5A2DEA5BC8}"/>
              </a:ext>
            </a:extLst>
          </p:cNvPr>
          <p:cNvSpPr/>
          <p:nvPr/>
        </p:nvSpPr>
        <p:spPr>
          <a:xfrm>
            <a:off x="808892" y="931987"/>
            <a:ext cx="10603523" cy="2164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5722C-7E4F-E741-9FFF-F93DA4E0E8D8}"/>
              </a:ext>
            </a:extLst>
          </p:cNvPr>
          <p:cNvSpPr/>
          <p:nvPr/>
        </p:nvSpPr>
        <p:spPr>
          <a:xfrm>
            <a:off x="3528643" y="3096706"/>
            <a:ext cx="10603523" cy="376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94106-345D-594D-9A57-F1B61D14BC18}"/>
              </a:ext>
            </a:extLst>
          </p:cNvPr>
          <p:cNvSpPr/>
          <p:nvPr/>
        </p:nvSpPr>
        <p:spPr>
          <a:xfrm>
            <a:off x="400120" y="5459840"/>
            <a:ext cx="3275066" cy="138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3302794"/>
          <a:ext cx="10236200" cy="33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906505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4484325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04729938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43108489"/>
                    </a:ext>
                  </a:extLst>
                </a:gridCol>
              </a:tblGrid>
              <a:tr h="5839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Fraction cells expressing in cluster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chemeClr val="accent2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6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L0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7720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L1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4.65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8045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L2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1.129468902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4.850917439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2.478406746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803527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L-inf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3.33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864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E30A2A-0A6E-6A4F-8FB1-880E11DE59D8}"/>
              </a:ext>
            </a:extLst>
          </p:cNvPr>
          <p:cNvSpPr/>
          <p:nvPr/>
        </p:nvSpPr>
        <p:spPr>
          <a:xfrm>
            <a:off x="808892" y="1125417"/>
            <a:ext cx="10603523" cy="2164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1583C-9CB0-884B-A0BB-4229F09389B3}"/>
              </a:ext>
            </a:extLst>
          </p:cNvPr>
          <p:cNvSpPr/>
          <p:nvPr/>
        </p:nvSpPr>
        <p:spPr>
          <a:xfrm>
            <a:off x="7397258" y="3096706"/>
            <a:ext cx="4394623" cy="376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E6285-57D9-6A4F-9484-3E7A278C8894}"/>
              </a:ext>
            </a:extLst>
          </p:cNvPr>
          <p:cNvSpPr/>
          <p:nvPr/>
        </p:nvSpPr>
        <p:spPr>
          <a:xfrm>
            <a:off x="400119" y="5459840"/>
            <a:ext cx="8427357" cy="138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3302794"/>
          <a:ext cx="10236200" cy="33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906505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4484325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04729938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43108489"/>
                    </a:ext>
                  </a:extLst>
                </a:gridCol>
              </a:tblGrid>
              <a:tr h="5839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Fraction cells expressing in cluster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chemeClr val="accent2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6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L0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7720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L1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4.65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8045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L2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1.129468902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4.850917439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2.478406746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803527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L-inf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3.33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864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0E5A335-C2FB-FA4C-AA97-73D3EBDEBB69}"/>
              </a:ext>
            </a:extLst>
          </p:cNvPr>
          <p:cNvSpPr/>
          <p:nvPr/>
        </p:nvSpPr>
        <p:spPr>
          <a:xfrm>
            <a:off x="808892" y="1552929"/>
            <a:ext cx="10603523" cy="1543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A533D-C784-FF44-9E05-34838EB4F5B4}"/>
              </a:ext>
            </a:extLst>
          </p:cNvPr>
          <p:cNvSpPr/>
          <p:nvPr/>
        </p:nvSpPr>
        <p:spPr>
          <a:xfrm>
            <a:off x="7397258" y="5459840"/>
            <a:ext cx="4394623" cy="139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CE91C-3038-2D47-91E3-6059FF4E8714}"/>
              </a:ext>
            </a:extLst>
          </p:cNvPr>
          <p:cNvSpPr/>
          <p:nvPr/>
        </p:nvSpPr>
        <p:spPr>
          <a:xfrm>
            <a:off x="400119" y="5459840"/>
            <a:ext cx="8427357" cy="138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37B34CAF-AADF-AC4D-9CE3-FCF234213901}"/>
              </a:ext>
            </a:extLst>
          </p:cNvPr>
          <p:cNvSpPr/>
          <p:nvPr/>
        </p:nvSpPr>
        <p:spPr>
          <a:xfrm rot="5400000">
            <a:off x="3468357" y="2551204"/>
            <a:ext cx="134313" cy="1265449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7E1D53A-AFEC-1448-9C81-8EE70D041E35}"/>
              </a:ext>
            </a:extLst>
          </p:cNvPr>
          <p:cNvSpPr/>
          <p:nvPr/>
        </p:nvSpPr>
        <p:spPr>
          <a:xfrm rot="5400000">
            <a:off x="5708386" y="801997"/>
            <a:ext cx="142504" cy="4488251"/>
          </a:xfrm>
          <a:prstGeom prst="leftBracket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B124914-ED4F-6A42-8631-AC1AE4949A09}"/>
              </a:ext>
            </a:extLst>
          </p:cNvPr>
          <p:cNvSpPr/>
          <p:nvPr/>
        </p:nvSpPr>
        <p:spPr>
          <a:xfrm rot="5400000">
            <a:off x="4081007" y="1649323"/>
            <a:ext cx="134313" cy="2478002"/>
          </a:xfrm>
          <a:prstGeom prst="lef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66AFF5F-8A89-2848-9BE3-5F4269C00623}"/>
              </a:ext>
            </a:extLst>
          </p:cNvPr>
          <p:cNvSpPr/>
          <p:nvPr/>
        </p:nvSpPr>
        <p:spPr>
          <a:xfrm rot="5400000">
            <a:off x="6294504" y="-89783"/>
            <a:ext cx="142504" cy="5665845"/>
          </a:xfrm>
          <a:prstGeom prst="leftBracket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6AC5D48-6123-2849-97C6-885FE65CEC4B}"/>
              </a:ext>
            </a:extLst>
          </p:cNvPr>
          <p:cNvSpPr/>
          <p:nvPr/>
        </p:nvSpPr>
        <p:spPr>
          <a:xfrm rot="5400000">
            <a:off x="4765078" y="675569"/>
            <a:ext cx="134313" cy="3805996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773C2FE8-C28C-1543-AAFB-851F74C6E1E9}"/>
              </a:ext>
            </a:extLst>
          </p:cNvPr>
          <p:cNvSpPr/>
          <p:nvPr/>
        </p:nvSpPr>
        <p:spPr>
          <a:xfrm rot="5400000">
            <a:off x="6986228" y="-1071191"/>
            <a:ext cx="142504" cy="7009146"/>
          </a:xfrm>
          <a:prstGeom prst="leftBracket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3302794"/>
          <a:ext cx="10236200" cy="33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906505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14484325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04729938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43108489"/>
                    </a:ext>
                  </a:extLst>
                </a:gridCol>
              </a:tblGrid>
              <a:tr h="5839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Fraction cells expressing in cluster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rgbClr val="0070C0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 err="1">
                          <a:solidFill>
                            <a:schemeClr val="accent2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accent6"/>
                          </a:solidFill>
                        </a:rPr>
                        <a:t>LocalScores</a:t>
                      </a:r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Lit Encoded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Gene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L0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7720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L1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4.65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8045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L2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1.129468902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4.850917439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2.478406746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803527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L-inf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0.96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3.33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2864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97BBFB2-BED9-7B4B-8914-391D7CA2FDCD}"/>
              </a:ext>
            </a:extLst>
          </p:cNvPr>
          <p:cNvSpPr/>
          <p:nvPr/>
        </p:nvSpPr>
        <p:spPr>
          <a:xfrm>
            <a:off x="808892" y="2612571"/>
            <a:ext cx="10603523" cy="48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6E0FDE-8DD2-204C-A507-3CCEC4AC8B02}"/>
              </a:ext>
            </a:extLst>
          </p:cNvPr>
          <p:cNvSpPr/>
          <p:nvPr/>
        </p:nvSpPr>
        <p:spPr>
          <a:xfrm>
            <a:off x="7376984" y="3302794"/>
            <a:ext cx="3837116" cy="3351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192F0-DAE3-1B4A-B265-B8BBE4CBFDEF}"/>
              </a:ext>
            </a:extLst>
          </p:cNvPr>
          <p:cNvSpPr/>
          <p:nvPr/>
        </p:nvSpPr>
        <p:spPr>
          <a:xfrm>
            <a:off x="953186" y="5456243"/>
            <a:ext cx="10260914" cy="11981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8C8D3-C99F-9F41-968D-D3F3DED15C0E}"/>
              </a:ext>
            </a:extLst>
          </p:cNvPr>
          <p:cNvSpPr txBox="1"/>
          <p:nvPr/>
        </p:nvSpPr>
        <p:spPr>
          <a:xfrm>
            <a:off x="977900" y="203606"/>
            <a:ext cx="100257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 to label </a:t>
            </a:r>
            <a:r>
              <a:rPr lang="en-US" sz="1400" i="1" dirty="0"/>
              <a:t>C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the top </a:t>
            </a:r>
            <a:r>
              <a:rPr lang="en-US" sz="1400" i="1" dirty="0"/>
              <a:t>n</a:t>
            </a:r>
            <a:r>
              <a:rPr lang="en-US" sz="1400" dirty="0"/>
              <a:t> genes by Cohen’s D (e.g. top 5, 10,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API, get the fraction of cells in cluster </a:t>
            </a:r>
            <a:r>
              <a:rPr lang="en-US" sz="1400" i="1" dirty="0"/>
              <a:t>C</a:t>
            </a:r>
            <a:r>
              <a:rPr lang="en-US" sz="1400" dirty="0"/>
              <a:t> which express each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From literature reference table, get the local scores between each reference cell type and the top </a:t>
            </a:r>
            <a:r>
              <a:rPr lang="en-US" sz="1400" i="1" dirty="0"/>
              <a:t>n genes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Multiply “Fraction cells expressing in cluster </a:t>
            </a:r>
            <a:r>
              <a:rPr lang="en-US" sz="1400" i="1" dirty="0"/>
              <a:t>C</a:t>
            </a:r>
            <a:r>
              <a:rPr lang="en-US" sz="1400" dirty="0"/>
              <a:t>” column by each “</a:t>
            </a:r>
            <a:r>
              <a:rPr lang="en-US" sz="1400" dirty="0" err="1"/>
              <a:t>Ref_CellTypeX_LocalScores</a:t>
            </a:r>
            <a:r>
              <a:rPr lang="en-US" sz="1400" dirty="0"/>
              <a:t>” column to get a set of “literature encoded expression vectors” for each reference cell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“Lit Encoded Vector” column, calculate L0, L1, L2, and L-inf norms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L0: number of non-zero elements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L1: sum of all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L2: square root of sum of squares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L-inf: max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Output: four tables of Clusters To Label (rows) * Reference Cell Types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Table 1 = L0 norm, Table 2 = L1 norm, Table 3 = L2 norm, Table 4 = L-inf norm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7390FE-4310-6347-95D1-A4B1BB02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3013"/>
              </p:ext>
            </p:extLst>
          </p:nvPr>
        </p:nvGraphicFramePr>
        <p:xfrm>
          <a:off x="3431721" y="3761295"/>
          <a:ext cx="5118100" cy="214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157323872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45991104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58731538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3855075803"/>
                    </a:ext>
                  </a:extLst>
                </a:gridCol>
              </a:tblGrid>
              <a:tr h="4540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Ref_CellType1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Prediction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Ref_CellType2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Prediction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Ref_CellType3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Prediction Scores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03561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863223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336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2827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55009"/>
                  </a:ext>
                </a:extLst>
              </a:tr>
              <a:tr h="30128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[L0, L1, L2, L-inf]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6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1739</Words>
  <Application>Microsoft Macintosh PowerPoint</Application>
  <PresentationFormat>Widescreen</PresentationFormat>
  <Paragraphs>449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Lenehan, Patrick John</dc:creator>
  <cp:lastModifiedBy>Lenehan, Patrick John</cp:lastModifiedBy>
  <cp:revision>4</cp:revision>
  <dcterms:created xsi:type="dcterms:W3CDTF">2020-05-12T19:19:01Z</dcterms:created>
  <dcterms:modified xsi:type="dcterms:W3CDTF">2020-05-12T19:58:06Z</dcterms:modified>
</cp:coreProperties>
</file>