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3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18" y="105282"/>
            <a:ext cx="11770563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18032" y="741415"/>
            <a:ext cx="9848850" cy="4724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11770563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34" y="1747519"/>
            <a:ext cx="12079731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cloud-adoption-framework/ready/azure-setup-guide/organize-resources?tabs=AzureManagementGroupsAndHierarch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global-infrastructure/servic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2592F0B-A03C-4C79-9E34-D8E054A7A97F}"/>
              </a:ext>
            </a:extLst>
          </p:cNvPr>
          <p:cNvSpPr txBox="1">
            <a:spLocks noGrp="1"/>
          </p:cNvSpPr>
          <p:nvPr/>
        </p:nvSpPr>
        <p:spPr>
          <a:xfrm>
            <a:off x="2667000" y="3083713"/>
            <a:ext cx="7696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8000" b="1" i="0">
                <a:solidFill>
                  <a:srgbClr val="001F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0" spc="-270" dirty="0"/>
              <a:t>Microsoft</a:t>
            </a:r>
            <a:r>
              <a:rPr sz="4400" b="0" spc="-135" dirty="0"/>
              <a:t> </a:t>
            </a:r>
            <a:r>
              <a:rPr sz="4400" b="0" spc="-190" dirty="0"/>
              <a:t>Azure</a:t>
            </a:r>
            <a:r>
              <a:rPr lang="en-US" sz="4400" b="0" spc="-190" dirty="0"/>
              <a:t> –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33237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63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</a:t>
            </a:r>
            <a:r>
              <a:rPr spc="-440" dirty="0"/>
              <a:t> </a:t>
            </a: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823785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5" dirty="0">
                <a:latin typeface="Verdana"/>
                <a:cs typeface="Verdana"/>
              </a:rPr>
              <a:t>A logic </a:t>
            </a:r>
            <a:r>
              <a:rPr sz="2800" spc="-150" dirty="0">
                <a:latin typeface="Verdana"/>
                <a:cs typeface="Verdana"/>
              </a:rPr>
              <a:t>container </a:t>
            </a:r>
            <a:r>
              <a:rPr sz="2800" spc="-95" dirty="0">
                <a:latin typeface="Verdana"/>
                <a:cs typeface="Verdana"/>
              </a:rPr>
              <a:t>for</a:t>
            </a:r>
            <a:r>
              <a:rPr sz="2800" spc="-55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resources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5" dirty="0">
                <a:latin typeface="Verdana"/>
                <a:cs typeface="Verdana"/>
              </a:rPr>
              <a:t>Used </a:t>
            </a:r>
            <a:r>
              <a:rPr sz="2800" spc="-95" dirty="0">
                <a:latin typeface="Verdana"/>
                <a:cs typeface="Verdana"/>
              </a:rPr>
              <a:t>for </a:t>
            </a:r>
            <a:r>
              <a:rPr sz="2800" spc="-175" dirty="0">
                <a:latin typeface="Verdana"/>
                <a:cs typeface="Verdana"/>
              </a:rPr>
              <a:t>grouping </a:t>
            </a:r>
            <a:r>
              <a:rPr sz="2800" spc="-95" dirty="0">
                <a:latin typeface="Verdana"/>
                <a:cs typeface="Verdana"/>
              </a:rPr>
              <a:t>resources </a:t>
            </a:r>
            <a:r>
              <a:rPr sz="2800" spc="-265" dirty="0">
                <a:latin typeface="Verdana"/>
                <a:cs typeface="Verdana"/>
              </a:rPr>
              <a:t>by </a:t>
            </a:r>
            <a:r>
              <a:rPr sz="2800" spc="-195" dirty="0">
                <a:latin typeface="Verdana"/>
                <a:cs typeface="Verdana"/>
              </a:rPr>
              <a:t>a </a:t>
            </a:r>
            <a:r>
              <a:rPr sz="2800" spc="-105" dirty="0">
                <a:latin typeface="Verdana"/>
                <a:cs typeface="Verdana"/>
              </a:rPr>
              <a:t>logic</a:t>
            </a:r>
            <a:r>
              <a:rPr sz="2800" spc="-620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boundary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5" dirty="0">
                <a:latin typeface="Verdana"/>
                <a:cs typeface="Verdana"/>
              </a:rPr>
              <a:t>Free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10" dirty="0">
                <a:latin typeface="Verdana"/>
                <a:cs typeface="Verdana"/>
              </a:rPr>
              <a:t>Examples: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200" dirty="0">
                <a:latin typeface="Verdana"/>
                <a:cs typeface="Verdana"/>
              </a:rPr>
              <a:t>Development </a:t>
            </a:r>
            <a:r>
              <a:rPr sz="2800" spc="-215" dirty="0">
                <a:latin typeface="Verdana"/>
                <a:cs typeface="Verdana"/>
              </a:rPr>
              <a:t>/ </a:t>
            </a:r>
            <a:r>
              <a:rPr sz="2800" spc="-190" dirty="0">
                <a:latin typeface="Verdana"/>
                <a:cs typeface="Verdana"/>
              </a:rPr>
              <a:t>Test </a:t>
            </a:r>
            <a:r>
              <a:rPr sz="2800" spc="-215" dirty="0">
                <a:latin typeface="Verdana"/>
                <a:cs typeface="Verdana"/>
              </a:rPr>
              <a:t>/ </a:t>
            </a:r>
            <a:r>
              <a:rPr sz="2800" spc="-130" dirty="0">
                <a:latin typeface="Verdana"/>
                <a:cs typeface="Verdana"/>
              </a:rPr>
              <a:t>Production</a:t>
            </a:r>
            <a:r>
              <a:rPr sz="2800" spc="-35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resources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275" dirty="0">
                <a:latin typeface="Verdana"/>
                <a:cs typeface="Verdana"/>
              </a:rPr>
              <a:t>Team </a:t>
            </a:r>
            <a:r>
              <a:rPr sz="2800" spc="-105" dirty="0">
                <a:latin typeface="Verdana"/>
                <a:cs typeface="Verdana"/>
              </a:rPr>
              <a:t>A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resources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8609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 Groups vs Subscriptions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41419" y="1406532"/>
            <a:ext cx="4289425" cy="5031105"/>
            <a:chOff x="4041419" y="1406532"/>
            <a:chExt cx="4289425" cy="5031105"/>
          </a:xfrm>
        </p:grpSpPr>
        <p:sp>
          <p:nvSpPr>
            <p:cNvPr id="4" name="object 4"/>
            <p:cNvSpPr/>
            <p:nvPr/>
          </p:nvSpPr>
          <p:spPr>
            <a:xfrm>
              <a:off x="4041419" y="1406532"/>
              <a:ext cx="4288993" cy="5030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0143" y="1565148"/>
              <a:ext cx="3791711" cy="453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8609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 Groups vs Subscriptions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569719" y="1751076"/>
            <a:ext cx="6201155" cy="402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155" y="6264351"/>
            <a:ext cx="697103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spc="-5" dirty="0">
                <a:latin typeface="Carlito"/>
                <a:cs typeface="Carlito"/>
                <a:hlinkClick r:id="rId4"/>
              </a:rPr>
              <a:t>Source: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https://docs.microsoft.com/en-us/azure/cloud-adoption-framework/ready/azure-setup- </a:t>
            </a:r>
            <a:r>
              <a:rPr sz="1400" spc="-10" dirty="0">
                <a:solidFill>
                  <a:srgbClr val="0462C1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guide/organize-resources?tabs=AzureManagementGroupsAndHierarchy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2678" y="2993263"/>
            <a:ext cx="2414270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70" dirty="0">
                <a:solidFill>
                  <a:srgbClr val="6F2F9F"/>
                </a:solidFill>
                <a:latin typeface="Verdana"/>
                <a:cs typeface="Verdana"/>
              </a:rPr>
              <a:t>Associates</a:t>
            </a:r>
            <a:r>
              <a:rPr sz="1800" spc="-170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Verdana"/>
                <a:cs typeface="Verdana"/>
              </a:rPr>
              <a:t>accounts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6F2F9F"/>
                </a:solidFill>
                <a:latin typeface="Verdana"/>
                <a:cs typeface="Verdana"/>
              </a:rPr>
              <a:t>Cost</a:t>
            </a:r>
            <a:r>
              <a:rPr sz="1800" spc="-155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Verdana"/>
                <a:cs typeface="Verdana"/>
              </a:rPr>
              <a:t>center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F2F9F"/>
              </a:buClr>
              <a:buFont typeface="Verdana"/>
              <a:buChar char="-"/>
            </a:pPr>
            <a:endParaRPr sz="28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65" dirty="0">
                <a:solidFill>
                  <a:srgbClr val="6F2F9F"/>
                </a:solidFill>
                <a:latin typeface="Verdana"/>
                <a:cs typeface="Verdana"/>
              </a:rPr>
              <a:t>Logical</a:t>
            </a:r>
            <a:r>
              <a:rPr sz="1800" spc="-160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6F2F9F"/>
                </a:solidFill>
                <a:latin typeface="Verdana"/>
                <a:cs typeface="Verdana"/>
              </a:rPr>
              <a:t>Resources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800" spc="-105" dirty="0">
                <a:solidFill>
                  <a:srgbClr val="6F2F9F"/>
                </a:solidFill>
                <a:latin typeface="Verdana"/>
                <a:cs typeface="Verdana"/>
              </a:rPr>
              <a:t>Container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14893" y="3227832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4893" y="4221479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2678" y="1823084"/>
            <a:ext cx="269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45" dirty="0">
                <a:solidFill>
                  <a:srgbClr val="6F2F9F"/>
                </a:solidFill>
                <a:latin typeface="Verdana"/>
                <a:cs typeface="Verdana"/>
              </a:rPr>
              <a:t>-	</a:t>
            </a:r>
            <a:r>
              <a:rPr sz="1800" spc="-114" dirty="0">
                <a:solidFill>
                  <a:srgbClr val="6F2F9F"/>
                </a:solidFill>
                <a:latin typeface="Verdana"/>
                <a:cs typeface="Verdana"/>
              </a:rPr>
              <a:t>Manages</a:t>
            </a:r>
            <a:r>
              <a:rPr sz="1800" spc="-175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6F2F9F"/>
                </a:solidFill>
                <a:latin typeface="Verdana"/>
                <a:cs typeface="Verdana"/>
              </a:rPr>
              <a:t>Subscriptions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14893" y="2057400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09943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 Groups Naming Conventions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10485755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20" dirty="0">
                <a:latin typeface="Verdana"/>
                <a:cs typeface="Verdana"/>
              </a:rPr>
              <a:t>It’s </a:t>
            </a:r>
            <a:r>
              <a:rPr sz="2800" spc="-150" dirty="0">
                <a:latin typeface="Verdana"/>
                <a:cs typeface="Verdana"/>
              </a:rPr>
              <a:t>best </a:t>
            </a:r>
            <a:r>
              <a:rPr sz="2800" spc="-125" dirty="0">
                <a:latin typeface="Verdana"/>
                <a:cs typeface="Verdana"/>
              </a:rPr>
              <a:t>practice </a:t>
            </a:r>
            <a:r>
              <a:rPr sz="2800" spc="-190" dirty="0">
                <a:latin typeface="Verdana"/>
                <a:cs typeface="Verdana"/>
              </a:rPr>
              <a:t>to </a:t>
            </a:r>
            <a:r>
              <a:rPr sz="2800" spc="-210" dirty="0">
                <a:latin typeface="Verdana"/>
                <a:cs typeface="Verdana"/>
              </a:rPr>
              <a:t>have </a:t>
            </a:r>
            <a:r>
              <a:rPr sz="2800" spc="-204" dirty="0">
                <a:latin typeface="Verdana"/>
                <a:cs typeface="Verdana"/>
              </a:rPr>
              <a:t>an </a:t>
            </a:r>
            <a:r>
              <a:rPr sz="2800" spc="-254" dirty="0">
                <a:latin typeface="Verdana"/>
                <a:cs typeface="Verdana"/>
              </a:rPr>
              <a:t>“rg” </a:t>
            </a:r>
            <a:r>
              <a:rPr sz="2800" spc="-90" dirty="0">
                <a:latin typeface="Verdana"/>
                <a:cs typeface="Verdana"/>
              </a:rPr>
              <a:t>or </a:t>
            </a:r>
            <a:r>
              <a:rPr sz="2800" spc="-325" dirty="0">
                <a:latin typeface="Verdana"/>
                <a:cs typeface="Verdana"/>
              </a:rPr>
              <a:t>“RG” </a:t>
            </a:r>
            <a:r>
              <a:rPr sz="2800" spc="-105" dirty="0">
                <a:latin typeface="Verdana"/>
                <a:cs typeface="Verdana"/>
              </a:rPr>
              <a:t>as </a:t>
            </a:r>
            <a:r>
              <a:rPr sz="2800" spc="-160" dirty="0">
                <a:latin typeface="Verdana"/>
                <a:cs typeface="Verdana"/>
              </a:rPr>
              <a:t>part </a:t>
            </a:r>
            <a:r>
              <a:rPr sz="2800" spc="-140" dirty="0">
                <a:latin typeface="Verdana"/>
                <a:cs typeface="Verdana"/>
              </a:rPr>
              <a:t>of</a:t>
            </a:r>
            <a:r>
              <a:rPr sz="2800" spc="-710" dirty="0">
                <a:latin typeface="Verdana"/>
                <a:cs typeface="Verdana"/>
              </a:rPr>
              <a:t> </a:t>
            </a:r>
            <a:r>
              <a:rPr sz="2800" spc="-200" dirty="0">
                <a:latin typeface="Verdana"/>
                <a:cs typeface="Verdana"/>
              </a:rPr>
              <a:t>the </a:t>
            </a:r>
            <a:r>
              <a:rPr sz="2800" spc="-105" dirty="0">
                <a:latin typeface="Verdana"/>
                <a:cs typeface="Verdana"/>
              </a:rPr>
              <a:t>resource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2800" spc="-175" dirty="0">
                <a:latin typeface="Verdana"/>
                <a:cs typeface="Verdana"/>
              </a:rPr>
              <a:t>group</a:t>
            </a:r>
            <a:r>
              <a:rPr sz="2800" spc="-225" dirty="0">
                <a:latin typeface="Verdana"/>
                <a:cs typeface="Verdana"/>
              </a:rPr>
              <a:t> name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5" dirty="0">
                <a:latin typeface="Verdana"/>
                <a:cs typeface="Verdana"/>
              </a:rPr>
              <a:t>Could </a:t>
            </a:r>
            <a:r>
              <a:rPr sz="2800" spc="-200" dirty="0">
                <a:latin typeface="Verdana"/>
                <a:cs typeface="Verdana"/>
              </a:rPr>
              <a:t>be </a:t>
            </a:r>
            <a:r>
              <a:rPr sz="2800" spc="-130" dirty="0">
                <a:latin typeface="Verdana"/>
                <a:cs typeface="Verdana"/>
              </a:rPr>
              <a:t>prefix </a:t>
            </a:r>
            <a:r>
              <a:rPr sz="2800" spc="-90" dirty="0">
                <a:latin typeface="Verdana"/>
                <a:cs typeface="Verdana"/>
              </a:rPr>
              <a:t>or</a:t>
            </a:r>
            <a:r>
              <a:rPr sz="2800" spc="-41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suffix</a:t>
            </a:r>
            <a:endParaRPr sz="2800">
              <a:latin typeface="Verdana"/>
              <a:cs typeface="Verdana"/>
            </a:endParaRPr>
          </a:p>
          <a:p>
            <a:pPr marL="1147445" marR="6250940">
              <a:lnSpc>
                <a:spcPts val="5270"/>
              </a:lnSpc>
              <a:spcBef>
                <a:spcPts val="395"/>
              </a:spcBef>
            </a:pPr>
            <a:r>
              <a:rPr sz="2200" spc="95" dirty="0">
                <a:latin typeface="Arial"/>
                <a:cs typeface="Arial"/>
              </a:rPr>
              <a:t>RG-Project-Dev  </a:t>
            </a:r>
            <a:r>
              <a:rPr sz="2200" spc="114" dirty="0">
                <a:latin typeface="Arial"/>
                <a:cs typeface="Arial"/>
              </a:rPr>
              <a:t>Finance-Resources-rg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637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Resource Groups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10398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5" dirty="0">
                <a:latin typeface="Verdana"/>
                <a:cs typeface="Verdana"/>
              </a:rPr>
              <a:t>Almost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85" dirty="0">
                <a:latin typeface="Verdana"/>
                <a:cs typeface="Verdana"/>
              </a:rPr>
              <a:t>every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resource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in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Azure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is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placed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in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a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Resource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04" dirty="0">
                <a:latin typeface="Verdana"/>
                <a:cs typeface="Verdana"/>
              </a:rPr>
              <a:t>Group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4953" y="2322295"/>
            <a:ext cx="8050530" cy="4535805"/>
            <a:chOff x="1974953" y="2322295"/>
            <a:chExt cx="8050530" cy="4535805"/>
          </a:xfrm>
        </p:grpSpPr>
        <p:sp>
          <p:nvSpPr>
            <p:cNvPr id="6" name="object 6"/>
            <p:cNvSpPr/>
            <p:nvPr/>
          </p:nvSpPr>
          <p:spPr>
            <a:xfrm>
              <a:off x="1974953" y="2322295"/>
              <a:ext cx="8050068" cy="4535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481072"/>
              <a:ext cx="7552944" cy="4090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906" y="4014977"/>
              <a:ext cx="7059295" cy="492759"/>
            </a:xfrm>
            <a:custGeom>
              <a:avLst/>
              <a:gdLst/>
              <a:ahLst/>
              <a:cxnLst/>
              <a:rect l="l" t="t" r="r" b="b"/>
              <a:pathLst>
                <a:path w="7059295" h="492760">
                  <a:moveTo>
                    <a:pt x="0" y="492252"/>
                  </a:moveTo>
                  <a:lnTo>
                    <a:pt x="7059168" y="492252"/>
                  </a:lnTo>
                  <a:lnTo>
                    <a:pt x="7059168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7409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 Account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67113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5" dirty="0">
                <a:latin typeface="Verdana"/>
                <a:cs typeface="Verdana"/>
              </a:rPr>
              <a:t>Used </a:t>
            </a:r>
            <a:r>
              <a:rPr sz="2800" spc="-190" dirty="0">
                <a:latin typeface="Verdana"/>
                <a:cs typeface="Verdana"/>
              </a:rPr>
              <a:t>to </a:t>
            </a:r>
            <a:r>
              <a:rPr sz="2800" spc="-110" dirty="0">
                <a:latin typeface="Verdana"/>
                <a:cs typeface="Verdana"/>
              </a:rPr>
              <a:t>store </a:t>
            </a:r>
            <a:r>
              <a:rPr sz="2800" spc="-150" dirty="0">
                <a:latin typeface="Verdana"/>
                <a:cs typeface="Verdana"/>
              </a:rPr>
              <a:t>almost </a:t>
            </a:r>
            <a:r>
              <a:rPr sz="2800" spc="-210" dirty="0">
                <a:latin typeface="Verdana"/>
                <a:cs typeface="Verdana"/>
              </a:rPr>
              <a:t>anything </a:t>
            </a:r>
            <a:r>
              <a:rPr sz="2800" spc="-140" dirty="0">
                <a:latin typeface="Verdana"/>
                <a:cs typeface="Verdana"/>
              </a:rPr>
              <a:t>in</a:t>
            </a:r>
            <a:r>
              <a:rPr sz="2800" spc="-58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Azure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5" dirty="0">
                <a:latin typeface="Verdana"/>
                <a:cs typeface="Verdana"/>
              </a:rPr>
              <a:t>Used </a:t>
            </a:r>
            <a:r>
              <a:rPr sz="2800" spc="-150" dirty="0">
                <a:latin typeface="Verdana"/>
                <a:cs typeface="Verdana"/>
              </a:rPr>
              <a:t>transparently </a:t>
            </a:r>
            <a:r>
              <a:rPr sz="2800" spc="-265" dirty="0">
                <a:latin typeface="Verdana"/>
                <a:cs typeface="Verdana"/>
              </a:rPr>
              <a:t>by </a:t>
            </a:r>
            <a:r>
              <a:rPr sz="2800" spc="-135" dirty="0">
                <a:latin typeface="Verdana"/>
                <a:cs typeface="Verdana"/>
              </a:rPr>
              <a:t>various</a:t>
            </a:r>
            <a:r>
              <a:rPr sz="2800" spc="-34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services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80" dirty="0">
                <a:latin typeface="Verdana"/>
                <a:cs typeface="Verdana"/>
              </a:rPr>
              <a:t>For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190" dirty="0">
                <a:latin typeface="Verdana"/>
                <a:cs typeface="Verdana"/>
              </a:rPr>
              <a:t>Database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backups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229" dirty="0">
                <a:latin typeface="Verdana"/>
                <a:cs typeface="Verdana"/>
              </a:rPr>
              <a:t>VM </a:t>
            </a:r>
            <a:r>
              <a:rPr sz="2800" spc="-125" dirty="0">
                <a:latin typeface="Verdana"/>
                <a:cs typeface="Verdana"/>
              </a:rPr>
              <a:t>Disks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145" dirty="0">
                <a:latin typeface="Verdana"/>
                <a:cs typeface="Verdana"/>
              </a:rPr>
              <a:t>Diagnostics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10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7409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 Account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59321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5" dirty="0">
                <a:latin typeface="Verdana"/>
                <a:cs typeface="Verdana"/>
              </a:rPr>
              <a:t>Used </a:t>
            </a:r>
            <a:r>
              <a:rPr sz="2800" spc="-90" dirty="0">
                <a:latin typeface="Verdana"/>
                <a:cs typeface="Verdana"/>
              </a:rPr>
              <a:t>also </a:t>
            </a:r>
            <a:r>
              <a:rPr sz="2800" spc="-95" dirty="0">
                <a:latin typeface="Verdana"/>
                <a:cs typeface="Verdana"/>
              </a:rPr>
              <a:t>for </a:t>
            </a:r>
            <a:r>
              <a:rPr sz="2800" spc="-125" dirty="0">
                <a:latin typeface="Verdana"/>
                <a:cs typeface="Verdana"/>
              </a:rPr>
              <a:t>explicit </a:t>
            </a:r>
            <a:r>
              <a:rPr sz="2800" spc="-210" dirty="0">
                <a:latin typeface="Verdana"/>
                <a:cs typeface="Verdana"/>
              </a:rPr>
              <a:t>data</a:t>
            </a:r>
            <a:r>
              <a:rPr sz="2800" spc="-70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storage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55" dirty="0">
                <a:latin typeface="Verdana"/>
                <a:cs typeface="Verdana"/>
              </a:rPr>
              <a:t>We’ll </a:t>
            </a:r>
            <a:r>
              <a:rPr sz="2800" spc="-95" dirty="0">
                <a:latin typeface="Verdana"/>
                <a:cs typeface="Verdana"/>
              </a:rPr>
              <a:t>discuss </a:t>
            </a:r>
            <a:r>
              <a:rPr sz="2800" spc="-130" dirty="0">
                <a:latin typeface="Verdana"/>
                <a:cs typeface="Verdana"/>
              </a:rPr>
              <a:t>it</a:t>
            </a:r>
            <a:r>
              <a:rPr sz="2800" spc="-434" dirty="0">
                <a:latin typeface="Verdana"/>
                <a:cs typeface="Verdana"/>
              </a:rPr>
              <a:t> </a:t>
            </a:r>
            <a:r>
              <a:rPr sz="2800" spc="-204" dirty="0">
                <a:latin typeface="Verdana"/>
                <a:cs typeface="Verdana"/>
              </a:rPr>
              <a:t>later…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10" dirty="0">
                <a:latin typeface="Verdana"/>
                <a:cs typeface="Verdana"/>
              </a:rPr>
              <a:t>Quite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cheap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195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54717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5" dirty="0">
                <a:latin typeface="Verdana"/>
                <a:cs typeface="Verdana"/>
              </a:rPr>
              <a:t>Service </a:t>
            </a:r>
            <a:r>
              <a:rPr sz="2800" spc="-105" dirty="0">
                <a:latin typeface="Verdana"/>
                <a:cs typeface="Verdana"/>
              </a:rPr>
              <a:t>Level</a:t>
            </a:r>
            <a:r>
              <a:rPr sz="2800" spc="-34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Agreement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 dirty="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54" dirty="0">
                <a:latin typeface="Verdana"/>
                <a:cs typeface="Verdana"/>
              </a:rPr>
              <a:t>The </a:t>
            </a:r>
            <a:r>
              <a:rPr sz="2800" spc="-204" dirty="0">
                <a:latin typeface="Verdana"/>
                <a:cs typeface="Verdana"/>
              </a:rPr>
              <a:t>uptime </a:t>
            </a:r>
            <a:r>
              <a:rPr sz="2800" spc="-1095" dirty="0">
                <a:latin typeface="Verdana"/>
                <a:cs typeface="Verdana"/>
              </a:rPr>
              <a:t>%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of </a:t>
            </a:r>
            <a:r>
              <a:rPr sz="2800" spc="-195" dirty="0">
                <a:latin typeface="Verdana"/>
                <a:cs typeface="Verdana"/>
              </a:rPr>
              <a:t>a </a:t>
            </a:r>
            <a:r>
              <a:rPr sz="2800" spc="-135" dirty="0">
                <a:latin typeface="Verdana"/>
                <a:cs typeface="Verdana"/>
              </a:rPr>
              <a:t>cloud</a:t>
            </a:r>
            <a:r>
              <a:rPr sz="2800" spc="-38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service</a:t>
            </a:r>
            <a:endParaRPr sz="2800" dirty="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5417"/>
              </p:ext>
            </p:extLst>
          </p:nvPr>
        </p:nvGraphicFramePr>
        <p:xfrm>
          <a:off x="1143000" y="3418299"/>
          <a:ext cx="9365615" cy="2590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SLA</a:t>
                      </a:r>
                      <a:r>
                        <a:rPr sz="28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Yearly </a:t>
                      </a:r>
                      <a:r>
                        <a:rPr sz="2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Downtime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Allowed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300" dirty="0">
                          <a:latin typeface="Verdana"/>
                          <a:cs typeface="Verdana"/>
                        </a:rPr>
                        <a:t>95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434" dirty="0">
                          <a:latin typeface="Verdana"/>
                          <a:cs typeface="Verdana"/>
                        </a:rPr>
                        <a:t>18d </a:t>
                      </a:r>
                      <a:r>
                        <a:rPr sz="2800" spc="-285" dirty="0">
                          <a:latin typeface="Verdana"/>
                          <a:cs typeface="Verdana"/>
                        </a:rPr>
                        <a:t>6h </a:t>
                      </a:r>
                      <a:r>
                        <a:rPr sz="2800" spc="-520" dirty="0">
                          <a:latin typeface="Verdana"/>
                          <a:cs typeface="Verdana"/>
                        </a:rPr>
                        <a:t>17m</a:t>
                      </a:r>
                      <a:r>
                        <a:rPr sz="2800" spc="-5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240" dirty="0">
                          <a:latin typeface="Verdana"/>
                          <a:cs typeface="Verdana"/>
                        </a:rPr>
                        <a:t>27s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345" dirty="0">
                          <a:latin typeface="Verdana"/>
                          <a:cs typeface="Verdana"/>
                        </a:rPr>
                        <a:t>99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270" dirty="0">
                          <a:latin typeface="Verdana"/>
                          <a:cs typeface="Verdana"/>
                        </a:rPr>
                        <a:t>3d </a:t>
                      </a:r>
                      <a:r>
                        <a:rPr sz="2800" spc="-440" dirty="0">
                          <a:latin typeface="Verdana"/>
                          <a:cs typeface="Verdana"/>
                        </a:rPr>
                        <a:t>15h </a:t>
                      </a:r>
                      <a:r>
                        <a:rPr sz="2800" spc="-325" dirty="0">
                          <a:latin typeface="Verdana"/>
                          <a:cs typeface="Verdana"/>
                        </a:rPr>
                        <a:t>39m</a:t>
                      </a:r>
                      <a:r>
                        <a:rPr sz="2800" spc="-5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229" dirty="0">
                          <a:latin typeface="Verdana"/>
                          <a:cs typeface="Verdana"/>
                        </a:rPr>
                        <a:t>29s</a:t>
                      </a:r>
                      <a:endParaRPr sz="2800" dirty="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360" dirty="0">
                          <a:latin typeface="Verdana"/>
                          <a:cs typeface="Verdana"/>
                        </a:rPr>
                        <a:t>99.9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210" dirty="0">
                          <a:latin typeface="Verdana"/>
                          <a:cs typeface="Verdana"/>
                        </a:rPr>
                        <a:t>8h </a:t>
                      </a:r>
                      <a:r>
                        <a:rPr sz="2800" spc="-260" dirty="0">
                          <a:latin typeface="Verdana"/>
                          <a:cs typeface="Verdana"/>
                        </a:rPr>
                        <a:t>45m</a:t>
                      </a:r>
                      <a:r>
                        <a:rPr sz="2800" spc="-2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210" dirty="0">
                          <a:latin typeface="Verdana"/>
                          <a:cs typeface="Verdana"/>
                        </a:rPr>
                        <a:t>56s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355" dirty="0">
                          <a:latin typeface="Verdana"/>
                          <a:cs typeface="Verdana"/>
                        </a:rPr>
                        <a:t>99.99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315" dirty="0">
                          <a:latin typeface="Verdana"/>
                          <a:cs typeface="Verdana"/>
                        </a:rPr>
                        <a:t>52m</a:t>
                      </a:r>
                      <a:r>
                        <a:rPr sz="2800" spc="-2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800" spc="-190" dirty="0">
                          <a:latin typeface="Verdana"/>
                          <a:cs typeface="Verdana"/>
                        </a:rPr>
                        <a:t>35s</a:t>
                      </a:r>
                      <a:endParaRPr sz="28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ECF299-E3CF-4827-BC73-CE39154EEFEF}"/>
              </a:ext>
            </a:extLst>
          </p:cNvPr>
          <p:cNvSpPr txBox="1"/>
          <p:nvPr/>
        </p:nvSpPr>
        <p:spPr>
          <a:xfrm>
            <a:off x="1219200" y="6219991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SLA &amp; Uptime calculator: How much downtime corresponds to 99.99 % uptime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195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7339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80" dirty="0">
                <a:latin typeface="Verdana"/>
                <a:cs typeface="Verdana"/>
              </a:rPr>
              <a:t>ALWAYS </a:t>
            </a:r>
            <a:r>
              <a:rPr sz="2800" spc="-145" dirty="0">
                <a:latin typeface="Verdana"/>
                <a:cs typeface="Verdana"/>
              </a:rPr>
              <a:t>check </a:t>
            </a:r>
            <a:r>
              <a:rPr sz="2800" spc="-195" dirty="0">
                <a:latin typeface="Verdana"/>
                <a:cs typeface="Verdana"/>
              </a:rPr>
              <a:t>the </a:t>
            </a:r>
            <a:r>
              <a:rPr sz="2800" spc="-85" dirty="0">
                <a:latin typeface="Verdana"/>
                <a:cs typeface="Verdana"/>
              </a:rPr>
              <a:t>SLA </a:t>
            </a:r>
            <a:r>
              <a:rPr sz="2800" spc="-140" dirty="0">
                <a:latin typeface="Verdana"/>
                <a:cs typeface="Verdana"/>
              </a:rPr>
              <a:t>of </a:t>
            </a:r>
            <a:r>
              <a:rPr sz="2800" spc="-200" dirty="0">
                <a:latin typeface="Verdana"/>
                <a:cs typeface="Verdana"/>
              </a:rPr>
              <a:t>the </a:t>
            </a:r>
            <a:r>
              <a:rPr sz="2800" spc="-110" dirty="0">
                <a:latin typeface="Verdana"/>
                <a:cs typeface="Verdana"/>
              </a:rPr>
              <a:t>service</a:t>
            </a:r>
            <a:r>
              <a:rPr sz="2800" spc="-680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used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0036" y="2174748"/>
            <a:ext cx="10898505" cy="2543810"/>
            <a:chOff x="1050036" y="2174748"/>
            <a:chExt cx="10898505" cy="2543810"/>
          </a:xfrm>
        </p:grpSpPr>
        <p:sp>
          <p:nvSpPr>
            <p:cNvPr id="6" name="object 6"/>
            <p:cNvSpPr/>
            <p:nvPr/>
          </p:nvSpPr>
          <p:spPr>
            <a:xfrm>
              <a:off x="1050036" y="2174748"/>
              <a:ext cx="10898123" cy="25435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107" y="2369820"/>
              <a:ext cx="10328148" cy="1973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2954" y="3637026"/>
              <a:ext cx="2299970" cy="315595"/>
            </a:xfrm>
            <a:custGeom>
              <a:avLst/>
              <a:gdLst/>
              <a:ahLst/>
              <a:cxnLst/>
              <a:rect l="l" t="t" r="r" b="b"/>
              <a:pathLst>
                <a:path w="2299970" h="315595">
                  <a:moveTo>
                    <a:pt x="0" y="315468"/>
                  </a:moveTo>
                  <a:lnTo>
                    <a:pt x="641603" y="31546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  <a:path w="2299970" h="315595">
                  <a:moveTo>
                    <a:pt x="1588007" y="315468"/>
                  </a:moveTo>
                  <a:lnTo>
                    <a:pt x="2299715" y="315468"/>
                  </a:lnTo>
                  <a:lnTo>
                    <a:pt x="2299715" y="10668"/>
                  </a:lnTo>
                  <a:lnTo>
                    <a:pt x="1588007" y="10668"/>
                  </a:lnTo>
                  <a:lnTo>
                    <a:pt x="1588007" y="31546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1950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7339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80" dirty="0">
                <a:latin typeface="Verdana"/>
                <a:cs typeface="Verdana"/>
              </a:rPr>
              <a:t>ALWAYS </a:t>
            </a:r>
            <a:r>
              <a:rPr sz="2800" spc="-145" dirty="0">
                <a:latin typeface="Verdana"/>
                <a:cs typeface="Verdana"/>
              </a:rPr>
              <a:t>check </a:t>
            </a:r>
            <a:r>
              <a:rPr sz="2800" spc="-195" dirty="0">
                <a:latin typeface="Verdana"/>
                <a:cs typeface="Verdana"/>
              </a:rPr>
              <a:t>the </a:t>
            </a:r>
            <a:r>
              <a:rPr sz="2800" spc="-85" dirty="0">
                <a:latin typeface="Verdana"/>
                <a:cs typeface="Verdana"/>
              </a:rPr>
              <a:t>SLA </a:t>
            </a:r>
            <a:r>
              <a:rPr sz="2800" spc="-140" dirty="0">
                <a:latin typeface="Verdana"/>
                <a:cs typeface="Verdana"/>
              </a:rPr>
              <a:t>of </a:t>
            </a:r>
            <a:r>
              <a:rPr sz="2800" spc="-200" dirty="0">
                <a:latin typeface="Verdana"/>
                <a:cs typeface="Verdana"/>
              </a:rPr>
              <a:t>the </a:t>
            </a:r>
            <a:r>
              <a:rPr sz="2800" spc="-110" dirty="0">
                <a:latin typeface="Verdana"/>
                <a:cs typeface="Verdana"/>
              </a:rPr>
              <a:t>service</a:t>
            </a:r>
            <a:r>
              <a:rPr sz="2800" spc="-680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used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3523" y="2171750"/>
            <a:ext cx="7885430" cy="4066540"/>
            <a:chOff x="763523" y="2171750"/>
            <a:chExt cx="7885430" cy="4066540"/>
          </a:xfrm>
        </p:grpSpPr>
        <p:sp>
          <p:nvSpPr>
            <p:cNvPr id="6" name="object 6"/>
            <p:cNvSpPr/>
            <p:nvPr/>
          </p:nvSpPr>
          <p:spPr>
            <a:xfrm>
              <a:off x="763523" y="2171750"/>
              <a:ext cx="7885176" cy="40660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8595" y="2366771"/>
              <a:ext cx="7315200" cy="3496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7622" y="4394454"/>
              <a:ext cx="6410325" cy="1239520"/>
            </a:xfrm>
            <a:custGeom>
              <a:avLst/>
              <a:gdLst/>
              <a:ahLst/>
              <a:cxnLst/>
              <a:rect l="l" t="t" r="r" b="b"/>
              <a:pathLst>
                <a:path w="6410325" h="1239520">
                  <a:moveTo>
                    <a:pt x="1638300" y="246888"/>
                  </a:moveTo>
                  <a:lnTo>
                    <a:pt x="2221991" y="246888"/>
                  </a:lnTo>
                  <a:lnTo>
                    <a:pt x="2221991" y="0"/>
                  </a:lnTo>
                  <a:lnTo>
                    <a:pt x="1638300" y="0"/>
                  </a:lnTo>
                  <a:lnTo>
                    <a:pt x="1638300" y="246888"/>
                  </a:lnTo>
                  <a:close/>
                </a:path>
                <a:path w="6410325" h="1239520">
                  <a:moveTo>
                    <a:pt x="0" y="944880"/>
                  </a:moveTo>
                  <a:lnTo>
                    <a:pt x="522731" y="944880"/>
                  </a:lnTo>
                  <a:lnTo>
                    <a:pt x="522731" y="690372"/>
                  </a:lnTo>
                  <a:lnTo>
                    <a:pt x="0" y="690372"/>
                  </a:lnTo>
                  <a:lnTo>
                    <a:pt x="0" y="944880"/>
                  </a:lnTo>
                  <a:close/>
                </a:path>
                <a:path w="6410325" h="1239520">
                  <a:moveTo>
                    <a:pt x="5259324" y="1239012"/>
                  </a:moveTo>
                  <a:lnTo>
                    <a:pt x="6409944" y="1239012"/>
                  </a:lnTo>
                  <a:lnTo>
                    <a:pt x="6409944" y="984504"/>
                  </a:lnTo>
                  <a:lnTo>
                    <a:pt x="5259324" y="984504"/>
                  </a:lnTo>
                  <a:lnTo>
                    <a:pt x="5259324" y="123901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6513" y="1451229"/>
            <a:ext cx="15894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95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357883"/>
            <a:ext cx="3310253" cy="5988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39420">
              <a:lnSpc>
                <a:spcPct val="100000"/>
              </a:lnSpc>
              <a:spcBef>
                <a:spcPts val="830"/>
              </a:spcBef>
            </a:pPr>
            <a:r>
              <a:rPr sz="3200" spc="-45" dirty="0"/>
              <a:t>Subscription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2833" y="2278507"/>
            <a:ext cx="111442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>
                <a:solidFill>
                  <a:srgbClr val="538235"/>
                </a:solidFill>
                <a:latin typeface="Verdana"/>
                <a:cs typeface="Verdana"/>
              </a:rPr>
              <a:t>Identity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444" y="2278507"/>
            <a:ext cx="26168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>
                <a:solidFill>
                  <a:srgbClr val="538235"/>
                </a:solidFill>
                <a:latin typeface="Verdana"/>
                <a:cs typeface="Verdana"/>
              </a:rPr>
              <a:t>Logical</a:t>
            </a:r>
            <a:r>
              <a:rPr spc="-295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spc="-150" dirty="0">
                <a:solidFill>
                  <a:srgbClr val="538235"/>
                </a:solidFill>
                <a:latin typeface="Verdana"/>
                <a:cs typeface="Verdana"/>
              </a:rPr>
              <a:t>Container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745" y="2897483"/>
            <a:ext cx="2556510" cy="1071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600" spc="-125" dirty="0">
                <a:latin typeface="Verdana"/>
                <a:cs typeface="Verdana"/>
              </a:rPr>
              <a:t>An </a:t>
            </a:r>
            <a:r>
              <a:rPr sz="1600" spc="-145" dirty="0">
                <a:latin typeface="Verdana"/>
                <a:cs typeface="Verdana"/>
              </a:rPr>
              <a:t>identity </a:t>
            </a:r>
            <a:r>
              <a:rPr sz="1600" spc="-120" dirty="0">
                <a:latin typeface="Verdana"/>
                <a:cs typeface="Verdana"/>
              </a:rPr>
              <a:t>with  </a:t>
            </a:r>
            <a:r>
              <a:rPr sz="1600" spc="-75" dirty="0">
                <a:latin typeface="Verdana"/>
                <a:cs typeface="Verdana"/>
              </a:rPr>
              <a:t>access </a:t>
            </a:r>
            <a:r>
              <a:rPr sz="1600" spc="-150" dirty="0">
                <a:latin typeface="Verdana"/>
                <a:cs typeface="Verdana"/>
              </a:rPr>
              <a:t>to</a:t>
            </a:r>
            <a:r>
              <a:rPr sz="1600" spc="-34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resources  </a:t>
            </a:r>
            <a:r>
              <a:rPr sz="1600" spc="-110" dirty="0">
                <a:latin typeface="Verdana"/>
                <a:cs typeface="Verdana"/>
              </a:rPr>
              <a:t>in </a:t>
            </a:r>
            <a:r>
              <a:rPr sz="1600" spc="-155" dirty="0">
                <a:latin typeface="Verdana"/>
                <a:cs typeface="Verdana"/>
              </a:rPr>
              <a:t>the </a:t>
            </a:r>
            <a:r>
              <a:rPr sz="1600" spc="-100" dirty="0">
                <a:latin typeface="Verdana"/>
                <a:cs typeface="Verdana"/>
              </a:rPr>
              <a:t>subscription  </a:t>
            </a:r>
            <a:r>
              <a:rPr sz="1600" spc="-190" dirty="0">
                <a:latin typeface="Verdana"/>
                <a:cs typeface="Verdana"/>
              </a:rPr>
              <a:t>(i</a:t>
            </a:r>
            <a:r>
              <a:rPr lang="en-US" sz="1600" spc="-190" dirty="0">
                <a:latin typeface="Verdana"/>
                <a:cs typeface="Verdana"/>
              </a:rPr>
              <a:t>.</a:t>
            </a:r>
            <a:r>
              <a:rPr sz="1600" spc="-190" dirty="0">
                <a:latin typeface="Verdana"/>
                <a:cs typeface="Verdana"/>
              </a:rPr>
              <a:t>e. </a:t>
            </a:r>
            <a:r>
              <a:rPr sz="1600" spc="-204" dirty="0">
                <a:latin typeface="Verdana"/>
                <a:cs typeface="Verdana"/>
              </a:rPr>
              <a:t>You)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444" y="2901213"/>
            <a:ext cx="2975356" cy="1071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30" dirty="0">
                <a:latin typeface="Verdana"/>
                <a:cs typeface="Verdana"/>
              </a:rPr>
              <a:t>Contains </a:t>
            </a:r>
            <a:r>
              <a:rPr sz="1600" spc="-155" dirty="0">
                <a:latin typeface="Verdana"/>
                <a:cs typeface="Verdana"/>
              </a:rPr>
              <a:t>the </a:t>
            </a:r>
            <a:r>
              <a:rPr sz="1600" spc="-105" dirty="0">
                <a:latin typeface="Verdana"/>
                <a:cs typeface="Verdana"/>
              </a:rPr>
              <a:t>various  </a:t>
            </a:r>
            <a:r>
              <a:rPr sz="1600" spc="-75" dirty="0">
                <a:latin typeface="Verdana"/>
                <a:cs typeface="Verdana"/>
              </a:rPr>
              <a:t>resources </a:t>
            </a:r>
            <a:r>
              <a:rPr sz="1600" spc="-190" dirty="0">
                <a:latin typeface="Verdana"/>
                <a:cs typeface="Verdana"/>
              </a:rPr>
              <a:t>you  </a:t>
            </a:r>
            <a:r>
              <a:rPr sz="1600" spc="-105" dirty="0">
                <a:latin typeface="Verdana"/>
                <a:cs typeface="Verdana"/>
              </a:rPr>
              <a:t>provision </a:t>
            </a:r>
            <a:r>
              <a:rPr sz="1600" spc="-110" dirty="0">
                <a:latin typeface="Verdana"/>
                <a:cs typeface="Verdana"/>
              </a:rPr>
              <a:t>in </a:t>
            </a:r>
            <a:r>
              <a:rPr sz="1600" spc="-155" dirty="0">
                <a:latin typeface="Verdana"/>
                <a:cs typeface="Verdana"/>
              </a:rPr>
              <a:t>the</a:t>
            </a:r>
            <a:r>
              <a:rPr sz="1600" spc="-434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cloud  </a:t>
            </a:r>
            <a:r>
              <a:rPr sz="1600" spc="-190" dirty="0">
                <a:latin typeface="Verdana"/>
                <a:cs typeface="Verdana"/>
              </a:rPr>
              <a:t>(VMs, </a:t>
            </a:r>
            <a:r>
              <a:rPr sz="1600" spc="-170" dirty="0">
                <a:latin typeface="Verdana"/>
                <a:cs typeface="Verdana"/>
              </a:rPr>
              <a:t>DBs, </a:t>
            </a:r>
            <a:r>
              <a:rPr sz="1600" spc="-105" dirty="0">
                <a:latin typeface="Verdana"/>
                <a:cs typeface="Verdana"/>
              </a:rPr>
              <a:t>networks  </a:t>
            </a:r>
            <a:r>
              <a:rPr sz="1600" spc="-185" dirty="0">
                <a:latin typeface="Verdana"/>
                <a:cs typeface="Verdana"/>
              </a:rPr>
              <a:t>etc.)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0444" y="4800600"/>
            <a:ext cx="2569210" cy="841897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spc="-170" dirty="0">
                <a:solidFill>
                  <a:srgbClr val="7E5F00"/>
                </a:solidFill>
                <a:latin typeface="Verdana"/>
                <a:cs typeface="Verdana"/>
              </a:rPr>
              <a:t>Can </a:t>
            </a:r>
            <a:r>
              <a:rPr sz="1600" spc="-155" dirty="0">
                <a:solidFill>
                  <a:srgbClr val="7E5F00"/>
                </a:solidFill>
                <a:latin typeface="Verdana"/>
                <a:cs typeface="Verdana"/>
              </a:rPr>
              <a:t>be </a:t>
            </a:r>
            <a:r>
              <a:rPr sz="1600" spc="-150" dirty="0">
                <a:solidFill>
                  <a:srgbClr val="7E5F00"/>
                </a:solidFill>
                <a:latin typeface="Verdana"/>
                <a:cs typeface="Verdana"/>
              </a:rPr>
              <a:t>attached to</a:t>
            </a:r>
            <a:r>
              <a:rPr sz="1600" spc="-310" dirty="0">
                <a:solidFill>
                  <a:srgbClr val="7E5F00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7E5F00"/>
                </a:solidFill>
                <a:latin typeface="Verdana"/>
                <a:cs typeface="Verdana"/>
              </a:rPr>
              <a:t>a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90" dirty="0">
                <a:solidFill>
                  <a:srgbClr val="7E5F00"/>
                </a:solidFill>
                <a:latin typeface="Verdana"/>
                <a:cs typeface="Verdana"/>
              </a:rPr>
              <a:t>lot </a:t>
            </a:r>
            <a:r>
              <a:rPr sz="1600" spc="-110" dirty="0">
                <a:solidFill>
                  <a:srgbClr val="7E5F00"/>
                </a:solidFill>
                <a:latin typeface="Verdana"/>
                <a:cs typeface="Verdana"/>
              </a:rPr>
              <a:t>of</a:t>
            </a:r>
            <a:r>
              <a:rPr sz="1600" spc="-290" dirty="0">
                <a:solidFill>
                  <a:srgbClr val="7E5F00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7E5F00"/>
                </a:solidFill>
                <a:latin typeface="Verdana"/>
                <a:cs typeface="Verdana"/>
              </a:rPr>
              <a:t>accounts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745" y="4823649"/>
            <a:ext cx="2569210" cy="841897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600" spc="-170" dirty="0">
                <a:solidFill>
                  <a:srgbClr val="7E5F00"/>
                </a:solidFill>
                <a:latin typeface="Verdana"/>
                <a:cs typeface="Verdana"/>
              </a:rPr>
              <a:t>Can </a:t>
            </a:r>
            <a:r>
              <a:rPr sz="1600" spc="-155" dirty="0">
                <a:solidFill>
                  <a:srgbClr val="7E5F00"/>
                </a:solidFill>
                <a:latin typeface="Verdana"/>
                <a:cs typeface="Verdana"/>
              </a:rPr>
              <a:t>be </a:t>
            </a:r>
            <a:r>
              <a:rPr sz="1600" spc="-150" dirty="0">
                <a:solidFill>
                  <a:srgbClr val="7E5F00"/>
                </a:solidFill>
                <a:latin typeface="Verdana"/>
                <a:cs typeface="Verdana"/>
              </a:rPr>
              <a:t>attached to</a:t>
            </a:r>
            <a:r>
              <a:rPr sz="1600" spc="-310" dirty="0">
                <a:solidFill>
                  <a:srgbClr val="7E5F00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7E5F00"/>
                </a:solidFill>
                <a:latin typeface="Verdana"/>
                <a:cs typeface="Verdana"/>
              </a:rPr>
              <a:t>a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90" dirty="0">
                <a:solidFill>
                  <a:srgbClr val="7E5F00"/>
                </a:solidFill>
                <a:latin typeface="Verdana"/>
                <a:cs typeface="Verdana"/>
              </a:rPr>
              <a:t>lot </a:t>
            </a:r>
            <a:r>
              <a:rPr sz="1600" spc="-110" dirty="0">
                <a:solidFill>
                  <a:srgbClr val="7E5F00"/>
                </a:solidFill>
                <a:latin typeface="Verdana"/>
                <a:cs typeface="Verdana"/>
              </a:rPr>
              <a:t>of</a:t>
            </a:r>
            <a:r>
              <a:rPr sz="1600" spc="-285" dirty="0">
                <a:solidFill>
                  <a:srgbClr val="7E5F00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7E5F00"/>
                </a:solidFill>
                <a:latin typeface="Verdana"/>
                <a:cs typeface="Verdana"/>
              </a:rPr>
              <a:t>subscription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8141C50-0993-42BF-AF5C-8480B1F35034}"/>
              </a:ext>
            </a:extLst>
          </p:cNvPr>
          <p:cNvSpPr txBox="1">
            <a:spLocks/>
          </p:cNvSpPr>
          <p:nvPr/>
        </p:nvSpPr>
        <p:spPr>
          <a:xfrm>
            <a:off x="7586348" y="1373322"/>
            <a:ext cx="2260258" cy="5988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39420">
              <a:spcBef>
                <a:spcPts val="830"/>
              </a:spcBef>
            </a:pPr>
            <a:r>
              <a:rPr lang="en-IN" sz="3200" kern="0" spc="-45" dirty="0"/>
              <a:t>Account</a:t>
            </a:r>
            <a:endParaRPr lang="en-IN" sz="2800" kern="0" spc="-4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5440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</a:t>
            </a:r>
            <a:r>
              <a:rPr spc="-420" dirty="0"/>
              <a:t> </a:t>
            </a: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759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076960" algn="l"/>
                <a:tab pos="1077595" algn="l"/>
              </a:tabLst>
            </a:pPr>
            <a:r>
              <a:rPr spc="-280" dirty="0"/>
              <a:t>To </a:t>
            </a:r>
            <a:r>
              <a:rPr spc="-200" dirty="0"/>
              <a:t>get </a:t>
            </a:r>
            <a:r>
              <a:rPr spc="-195" dirty="0"/>
              <a:t>the </a:t>
            </a:r>
            <a:r>
              <a:rPr spc="-145" dirty="0"/>
              <a:t>actual </a:t>
            </a:r>
            <a:r>
              <a:rPr spc="-170" dirty="0"/>
              <a:t>system </a:t>
            </a:r>
            <a:r>
              <a:rPr spc="-160" dirty="0"/>
              <a:t>SLA, </a:t>
            </a:r>
            <a:r>
              <a:rPr spc="-165" dirty="0"/>
              <a:t>multiply </a:t>
            </a:r>
            <a:r>
              <a:rPr spc="-195" dirty="0"/>
              <a:t>the </a:t>
            </a:r>
            <a:r>
              <a:rPr spc="-70" dirty="0"/>
              <a:t>SLAs</a:t>
            </a:r>
            <a:r>
              <a:rPr spc="-700" dirty="0"/>
              <a:t> </a:t>
            </a:r>
            <a:r>
              <a:rPr spc="-140" dirty="0"/>
              <a:t>of </a:t>
            </a:r>
            <a:r>
              <a:rPr spc="-195" dirty="0"/>
              <a:t>the </a:t>
            </a:r>
            <a:r>
              <a:rPr spc="-155" dirty="0"/>
              <a:t>participating</a:t>
            </a:r>
          </a:p>
          <a:p>
            <a:pPr marL="607695">
              <a:lnSpc>
                <a:spcPct val="100000"/>
              </a:lnSpc>
              <a:spcBef>
                <a:spcPts val="15"/>
              </a:spcBef>
            </a:pPr>
            <a:endParaRPr sz="2750"/>
          </a:p>
          <a:p>
            <a:pPr marL="1077595">
              <a:lnSpc>
                <a:spcPct val="100000"/>
              </a:lnSpc>
            </a:pPr>
            <a:r>
              <a:rPr spc="-100" dirty="0"/>
              <a:t>services</a:t>
            </a:r>
          </a:p>
          <a:p>
            <a:pPr marL="1534795" marR="6452870">
              <a:lnSpc>
                <a:spcPts val="6720"/>
              </a:lnSpc>
              <a:spcBef>
                <a:spcPts val="790"/>
              </a:spcBef>
            </a:pPr>
            <a:r>
              <a:rPr spc="-185" dirty="0"/>
              <a:t>App </a:t>
            </a:r>
            <a:r>
              <a:rPr spc="-135" dirty="0"/>
              <a:t>Service </a:t>
            </a:r>
            <a:r>
              <a:rPr spc="-85" dirty="0"/>
              <a:t>SLA</a:t>
            </a:r>
            <a:r>
              <a:rPr spc="-370" dirty="0"/>
              <a:t> </a:t>
            </a:r>
            <a:r>
              <a:rPr spc="-1010" dirty="0"/>
              <a:t>=</a:t>
            </a:r>
            <a:r>
              <a:rPr spc="-245" dirty="0"/>
              <a:t> </a:t>
            </a:r>
            <a:r>
              <a:rPr spc="-465" dirty="0"/>
              <a:t>99.95%  </a:t>
            </a:r>
            <a:r>
              <a:rPr spc="-120" dirty="0"/>
              <a:t>Azure </a:t>
            </a:r>
            <a:r>
              <a:rPr spc="-175" dirty="0"/>
              <a:t>SQL </a:t>
            </a:r>
            <a:r>
              <a:rPr spc="-85" dirty="0"/>
              <a:t>SLA</a:t>
            </a:r>
            <a:r>
              <a:rPr spc="-405" dirty="0"/>
              <a:t> </a:t>
            </a:r>
            <a:r>
              <a:rPr spc="-1010" dirty="0"/>
              <a:t>=</a:t>
            </a:r>
            <a:r>
              <a:rPr spc="-240" dirty="0"/>
              <a:t> </a:t>
            </a:r>
            <a:r>
              <a:rPr spc="-475" dirty="0"/>
              <a:t>99.99%</a:t>
            </a:r>
          </a:p>
          <a:p>
            <a:pPr marL="1534795">
              <a:lnSpc>
                <a:spcPct val="100000"/>
              </a:lnSpc>
              <a:spcBef>
                <a:spcPts val="2575"/>
              </a:spcBef>
            </a:pPr>
            <a:r>
              <a:rPr spc="-125" dirty="0"/>
              <a:t>Actual </a:t>
            </a:r>
            <a:r>
              <a:rPr spc="-85" dirty="0"/>
              <a:t>SLA </a:t>
            </a:r>
            <a:r>
              <a:rPr spc="-1010" dirty="0"/>
              <a:t>=</a:t>
            </a:r>
            <a:r>
              <a:rPr spc="-235" dirty="0"/>
              <a:t> </a:t>
            </a:r>
            <a:r>
              <a:rPr spc="-335" dirty="0"/>
              <a:t>99.95 X </a:t>
            </a:r>
            <a:r>
              <a:rPr spc="-355" dirty="0"/>
              <a:t>99.99 </a:t>
            </a:r>
            <a:r>
              <a:rPr spc="-1010" dirty="0"/>
              <a:t>=</a:t>
            </a:r>
            <a:r>
              <a:rPr spc="-229" dirty="0"/>
              <a:t> </a:t>
            </a:r>
            <a:r>
              <a:rPr spc="-450" dirty="0"/>
              <a:t>99.94% </a:t>
            </a:r>
            <a:r>
              <a:rPr spc="-1010" dirty="0"/>
              <a:t>=</a:t>
            </a:r>
            <a:r>
              <a:rPr spc="-229" dirty="0"/>
              <a:t> </a:t>
            </a:r>
            <a:r>
              <a:rPr spc="-240" dirty="0"/>
              <a:t>5h </a:t>
            </a:r>
            <a:r>
              <a:rPr spc="-484" dirty="0"/>
              <a:t>15m </a:t>
            </a:r>
            <a:r>
              <a:rPr spc="-165" dirty="0"/>
              <a:t>34s </a:t>
            </a:r>
            <a:r>
              <a:rPr spc="-170" dirty="0"/>
              <a:t>annual</a:t>
            </a:r>
            <a:r>
              <a:rPr spc="-725" dirty="0"/>
              <a:t> </a:t>
            </a:r>
            <a:r>
              <a:rPr spc="-195" dirty="0"/>
              <a:t>downtime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3030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74295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5" dirty="0">
                <a:latin typeface="Verdana"/>
                <a:cs typeface="Verdana"/>
              </a:rPr>
              <a:t>Almost </a:t>
            </a:r>
            <a:r>
              <a:rPr sz="2800" spc="-185" dirty="0">
                <a:latin typeface="Verdana"/>
                <a:cs typeface="Verdana"/>
              </a:rPr>
              <a:t>everything </a:t>
            </a:r>
            <a:r>
              <a:rPr sz="2800" spc="-140" dirty="0">
                <a:latin typeface="Verdana"/>
                <a:cs typeface="Verdana"/>
              </a:rPr>
              <a:t>in </a:t>
            </a:r>
            <a:r>
              <a:rPr sz="2800" spc="-195" dirty="0">
                <a:latin typeface="Verdana"/>
                <a:cs typeface="Verdana"/>
              </a:rPr>
              <a:t>the </a:t>
            </a:r>
            <a:r>
              <a:rPr sz="2800" spc="-135" dirty="0">
                <a:latin typeface="Verdana"/>
                <a:cs typeface="Verdana"/>
              </a:rPr>
              <a:t>cloud </a:t>
            </a:r>
            <a:r>
              <a:rPr sz="2800" spc="-95" dirty="0">
                <a:latin typeface="Verdana"/>
                <a:cs typeface="Verdana"/>
              </a:rPr>
              <a:t>costs</a:t>
            </a:r>
            <a:r>
              <a:rPr sz="2800" spc="-615" dirty="0">
                <a:latin typeface="Verdana"/>
                <a:cs typeface="Verdana"/>
              </a:rPr>
              <a:t> </a:t>
            </a:r>
            <a:r>
              <a:rPr sz="2800" spc="-240" dirty="0">
                <a:latin typeface="Verdana"/>
                <a:cs typeface="Verdana"/>
              </a:rPr>
              <a:t>money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20" dirty="0">
                <a:latin typeface="Verdana"/>
                <a:cs typeface="Verdana"/>
              </a:rPr>
              <a:t>Few </a:t>
            </a:r>
            <a:r>
              <a:rPr sz="2800" spc="-130" dirty="0">
                <a:latin typeface="Verdana"/>
                <a:cs typeface="Verdana"/>
              </a:rPr>
              <a:t>pricing</a:t>
            </a:r>
            <a:r>
              <a:rPr sz="2800" spc="-325" dirty="0">
                <a:latin typeface="Verdana"/>
                <a:cs typeface="Verdana"/>
              </a:rPr>
              <a:t> </a:t>
            </a:r>
            <a:r>
              <a:rPr sz="2800" spc="-225" dirty="0">
                <a:latin typeface="Verdana"/>
                <a:cs typeface="Verdana"/>
              </a:rPr>
              <a:t>models: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40" dirty="0">
                <a:latin typeface="Verdana"/>
                <a:cs typeface="Verdana"/>
              </a:rPr>
              <a:t>Per </a:t>
            </a:r>
            <a:r>
              <a:rPr sz="2800" spc="-100" dirty="0">
                <a:latin typeface="Verdana"/>
                <a:cs typeface="Verdana"/>
              </a:rPr>
              <a:t>resource </a:t>
            </a:r>
            <a:r>
              <a:rPr sz="2800" spc="-250" dirty="0">
                <a:latin typeface="Verdana"/>
                <a:cs typeface="Verdana"/>
              </a:rPr>
              <a:t>(ie.</a:t>
            </a:r>
            <a:r>
              <a:rPr sz="2800" spc="-520" dirty="0">
                <a:latin typeface="Verdana"/>
                <a:cs typeface="Verdana"/>
              </a:rPr>
              <a:t> </a:t>
            </a:r>
            <a:r>
              <a:rPr sz="2800" spc="-260" dirty="0">
                <a:latin typeface="Verdana"/>
                <a:cs typeface="Verdana"/>
              </a:rPr>
              <a:t>VM)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40" dirty="0">
                <a:latin typeface="Verdana"/>
                <a:cs typeface="Verdana"/>
              </a:rPr>
              <a:t>Per </a:t>
            </a:r>
            <a:r>
              <a:rPr sz="2800" spc="-170" dirty="0">
                <a:latin typeface="Verdana"/>
                <a:cs typeface="Verdana"/>
              </a:rPr>
              <a:t>consumption </a:t>
            </a:r>
            <a:r>
              <a:rPr sz="2800" spc="-250" dirty="0">
                <a:latin typeface="Verdana"/>
                <a:cs typeface="Verdana"/>
              </a:rPr>
              <a:t>(ie. </a:t>
            </a:r>
            <a:r>
              <a:rPr sz="2800" spc="-155" dirty="0">
                <a:latin typeface="Verdana"/>
                <a:cs typeface="Verdana"/>
              </a:rPr>
              <a:t>Function</a:t>
            </a:r>
            <a:r>
              <a:rPr sz="2800" spc="-44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Apps)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130" dirty="0">
                <a:latin typeface="Verdana"/>
                <a:cs typeface="Verdana"/>
              </a:rPr>
              <a:t>Reservations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3030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85928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80" dirty="0">
                <a:latin typeface="Verdana"/>
                <a:cs typeface="Verdana"/>
              </a:rPr>
              <a:t>ALWAYS </a:t>
            </a:r>
            <a:r>
              <a:rPr sz="2800" spc="-145" dirty="0">
                <a:latin typeface="Verdana"/>
                <a:cs typeface="Verdana"/>
              </a:rPr>
              <a:t>check </a:t>
            </a:r>
            <a:r>
              <a:rPr sz="2800" spc="-110" dirty="0">
                <a:latin typeface="Verdana"/>
                <a:cs typeface="Verdana"/>
              </a:rPr>
              <a:t>resource’s </a:t>
            </a:r>
            <a:r>
              <a:rPr sz="2800" spc="-114" dirty="0">
                <a:latin typeface="Verdana"/>
                <a:cs typeface="Verdana"/>
              </a:rPr>
              <a:t>cost </a:t>
            </a:r>
            <a:r>
              <a:rPr sz="2800" spc="-140" dirty="0">
                <a:latin typeface="Verdana"/>
                <a:cs typeface="Verdana"/>
              </a:rPr>
              <a:t>before</a:t>
            </a:r>
            <a:r>
              <a:rPr sz="2800" spc="-605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provisioning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75" dirty="0">
                <a:latin typeface="Verdana"/>
                <a:cs typeface="Verdana"/>
              </a:rPr>
              <a:t>Check </a:t>
            </a:r>
            <a:r>
              <a:rPr sz="2800" spc="-95" dirty="0">
                <a:latin typeface="Verdana"/>
                <a:cs typeface="Verdana"/>
              </a:rPr>
              <a:t>for </a:t>
            </a:r>
            <a:r>
              <a:rPr sz="2800" spc="-170" dirty="0">
                <a:latin typeface="Verdana"/>
                <a:cs typeface="Verdana"/>
              </a:rPr>
              <a:t>more </a:t>
            </a:r>
            <a:r>
              <a:rPr sz="2800" spc="-125" dirty="0">
                <a:latin typeface="Verdana"/>
                <a:cs typeface="Verdana"/>
              </a:rPr>
              <a:t>cost-effective</a:t>
            </a:r>
            <a:r>
              <a:rPr sz="2800" spc="-49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alternatives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5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0" dirty="0">
                <a:latin typeface="Verdana"/>
                <a:cs typeface="Verdana"/>
              </a:rPr>
              <a:t>Look </a:t>
            </a:r>
            <a:r>
              <a:rPr sz="2800" spc="-95" dirty="0">
                <a:latin typeface="Verdana"/>
                <a:cs typeface="Verdana"/>
              </a:rPr>
              <a:t>for </a:t>
            </a:r>
            <a:r>
              <a:rPr sz="2800" spc="-125" dirty="0">
                <a:latin typeface="Verdana"/>
                <a:cs typeface="Verdana"/>
              </a:rPr>
              <a:t>reservations </a:t>
            </a:r>
            <a:r>
              <a:rPr sz="2800" spc="-185" dirty="0">
                <a:latin typeface="Verdana"/>
                <a:cs typeface="Verdana"/>
              </a:rPr>
              <a:t>when </a:t>
            </a:r>
            <a:r>
              <a:rPr sz="2800" spc="-145" dirty="0">
                <a:latin typeface="Verdana"/>
                <a:cs typeface="Verdana"/>
              </a:rPr>
              <a:t>available </a:t>
            </a:r>
            <a:r>
              <a:rPr sz="2800" spc="-220" dirty="0">
                <a:latin typeface="Verdana"/>
                <a:cs typeface="Verdana"/>
              </a:rPr>
              <a:t>and</a:t>
            </a:r>
            <a:r>
              <a:rPr sz="2800" spc="-68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relevant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" y="105282"/>
            <a:ext cx="48215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7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+mj-ea"/>
              </a:rPr>
              <a:t>Azure Calculator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26" y="2753309"/>
            <a:ext cx="11069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20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https://azure.microsoft.com/en-us/pricing/calculator/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8184" y="1451229"/>
            <a:ext cx="22675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FFFFFF"/>
                </a:solidFill>
                <a:latin typeface="Trebuchet MS"/>
                <a:cs typeface="Trebuchet MS"/>
              </a:rPr>
              <a:t>PowerShell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0444" y="2278507"/>
            <a:ext cx="408559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170" dirty="0">
                <a:solidFill>
                  <a:srgbClr val="538235"/>
                </a:solidFill>
                <a:latin typeface="Verdana"/>
                <a:cs typeface="Verdana"/>
              </a:rPr>
              <a:t>Run </a:t>
            </a:r>
            <a:r>
              <a:rPr sz="2400" spc="-110" dirty="0">
                <a:solidFill>
                  <a:srgbClr val="538235"/>
                </a:solidFill>
                <a:latin typeface="Verdana"/>
                <a:cs typeface="Verdana"/>
              </a:rPr>
              <a:t>Azure </a:t>
            </a:r>
            <a:r>
              <a:rPr sz="2400" spc="-180" dirty="0">
                <a:solidFill>
                  <a:srgbClr val="538235"/>
                </a:solidFill>
                <a:latin typeface="Verdana"/>
                <a:cs typeface="Verdana"/>
              </a:rPr>
              <a:t>commands</a:t>
            </a:r>
            <a:r>
              <a:rPr sz="2400" spc="-440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538235"/>
                </a:solidFill>
                <a:latin typeface="Verdana"/>
                <a:cs typeface="Verdana"/>
              </a:rPr>
              <a:t>from  </a:t>
            </a:r>
            <a:r>
              <a:rPr sz="2400" spc="-180" dirty="0">
                <a:solidFill>
                  <a:srgbClr val="538235"/>
                </a:solidFill>
                <a:latin typeface="Verdana"/>
                <a:cs typeface="Verdana"/>
              </a:rPr>
              <a:t>the </a:t>
            </a:r>
            <a:r>
              <a:rPr sz="2400" spc="-204" dirty="0">
                <a:solidFill>
                  <a:srgbClr val="538235"/>
                </a:solidFill>
                <a:latin typeface="Verdana"/>
                <a:cs typeface="Verdana"/>
              </a:rPr>
              <a:t>command</a:t>
            </a:r>
            <a:r>
              <a:rPr sz="2400" spc="-280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538235"/>
                </a:solidFill>
                <a:latin typeface="Verdana"/>
                <a:cs typeface="Verdana"/>
              </a:rPr>
              <a:t>line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0354" y="3785086"/>
            <a:ext cx="4020820" cy="25412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5" dirty="0">
                <a:latin typeface="Verdana"/>
                <a:cs typeface="Verdana"/>
              </a:rPr>
              <a:t>Almost identical</a:t>
            </a:r>
            <a:r>
              <a:rPr sz="2200" spc="-29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capabilities</a:t>
            </a:r>
            <a:endParaRPr sz="22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25" dirty="0">
                <a:latin typeface="Verdana"/>
                <a:cs typeface="Verdana"/>
              </a:rPr>
              <a:t>Different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5" dirty="0">
                <a:latin typeface="Verdana"/>
                <a:cs typeface="Verdana"/>
              </a:rPr>
              <a:t>syntax</a:t>
            </a:r>
            <a:endParaRPr sz="2200" dirty="0">
              <a:latin typeface="Verdana"/>
              <a:cs typeface="Verdana"/>
            </a:endParaRPr>
          </a:p>
          <a:p>
            <a:pPr marL="355600" marR="5080" indent="-342900">
              <a:lnSpc>
                <a:spcPts val="3960"/>
              </a:lnSpc>
              <a:spcBef>
                <a:spcPts val="35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55" dirty="0">
                <a:latin typeface="Verdana"/>
                <a:cs typeface="Verdana"/>
              </a:rPr>
              <a:t>CLI </a:t>
            </a:r>
            <a:r>
              <a:rPr sz="2200" spc="-130" dirty="0">
                <a:latin typeface="Verdana"/>
                <a:cs typeface="Verdana"/>
              </a:rPr>
              <a:t>can </a:t>
            </a:r>
            <a:r>
              <a:rPr sz="2200" spc="-155" dirty="0">
                <a:latin typeface="Verdana"/>
                <a:cs typeface="Verdana"/>
              </a:rPr>
              <a:t>be </a:t>
            </a:r>
            <a:r>
              <a:rPr sz="2200" spc="-114" dirty="0">
                <a:latin typeface="Verdana"/>
                <a:cs typeface="Verdana"/>
              </a:rPr>
              <a:t>run </a:t>
            </a:r>
            <a:r>
              <a:rPr sz="2200" spc="-120" dirty="0">
                <a:latin typeface="Verdana"/>
                <a:cs typeface="Verdana"/>
              </a:rPr>
              <a:t>from</a:t>
            </a:r>
            <a:r>
              <a:rPr sz="2200" spc="-42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scripting  </a:t>
            </a:r>
            <a:r>
              <a:rPr sz="2200" spc="-130" dirty="0">
                <a:latin typeface="Verdana"/>
                <a:cs typeface="Verdana"/>
              </a:rPr>
              <a:t>languages </a:t>
            </a:r>
            <a:r>
              <a:rPr sz="2200" spc="-160" dirty="0">
                <a:latin typeface="Verdana"/>
                <a:cs typeface="Verdana"/>
              </a:rPr>
              <a:t>(Python</a:t>
            </a:r>
            <a:r>
              <a:rPr sz="2200" spc="-23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etc.)</a:t>
            </a:r>
            <a:endParaRPr sz="22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10" dirty="0">
                <a:latin typeface="Verdana"/>
                <a:cs typeface="Verdana"/>
              </a:rPr>
              <a:t>Use </a:t>
            </a:r>
            <a:r>
              <a:rPr sz="2200" spc="-135" dirty="0">
                <a:latin typeface="Verdana"/>
                <a:cs typeface="Verdana"/>
              </a:rPr>
              <a:t>whatever </a:t>
            </a:r>
            <a:r>
              <a:rPr sz="2200" spc="-190" dirty="0">
                <a:latin typeface="Verdana"/>
                <a:cs typeface="Verdana"/>
              </a:rPr>
              <a:t>you</a:t>
            </a:r>
            <a:r>
              <a:rPr sz="2200" spc="-330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want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0" y="2278507"/>
            <a:ext cx="4796535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70" dirty="0">
                <a:solidFill>
                  <a:srgbClr val="538235"/>
                </a:solidFill>
                <a:latin typeface="Verdana"/>
                <a:cs typeface="Verdana"/>
              </a:rPr>
              <a:t>Run </a:t>
            </a:r>
            <a:r>
              <a:rPr sz="2600" spc="-110" dirty="0">
                <a:solidFill>
                  <a:srgbClr val="538235"/>
                </a:solidFill>
                <a:latin typeface="Verdana"/>
                <a:cs typeface="Verdana"/>
              </a:rPr>
              <a:t>Azure </a:t>
            </a:r>
            <a:r>
              <a:rPr sz="2600" spc="-180" dirty="0">
                <a:solidFill>
                  <a:srgbClr val="538235"/>
                </a:solidFill>
                <a:latin typeface="Verdana"/>
                <a:cs typeface="Verdana"/>
              </a:rPr>
              <a:t>commands</a:t>
            </a:r>
            <a:r>
              <a:rPr sz="2600" spc="-440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sz="2600" spc="-140" dirty="0">
                <a:solidFill>
                  <a:srgbClr val="538235"/>
                </a:solidFill>
                <a:latin typeface="Verdana"/>
                <a:cs typeface="Verdana"/>
              </a:rPr>
              <a:t>from</a:t>
            </a:r>
            <a:r>
              <a:rPr lang="en-US" sz="2600" spc="-140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sz="2600" spc="-180" dirty="0">
                <a:solidFill>
                  <a:srgbClr val="538235"/>
                </a:solidFill>
                <a:latin typeface="Verdana"/>
                <a:cs typeface="Verdana"/>
              </a:rPr>
              <a:t>the </a:t>
            </a:r>
            <a:r>
              <a:rPr sz="2600" spc="-85" dirty="0">
                <a:solidFill>
                  <a:srgbClr val="538235"/>
                </a:solidFill>
                <a:latin typeface="Verdana"/>
                <a:cs typeface="Verdana"/>
              </a:rPr>
              <a:t>PowerShell</a:t>
            </a:r>
            <a:r>
              <a:rPr sz="2600" spc="-285" dirty="0">
                <a:solidFill>
                  <a:srgbClr val="538235"/>
                </a:solidFill>
                <a:latin typeface="Verdana"/>
                <a:cs typeface="Verdana"/>
              </a:rPr>
              <a:t> </a:t>
            </a:r>
            <a:r>
              <a:rPr lang="en-US" sz="2600" spc="-150" dirty="0">
                <a:solidFill>
                  <a:srgbClr val="538235"/>
                </a:solidFill>
                <a:latin typeface="Verdana"/>
                <a:cs typeface="Verdana"/>
              </a:rPr>
              <a:t>or Bash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B3EB04A-736B-4675-AA2B-4D033695D0CB}"/>
              </a:ext>
            </a:extLst>
          </p:cNvPr>
          <p:cNvSpPr txBox="1">
            <a:spLocks/>
          </p:cNvSpPr>
          <p:nvPr/>
        </p:nvSpPr>
        <p:spPr>
          <a:xfrm>
            <a:off x="7315201" y="1291002"/>
            <a:ext cx="3657600" cy="5988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706120">
              <a:spcBef>
                <a:spcPts val="830"/>
              </a:spcBef>
            </a:pPr>
            <a:r>
              <a:rPr lang="en-IN" sz="3200" kern="0" spc="-70" dirty="0"/>
              <a:t>Cloud Shell</a:t>
            </a:r>
            <a:endParaRPr lang="en-IN" sz="2800" kern="0" spc="2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3D9113C-3C28-47AE-AC06-152C2BF047BF}"/>
              </a:ext>
            </a:extLst>
          </p:cNvPr>
          <p:cNvSpPr txBox="1">
            <a:spLocks/>
          </p:cNvSpPr>
          <p:nvPr/>
        </p:nvSpPr>
        <p:spPr>
          <a:xfrm>
            <a:off x="1140581" y="1229446"/>
            <a:ext cx="3657601" cy="6604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706120">
              <a:spcBef>
                <a:spcPts val="830"/>
              </a:spcBef>
            </a:pPr>
            <a:r>
              <a:rPr lang="en-IN" sz="3600" kern="0" spc="-70" dirty="0"/>
              <a:t>Azure CLI</a:t>
            </a:r>
            <a:endParaRPr lang="en-IN" sz="3200" kern="0" spc="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1193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Selecting</a:t>
            </a:r>
            <a:r>
              <a:rPr b="0" spc="-45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0" spc="-6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10192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5" dirty="0">
                <a:latin typeface="Verdana"/>
                <a:cs typeface="Verdana"/>
              </a:rPr>
              <a:t>Almost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85" dirty="0">
                <a:latin typeface="Verdana"/>
                <a:cs typeface="Verdana"/>
              </a:rPr>
              <a:t>every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resource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in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Azure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should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be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placed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in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a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Region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4953" y="2322295"/>
            <a:ext cx="8050530" cy="4535805"/>
            <a:chOff x="1974953" y="2322295"/>
            <a:chExt cx="8050530" cy="4535805"/>
          </a:xfrm>
        </p:grpSpPr>
        <p:sp>
          <p:nvSpPr>
            <p:cNvPr id="6" name="object 6"/>
            <p:cNvSpPr/>
            <p:nvPr/>
          </p:nvSpPr>
          <p:spPr>
            <a:xfrm>
              <a:off x="1974953" y="2322295"/>
              <a:ext cx="8050068" cy="4535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2481072"/>
              <a:ext cx="7552944" cy="4090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906" y="5278374"/>
              <a:ext cx="7059295" cy="342900"/>
            </a:xfrm>
            <a:custGeom>
              <a:avLst/>
              <a:gdLst/>
              <a:ahLst/>
              <a:cxnLst/>
              <a:rect l="l" t="t" r="r" b="b"/>
              <a:pathLst>
                <a:path w="7059295" h="342900">
                  <a:moveTo>
                    <a:pt x="0" y="342900"/>
                  </a:moveTo>
                  <a:lnTo>
                    <a:pt x="7059168" y="342900"/>
                  </a:lnTo>
                  <a:lnTo>
                    <a:pt x="7059168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696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Select Region?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7585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60" dirty="0">
                <a:latin typeface="Verdana"/>
                <a:cs typeface="Verdana"/>
              </a:rPr>
              <a:t>Geographical </a:t>
            </a:r>
            <a:r>
              <a:rPr sz="2800" spc="-180" dirty="0">
                <a:latin typeface="Verdana"/>
                <a:cs typeface="Verdana"/>
              </a:rPr>
              <a:t>proximity </a:t>
            </a:r>
            <a:r>
              <a:rPr sz="2800" spc="-190" dirty="0">
                <a:latin typeface="Verdana"/>
                <a:cs typeface="Verdana"/>
              </a:rPr>
              <a:t>to </a:t>
            </a:r>
            <a:r>
              <a:rPr sz="2800" spc="-160" dirty="0">
                <a:latin typeface="Verdana"/>
                <a:cs typeface="Verdana"/>
              </a:rPr>
              <a:t>system’s</a:t>
            </a:r>
            <a:r>
              <a:rPr sz="2800" spc="-390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audience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6376" y="2655217"/>
            <a:ext cx="8007984" cy="3740150"/>
            <a:chOff x="1846376" y="2655217"/>
            <a:chExt cx="8007984" cy="3740150"/>
          </a:xfrm>
        </p:grpSpPr>
        <p:sp>
          <p:nvSpPr>
            <p:cNvPr id="6" name="object 6"/>
            <p:cNvSpPr/>
            <p:nvPr/>
          </p:nvSpPr>
          <p:spPr>
            <a:xfrm>
              <a:off x="1846376" y="2655217"/>
              <a:ext cx="7796523" cy="3740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3006" y="3362705"/>
              <a:ext cx="7886700" cy="2748280"/>
            </a:xfrm>
            <a:custGeom>
              <a:avLst/>
              <a:gdLst/>
              <a:ahLst/>
              <a:cxnLst/>
              <a:rect l="l" t="t" r="r" b="b"/>
              <a:pathLst>
                <a:path w="7886700" h="2748279">
                  <a:moveTo>
                    <a:pt x="0" y="1104900"/>
                  </a:moveTo>
                  <a:lnTo>
                    <a:pt x="2296668" y="1104900"/>
                  </a:lnTo>
                  <a:lnTo>
                    <a:pt x="2296668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  <a:path w="7886700" h="2748279">
                  <a:moveTo>
                    <a:pt x="6182868" y="2747772"/>
                  </a:moveTo>
                  <a:lnTo>
                    <a:pt x="7886700" y="2747772"/>
                  </a:lnTo>
                  <a:lnTo>
                    <a:pt x="7886700" y="2069592"/>
                  </a:lnTo>
                  <a:lnTo>
                    <a:pt x="6182868" y="2069592"/>
                  </a:lnTo>
                  <a:lnTo>
                    <a:pt x="6182868" y="27477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696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Select Region?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3717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35" dirty="0">
                <a:latin typeface="Verdana"/>
                <a:cs typeface="Verdana"/>
              </a:rPr>
              <a:t>Services’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availability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405" y="2270381"/>
            <a:ext cx="10725530" cy="396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0794" y="635701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Source:</a:t>
            </a:r>
            <a:r>
              <a:rPr sz="1400" spc="105" dirty="0">
                <a:latin typeface="Carlito"/>
                <a:cs typeface="Carlito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https://azure.microsoft.com/en-us/global-infrastructure/services/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696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Select Region?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327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40" dirty="0">
                <a:latin typeface="Verdana"/>
                <a:cs typeface="Verdana"/>
              </a:rPr>
              <a:t>Availability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Zones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4418" y="2655217"/>
            <a:ext cx="7818755" cy="3740150"/>
            <a:chOff x="1824418" y="2655217"/>
            <a:chExt cx="7818755" cy="3740150"/>
          </a:xfrm>
        </p:grpSpPr>
        <p:sp>
          <p:nvSpPr>
            <p:cNvPr id="6" name="object 6"/>
            <p:cNvSpPr/>
            <p:nvPr/>
          </p:nvSpPr>
          <p:spPr>
            <a:xfrm>
              <a:off x="1846376" y="2655217"/>
              <a:ext cx="7796523" cy="3740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8705" y="5779769"/>
              <a:ext cx="943610" cy="131445"/>
            </a:xfrm>
            <a:custGeom>
              <a:avLst/>
              <a:gdLst/>
              <a:ahLst/>
              <a:cxnLst/>
              <a:rect l="l" t="t" r="r" b="b"/>
              <a:pathLst>
                <a:path w="943610" h="131445">
                  <a:moveTo>
                    <a:pt x="0" y="131063"/>
                  </a:moveTo>
                  <a:lnTo>
                    <a:pt x="943356" y="131063"/>
                  </a:lnTo>
                  <a:lnTo>
                    <a:pt x="943356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696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Select Region?</a:t>
            </a:r>
            <a:endParaRPr spc="-705" dirty="0"/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159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95" dirty="0">
                <a:latin typeface="Verdana"/>
                <a:cs typeface="Verdana"/>
              </a:rPr>
              <a:t>Pricing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5866" y="2377630"/>
            <a:ext cx="10716895" cy="3991610"/>
            <a:chOff x="455866" y="2377630"/>
            <a:chExt cx="10716895" cy="3991610"/>
          </a:xfrm>
        </p:grpSpPr>
        <p:sp>
          <p:nvSpPr>
            <p:cNvPr id="6" name="object 6"/>
            <p:cNvSpPr/>
            <p:nvPr/>
          </p:nvSpPr>
          <p:spPr>
            <a:xfrm>
              <a:off x="536069" y="2550024"/>
              <a:ext cx="10573123" cy="3819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154" y="2391917"/>
              <a:ext cx="10688320" cy="3619500"/>
            </a:xfrm>
            <a:custGeom>
              <a:avLst/>
              <a:gdLst/>
              <a:ahLst/>
              <a:cxnLst/>
              <a:rect l="l" t="t" r="r" b="b"/>
              <a:pathLst>
                <a:path w="10688320" h="3619500">
                  <a:moveTo>
                    <a:pt x="9633204" y="3619500"/>
                  </a:moveTo>
                  <a:lnTo>
                    <a:pt x="10687812" y="3619500"/>
                  </a:lnTo>
                  <a:lnTo>
                    <a:pt x="10687812" y="3279648"/>
                  </a:lnTo>
                  <a:lnTo>
                    <a:pt x="9633204" y="3279648"/>
                  </a:lnTo>
                  <a:lnTo>
                    <a:pt x="9633204" y="3619500"/>
                  </a:lnTo>
                  <a:close/>
                </a:path>
                <a:path w="10688320" h="3619500">
                  <a:moveTo>
                    <a:pt x="0" y="711708"/>
                  </a:moveTo>
                  <a:lnTo>
                    <a:pt x="2610612" y="711708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634" y="2423160"/>
            <a:ext cx="10848597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" y="1086611"/>
            <a:ext cx="12028932" cy="19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696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spc="-575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Select Region?</a:t>
            </a:r>
            <a:endParaRPr spc="-705" dirty="0"/>
          </a:p>
        </p:txBody>
      </p:sp>
      <p:sp>
        <p:nvSpPr>
          <p:cNvPr id="5" name="object 5"/>
          <p:cNvSpPr txBox="1"/>
          <p:nvPr/>
        </p:nvSpPr>
        <p:spPr>
          <a:xfrm>
            <a:off x="663955" y="1747519"/>
            <a:ext cx="159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95" dirty="0">
                <a:latin typeface="Verdana"/>
                <a:cs typeface="Verdana"/>
              </a:rPr>
              <a:t>Pricing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03357" y="5671565"/>
            <a:ext cx="1054735" cy="340360"/>
          </a:xfrm>
          <a:custGeom>
            <a:avLst/>
            <a:gdLst/>
            <a:ahLst/>
            <a:cxnLst/>
            <a:rect l="l" t="t" r="r" b="b"/>
            <a:pathLst>
              <a:path w="1054734" h="340360">
                <a:moveTo>
                  <a:pt x="0" y="339852"/>
                </a:moveTo>
                <a:lnTo>
                  <a:pt x="1054607" y="339852"/>
                </a:lnTo>
                <a:lnTo>
                  <a:pt x="1054607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154" y="2391917"/>
            <a:ext cx="2611120" cy="711835"/>
          </a:xfrm>
          <a:custGeom>
            <a:avLst/>
            <a:gdLst/>
            <a:ahLst/>
            <a:cxnLst/>
            <a:rect l="l" t="t" r="r" b="b"/>
            <a:pathLst>
              <a:path w="2611120" h="711835">
                <a:moveTo>
                  <a:pt x="0" y="711708"/>
                </a:moveTo>
                <a:lnTo>
                  <a:pt x="2610612" y="711708"/>
                </a:lnTo>
                <a:lnTo>
                  <a:pt x="2610612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490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Trebuchet MS</vt:lpstr>
      <vt:lpstr>Verdana</vt:lpstr>
      <vt:lpstr>Office Theme</vt:lpstr>
      <vt:lpstr>PowerPoint Presentation</vt:lpstr>
      <vt:lpstr>Subscription</vt:lpstr>
      <vt:lpstr>PowerPoint Presentation</vt:lpstr>
      <vt:lpstr>Selecting Regions</vt:lpstr>
      <vt:lpstr>How to Select Region?</vt:lpstr>
      <vt:lpstr>How to Select Region?</vt:lpstr>
      <vt:lpstr>How to Select Region?</vt:lpstr>
      <vt:lpstr>How to Select Region?</vt:lpstr>
      <vt:lpstr>How to Select Region?</vt:lpstr>
      <vt:lpstr>Resource Groups</vt:lpstr>
      <vt:lpstr>Resource Groups vs Subscriptions</vt:lpstr>
      <vt:lpstr>Resource Groups vs Subscriptions</vt:lpstr>
      <vt:lpstr>Resource Groups Naming Conventions</vt:lpstr>
      <vt:lpstr>Resource Groups</vt:lpstr>
      <vt:lpstr>Storage Account</vt:lpstr>
      <vt:lpstr>Storage Account</vt:lpstr>
      <vt:lpstr>SLA</vt:lpstr>
      <vt:lpstr>SLA</vt:lpstr>
      <vt:lpstr>SLA</vt:lpstr>
      <vt:lpstr>SLA Calculation</vt:lpstr>
      <vt:lpstr>Cost</vt:lpstr>
      <vt:lpstr>Cost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Puneet Bhatia</cp:lastModifiedBy>
  <cp:revision>11</cp:revision>
  <dcterms:created xsi:type="dcterms:W3CDTF">2021-04-16T02:56:18Z</dcterms:created>
  <dcterms:modified xsi:type="dcterms:W3CDTF">2021-04-16T16:04:38Z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2021-04-16T00:00:00Z</vt:filetime>
  </property>
</Properties>
</file>