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3" r:id="rId5"/>
    <p:sldId id="258" r:id="rId6"/>
    <p:sldId id="262" r:id="rId7"/>
    <p:sldId id="263" r:id="rId8"/>
    <p:sldId id="270" r:id="rId9"/>
    <p:sldId id="271" r:id="rId10"/>
    <p:sldId id="272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0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4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6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5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B6F0F-7667-45C2-AFBB-B9CA80AA1B1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9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132235" y="1879566"/>
            <a:ext cx="9144000" cy="908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AirBed&amp;Breakfast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 </a:t>
            </a:r>
            <a:r>
              <a:rPr lang="en-US" sz="4400" dirty="0">
                <a:solidFill>
                  <a:srgbClr val="FF5A5F"/>
                </a:solidFill>
                <a:latin typeface="Circular"/>
              </a:rPr>
              <a:t>Data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 </a:t>
            </a:r>
            <a:r>
              <a:rPr lang="en-US" sz="4400" dirty="0">
                <a:solidFill>
                  <a:srgbClr val="FF5A5F"/>
                </a:solidFill>
                <a:latin typeface="Circular"/>
              </a:rPr>
              <a:t>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11F00B-9F63-4EE7-BDEB-D37C9DA3E8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t="12973" r="13878" b="12973"/>
          <a:stretch/>
        </p:blipFill>
        <p:spPr>
          <a:xfrm>
            <a:off x="750917" y="1675264"/>
            <a:ext cx="1191360" cy="13173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90962" y="4932608"/>
            <a:ext cx="3400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Diksha</a:t>
            </a:r>
            <a:r>
              <a:rPr lang="en-US" b="1" dirty="0"/>
              <a:t> Bhushan </a:t>
            </a:r>
            <a:r>
              <a:rPr lang="en-US" b="1" dirty="0" err="1"/>
              <a:t>Waghmare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BugendaiTech</a:t>
            </a:r>
            <a:r>
              <a:rPr lang="en-US" b="1" dirty="0"/>
              <a:t> Data Science Intern</a:t>
            </a:r>
          </a:p>
          <a:p>
            <a:r>
              <a:rPr lang="en-US" b="1" dirty="0"/>
              <a:t>Team </a:t>
            </a:r>
            <a:r>
              <a:rPr lang="en-US" b="1" dirty="0" err="1"/>
              <a:t>Ayush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542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8F47-405D-B8CE-2E2F-F8E0040F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5A5F"/>
                </a:solidFill>
                <a:latin typeface="Circular"/>
              </a:rPr>
              <a:t>Logistic Regression</a:t>
            </a:r>
            <a:endParaRPr lang="en-IN" sz="3600" b="1" dirty="0">
              <a:solidFill>
                <a:srgbClr val="FF5A5F"/>
              </a:solidFill>
              <a:latin typeface="Circ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BAC6-E161-7317-609B-0173FD85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24" y="1597794"/>
            <a:ext cx="10429775" cy="4579169"/>
          </a:xfrm>
        </p:spPr>
        <p:txBody>
          <a:bodyPr>
            <a:normAutofit/>
          </a:bodyPr>
          <a:lstStyle/>
          <a:p>
            <a:r>
              <a:rPr lang="en-US" sz="1800" dirty="0"/>
              <a:t>convert the target variable into 2 groups expensive and cheap with threshold 106.</a:t>
            </a:r>
          </a:p>
          <a:p>
            <a:r>
              <a:rPr lang="en-US" sz="1800" dirty="0"/>
              <a:t> Used logistic regression</a:t>
            </a:r>
          </a:p>
          <a:p>
            <a:r>
              <a:rPr lang="en-US" sz="1800" dirty="0"/>
              <a:t> Got an accuracy of 81.53 percent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94AAF-2A30-1485-DB4E-777EAC1E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12" y="2752139"/>
            <a:ext cx="5658141" cy="146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59390-1570-34FF-9BC8-CB23E5BE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11" y="4528626"/>
            <a:ext cx="5658142" cy="196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88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</a:rPr>
              <a:t>Conclusions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5A5F"/>
              </a:solidFill>
              <a:effectLst/>
              <a:uLnTx/>
              <a:uFillTx/>
              <a:latin typeface="Circular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758" y="1563674"/>
            <a:ext cx="10378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price distribution we can observe that Most price ranges are between $50 to $150.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increase in price, the average vacancy days are increasing rapidly.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cluster in Manhattan of expensive neighborhoods that are situated close to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underfitting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got an accuracy of 81.53 so the model is good.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2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718302" y="2851735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017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Agenda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8758" y="1463039"/>
            <a:ext cx="9180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Airbnb Data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Reviews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price by </a:t>
            </a:r>
            <a:r>
              <a:rPr lang="en-US" dirty="0" err="1"/>
              <a:t>Neighbourhood</a:t>
            </a:r>
            <a:r>
              <a:rPr lang="en-US" dirty="0"/>
              <a:t> group and Room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ircular"/>
              </a:rPr>
              <a:t>Correlation method</a:t>
            </a: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ircular"/>
              </a:rPr>
              <a:t>Linear Regression</a:t>
            </a: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ircular"/>
              </a:rPr>
              <a:t>Conclusions</a:t>
            </a:r>
            <a:r>
              <a:rPr lang="en-US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1937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AirBnB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 Data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5A5F"/>
              </a:solidFill>
              <a:effectLst/>
              <a:uLnTx/>
              <a:uFillTx/>
              <a:latin typeface="Circular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459" y="1295196"/>
            <a:ext cx="1085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AirBnB New York data was downloaded from Kaggle. It has 48895 rows and 16 columns. AirBnB data has the following features.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459" y="2043976"/>
            <a:ext cx="4984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host_id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host_name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neighbourhood_group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neighbourhood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latitude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longitude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room_type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5A5F"/>
                </a:solidFill>
              </a:rPr>
              <a:t>price  (Target Variable)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minimum_nights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number_of_reviews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last_review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reviews_per_month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calculated_host_listings_count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availability_365</a:t>
            </a:r>
          </a:p>
        </p:txBody>
      </p:sp>
    </p:spTree>
    <p:extLst>
      <p:ext uri="{BB962C8B-B14F-4D97-AF65-F5344CB8AC3E}">
        <p14:creationId xmlns:p14="http://schemas.microsoft.com/office/powerpoint/2010/main" val="217730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2D22-ED7C-7B45-F57D-A254DBF2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FF5A5F"/>
                </a:solidFill>
                <a:latin typeface="Circular"/>
              </a:rPr>
              <a:t>Process</a:t>
            </a:r>
            <a:endParaRPr lang="en-IN" sz="3600" b="1" dirty="0">
              <a:solidFill>
                <a:srgbClr val="FF5A5F"/>
              </a:solidFill>
              <a:latin typeface="Circular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4C1C7D-0336-C74F-EC32-D700CC99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660"/>
            <a:ext cx="10515600" cy="521689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sz="3400" dirty="0"/>
              <a:t>. checked the problem statement</a:t>
            </a:r>
          </a:p>
          <a:p>
            <a:pPr marL="0" indent="0">
              <a:buNone/>
            </a:pPr>
            <a:r>
              <a:rPr lang="en-US" sz="3400" dirty="0"/>
              <a:t>2. read the file</a:t>
            </a:r>
          </a:p>
          <a:p>
            <a:pPr marL="0" indent="0">
              <a:buNone/>
            </a:pPr>
            <a:r>
              <a:rPr lang="en-US" sz="3400" dirty="0"/>
              <a:t>3. Used basic pandas functions or methods like head, tail, shape, size, info, describe, to together some information about my dataset.</a:t>
            </a:r>
          </a:p>
          <a:p>
            <a:pPr marL="0" indent="0">
              <a:buNone/>
            </a:pPr>
            <a:r>
              <a:rPr lang="en-US" sz="3400" dirty="0"/>
              <a:t>4. Used the chi2 test to check the relation between the target numerical column to categorical columns.</a:t>
            </a:r>
          </a:p>
          <a:p>
            <a:pPr marL="0" indent="0">
              <a:buNone/>
            </a:pPr>
            <a:r>
              <a:rPr lang="en-US" sz="3400" dirty="0"/>
              <a:t>5. Used correlation method to check the relation between numerical features to target features.</a:t>
            </a:r>
          </a:p>
          <a:p>
            <a:pPr marL="0" indent="0">
              <a:buNone/>
            </a:pPr>
            <a:r>
              <a:rPr lang="en-US" sz="3400" dirty="0"/>
              <a:t>6. Drop some irrelevant features</a:t>
            </a:r>
          </a:p>
          <a:p>
            <a:pPr marL="0" indent="0">
              <a:buNone/>
            </a:pPr>
            <a:r>
              <a:rPr lang="en-US" sz="3400" dirty="0"/>
              <a:t>7. Data visualization to check the outliers</a:t>
            </a:r>
          </a:p>
          <a:p>
            <a:pPr marL="0" indent="0">
              <a:buNone/>
            </a:pPr>
            <a:r>
              <a:rPr lang="en-US" sz="3400" dirty="0"/>
              <a:t>8. Used IQR method to remove outliers</a:t>
            </a:r>
          </a:p>
          <a:p>
            <a:pPr marL="0" indent="0">
              <a:buNone/>
            </a:pPr>
            <a:r>
              <a:rPr lang="en-US" sz="3400" dirty="0"/>
              <a:t>9. Converted categorical features into numerical features using </a:t>
            </a:r>
            <a:r>
              <a:rPr lang="en-US" sz="3400" dirty="0" err="1"/>
              <a:t>Labelencoder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10. Applied standardization in independent features</a:t>
            </a:r>
          </a:p>
          <a:p>
            <a:pPr marL="0" indent="0">
              <a:buNone/>
            </a:pPr>
            <a:r>
              <a:rPr lang="en-US" sz="3400" dirty="0"/>
              <a:t>11. Split into train and test</a:t>
            </a:r>
          </a:p>
          <a:p>
            <a:pPr marL="0" indent="0">
              <a:buNone/>
            </a:pPr>
            <a:r>
              <a:rPr lang="en-US" sz="3400" dirty="0"/>
              <a:t>12. Applied multiple linear regression.</a:t>
            </a:r>
          </a:p>
          <a:p>
            <a:pPr marL="0" indent="0">
              <a:buNone/>
            </a:pPr>
            <a:r>
              <a:rPr lang="en-US" sz="3400" dirty="0"/>
              <a:t>13. Model is under fitted because the model is biased and variation is low</a:t>
            </a:r>
          </a:p>
          <a:p>
            <a:pPr marL="0" indent="0">
              <a:buNone/>
            </a:pPr>
            <a:r>
              <a:rPr lang="en-US" sz="3400" dirty="0"/>
              <a:t>14. Used ridge and lasso but not worked properly</a:t>
            </a:r>
          </a:p>
          <a:p>
            <a:pPr marL="0" indent="0">
              <a:buNone/>
            </a:pPr>
            <a:r>
              <a:rPr lang="en-US" sz="3400" dirty="0"/>
              <a:t>15. Convert the target variable into 2 groups expensive and cheap with threshold 106.</a:t>
            </a:r>
          </a:p>
          <a:p>
            <a:pPr marL="0" indent="0">
              <a:buNone/>
            </a:pPr>
            <a:r>
              <a:rPr lang="en-US" sz="3400" dirty="0"/>
              <a:t>16. Used logistic regression</a:t>
            </a:r>
          </a:p>
          <a:p>
            <a:pPr marL="0" indent="0">
              <a:buNone/>
            </a:pPr>
            <a:r>
              <a:rPr lang="en-US" sz="3400" dirty="0"/>
              <a:t>17. Got an accuracy of 81.53 percent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116565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Price Distribution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(Target Variable Distribution)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4" y="1564749"/>
            <a:ext cx="6760429" cy="4800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8535" y="1841318"/>
            <a:ext cx="4043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price ranges are between $50 to $150                              </a:t>
            </a:r>
          </a:p>
          <a:p>
            <a:r>
              <a:rPr lang="en-US" dirty="0"/>
              <a:t>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price is around $120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price is around $335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9591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</a:rPr>
              <a:t>Number of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</a:rPr>
              <a:t> Reviews 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(</a:t>
            </a:r>
            <a:r>
              <a:rPr lang="en-US" sz="1400" dirty="0">
                <a:solidFill>
                  <a:srgbClr val="FF5A5F"/>
                </a:solidFill>
                <a:latin typeface="Circular"/>
              </a:rPr>
              <a:t>Number of reviews 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Vs Price)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5A5F"/>
              </a:solidFill>
              <a:effectLst/>
              <a:uLnTx/>
              <a:uFillTx/>
              <a:latin typeface="Circular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211" y="2090754"/>
            <a:ext cx="39180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Prices of listing do not have any direct relation with the number of reviews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We have all the prices (max to min) irrespective of the number of reviews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80" y="1987723"/>
            <a:ext cx="6797555" cy="36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5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</a:rPr>
              <a:t>Average price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</a:rPr>
              <a:t> by Neighbourhood group and Room type 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(</a:t>
            </a:r>
            <a:r>
              <a:rPr lang="en-US" sz="1400" dirty="0">
                <a:solidFill>
                  <a:srgbClr val="FF5A5F"/>
                </a:solidFill>
                <a:latin typeface="Circular"/>
              </a:rPr>
              <a:t>Average price Vs Neighbourhood group, Room Type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5A5F"/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5A5F"/>
              </a:solidFill>
              <a:effectLst/>
              <a:uLnTx/>
              <a:uFillTx/>
              <a:latin typeface="Circular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0" y="2023206"/>
            <a:ext cx="7145525" cy="3862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4712" y="2515757"/>
            <a:ext cx="39180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are three room types viz. Entire home/apt, private room, shared room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Manhattan has the highest average price for all room types followed by Brooklyn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Bronx is cheapest for all room type</a:t>
            </a:r>
          </a:p>
        </p:txBody>
      </p:sp>
    </p:spTree>
    <p:extLst>
      <p:ext uri="{BB962C8B-B14F-4D97-AF65-F5344CB8AC3E}">
        <p14:creationId xmlns:p14="http://schemas.microsoft.com/office/powerpoint/2010/main" val="15515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2946-BC4F-AF2E-A25E-6A45B69F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FF5A5F"/>
                </a:solidFill>
                <a:latin typeface="Circular"/>
              </a:rPr>
              <a:t>Correlation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C6D6-2442-D6E1-14BA-0ED080B7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Here we check the correlation between all the columns in Airbnb.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37BB3-748B-CA65-9D08-29D0131C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896"/>
            <a:ext cx="7149273" cy="47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C0D4-D8A5-CA3E-CD5A-54F855D3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5A5F"/>
                </a:solidFill>
                <a:latin typeface="Circular"/>
              </a:rPr>
              <a:t>Linear Regression</a:t>
            </a:r>
            <a:endParaRPr lang="en-IN" sz="3600" b="1" dirty="0">
              <a:solidFill>
                <a:srgbClr val="FF5A5F"/>
              </a:solidFill>
              <a:latin typeface="Circular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9881D6-C027-629C-24A6-D741BDA74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363"/>
            <a:ext cx="11049000" cy="5473175"/>
          </a:xfrm>
        </p:spPr>
        <p:txBody>
          <a:bodyPr>
            <a:normAutofit/>
          </a:bodyPr>
          <a:lstStyle/>
          <a:p>
            <a:r>
              <a:rPr lang="en-US" sz="1800" dirty="0"/>
              <a:t>Converted categorical features into numerical features using </a:t>
            </a:r>
            <a:r>
              <a:rPr lang="en-US" sz="1800" dirty="0" err="1"/>
              <a:t>Labelencoder</a:t>
            </a:r>
            <a:endParaRPr lang="en-US" sz="1800" dirty="0"/>
          </a:p>
          <a:p>
            <a:r>
              <a:rPr lang="en-US" sz="1800" dirty="0"/>
              <a:t>Applied standardization in independent features</a:t>
            </a:r>
          </a:p>
          <a:p>
            <a:r>
              <a:rPr lang="en-US" sz="1800" dirty="0"/>
              <a:t>Split into train and test</a:t>
            </a:r>
          </a:p>
          <a:p>
            <a:r>
              <a:rPr lang="en-US" sz="1800" dirty="0"/>
              <a:t>Applied multiple linear regression.</a:t>
            </a:r>
          </a:p>
          <a:p>
            <a:r>
              <a:rPr lang="en-US" sz="1800" dirty="0"/>
              <a:t>model is under fitted because the model is biased and variation is low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So, here we used ridge and lasso but not worked properly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1AD51D-A9E3-FCD6-3E6B-D53077804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236" y="1559293"/>
            <a:ext cx="3085702" cy="2175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1C1B1C-AA15-5547-527C-E5FD7BD7D6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12" y="4205950"/>
            <a:ext cx="2227371" cy="241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72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576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Circular</vt:lpstr>
      <vt:lpstr>Office Theme</vt:lpstr>
      <vt:lpstr>PowerPoint Presentation</vt:lpstr>
      <vt:lpstr>PowerPoint Presentation</vt:lpstr>
      <vt:lpstr>PowerPoint Presentation</vt:lpstr>
      <vt:lpstr>Process</vt:lpstr>
      <vt:lpstr>PowerPoint Presentation</vt:lpstr>
      <vt:lpstr>PowerPoint Presentation</vt:lpstr>
      <vt:lpstr>PowerPoint Presentation</vt:lpstr>
      <vt:lpstr>Correlation method</vt:lpstr>
      <vt:lpstr>Linear Regression</vt:lpstr>
      <vt:lpstr>Logistic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Waghmare, Bhushan</dc:creator>
  <cp:lastModifiedBy>Deeksha Nagdeve</cp:lastModifiedBy>
  <cp:revision>84</cp:revision>
  <dcterms:created xsi:type="dcterms:W3CDTF">2023-07-08T13:09:51Z</dcterms:created>
  <dcterms:modified xsi:type="dcterms:W3CDTF">2023-08-14T04:11:59Z</dcterms:modified>
</cp:coreProperties>
</file>