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16AEB-2A24-4DAC-A6E4-981FEBCF314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A00B5-197C-43E2-80B9-0E5EA5FEA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PRICE PREDICTOR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LSTM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7917"/>
            <a:ext cx="10018713" cy="1752599"/>
          </a:xfrm>
        </p:spPr>
        <p:txBody>
          <a:bodyPr/>
          <a:lstStyle/>
          <a:p>
            <a:r>
              <a:rPr lang="en-US" dirty="0" smtClean="0"/>
              <a:t>MODEL PARAMETERS</a:t>
            </a:r>
            <a:br>
              <a:rPr lang="en-US" dirty="0" smtClean="0"/>
            </a:br>
            <a:r>
              <a:rPr lang="en-US" sz="2400" dirty="0" smtClean="0"/>
              <a:t>(INPUT AND TRAINING)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Neural Network Architecture </a:t>
            </a:r>
          </a:p>
          <a:p>
            <a:pPr lvl="0" fontAlgn="base"/>
            <a:r>
              <a:rPr lang="en-US" dirty="0"/>
              <a:t>Number of Layers (how many layers of nodes in the model; </a:t>
            </a:r>
            <a:r>
              <a:rPr lang="en-US" dirty="0" smtClean="0"/>
              <a:t>used=3</a:t>
            </a:r>
            <a:r>
              <a:rPr lang="en-US" dirty="0"/>
              <a:t>) </a:t>
            </a:r>
          </a:p>
          <a:p>
            <a:pPr lvl="0" fontAlgn="base"/>
            <a:r>
              <a:rPr lang="en-US" dirty="0"/>
              <a:t>Number of Nodes (how many nodes per layer; </a:t>
            </a:r>
            <a:r>
              <a:rPr lang="en-US" dirty="0" smtClean="0"/>
              <a:t>used=128; tested with=</a:t>
            </a:r>
            <a:r>
              <a:rPr lang="en-US" dirty="0"/>
              <a:t>1,3,8, 16, 32, 64, </a:t>
            </a:r>
            <a:r>
              <a:rPr lang="en-US" dirty="0" smtClean="0"/>
              <a:t>100)  </a:t>
            </a:r>
            <a:endParaRPr lang="en-US" dirty="0"/>
          </a:p>
          <a:p>
            <a:r>
              <a:rPr lang="en-US" dirty="0"/>
              <a:t>Epochs (how many times to run through the training process; kept at </a:t>
            </a:r>
            <a:r>
              <a:rPr lang="en-US" dirty="0" smtClean="0"/>
              <a:t>10 </a:t>
            </a:r>
            <a:r>
              <a:rPr lang="en-US" dirty="0"/>
              <a:t>for </a:t>
            </a:r>
            <a:r>
              <a:rPr lang="en-US" dirty="0" smtClean="0"/>
              <a:t>optimal results ; tested with=1,5,8,20)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24" y="349623"/>
            <a:ext cx="9412941" cy="174811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24" y="2660986"/>
            <a:ext cx="9412941" cy="2973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23" y="3297238"/>
            <a:ext cx="9412942" cy="3200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23" y="4222398"/>
            <a:ext cx="9412942" cy="12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70" y="453147"/>
            <a:ext cx="7960659" cy="42802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8511" y="5086581"/>
            <a:ext cx="6661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Fig: Plot of  Long-Short Term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Memory Prediction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model (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epochs=10</a:t>
            </a:r>
            <a:r>
              <a:rPr lang="en-US" i="1" dirty="0" smtClean="0">
                <a:solidFill>
                  <a:srgbClr val="66666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55494"/>
            <a:ext cx="10018713" cy="175259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89310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There are several Model which suits to our problem</a:t>
            </a:r>
          </a:p>
          <a:p>
            <a:pPr lvl="0"/>
            <a:r>
              <a:rPr lang="en-US" b="1" u="sng" dirty="0"/>
              <a:t>Support Vector Machine (SVM)</a:t>
            </a:r>
            <a:endParaRPr lang="en-US" dirty="0"/>
          </a:p>
          <a:p>
            <a:pPr lvl="0"/>
            <a:r>
              <a:rPr lang="en-US" b="1" u="sng" dirty="0"/>
              <a:t>Random Forest</a:t>
            </a:r>
            <a:endParaRPr lang="en-US" dirty="0"/>
          </a:p>
          <a:p>
            <a:pPr lvl="0"/>
            <a:r>
              <a:rPr lang="en-US" b="1" dirty="0"/>
              <a:t>Multi-layer perceptron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would choose </a:t>
            </a:r>
            <a:r>
              <a:rPr lang="en-US" dirty="0" smtClean="0"/>
              <a:t>our </a:t>
            </a:r>
            <a:r>
              <a:rPr lang="en-US" dirty="0"/>
              <a:t>final model visualization, which is LSTM by fine tuning parameters. As </a:t>
            </a:r>
            <a:r>
              <a:rPr lang="en-US" dirty="0" smtClean="0"/>
              <a:t>we were </a:t>
            </a:r>
            <a:r>
              <a:rPr lang="en-US" dirty="0"/>
              <a:t>very impressed on seeing how close </a:t>
            </a:r>
            <a:r>
              <a:rPr lang="en-US" dirty="0" smtClean="0"/>
              <a:t>we </a:t>
            </a:r>
            <a:r>
              <a:rPr lang="en-US" dirty="0"/>
              <a:t>have gotten to the actual data, with a mean square error of just </a:t>
            </a:r>
            <a:r>
              <a:rPr lang="en-US" dirty="0" smtClean="0"/>
              <a:t>0.0009.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THIS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model can be used for various type of prediction problems. Like-</a:t>
            </a:r>
          </a:p>
          <a:p>
            <a:r>
              <a:rPr lang="en-US" dirty="0"/>
              <a:t> </a:t>
            </a:r>
            <a:r>
              <a:rPr lang="en-US" dirty="0" smtClean="0"/>
              <a:t>Weather prediction</a:t>
            </a:r>
          </a:p>
          <a:p>
            <a:r>
              <a:rPr lang="en-US" dirty="0" smtClean="0"/>
              <a:t>Product price prediction</a:t>
            </a:r>
          </a:p>
          <a:p>
            <a:r>
              <a:rPr lang="en-US" dirty="0" smtClean="0"/>
              <a:t>Solar data prediction</a:t>
            </a:r>
          </a:p>
          <a:p>
            <a:r>
              <a:rPr lang="en-US" dirty="0" smtClean="0"/>
              <a:t>Value of currency prediction</a:t>
            </a:r>
          </a:p>
          <a:p>
            <a:r>
              <a:rPr lang="en-US" dirty="0" smtClean="0"/>
              <a:t>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OF THIS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are going to deploy this model to a web portal open for users which will work on the review system.</a:t>
            </a:r>
          </a:p>
          <a:p>
            <a:r>
              <a:rPr lang="en-US" dirty="0" smtClean="0"/>
              <a:t>We are working to connect this model directly to Google finance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can select the company for which he wants to predict future closing prices.</a:t>
            </a:r>
          </a:p>
          <a:p>
            <a:r>
              <a:rPr lang="en-US" dirty="0" smtClean="0"/>
              <a:t>He can choose among thousands of stocks.</a:t>
            </a:r>
          </a:p>
          <a:p>
            <a:r>
              <a:rPr lang="en-US" dirty="0" smtClean="0"/>
              <a:t>Web portal will also show the possibly profitable  and dangerous stocks of and most .</a:t>
            </a:r>
          </a:p>
          <a:p>
            <a:r>
              <a:rPr lang="en-US" dirty="0" smtClean="0"/>
              <a:t>We will upload this project on </a:t>
            </a:r>
            <a:r>
              <a:rPr lang="en-US" dirty="0" err="1" smtClean="0"/>
              <a:t>github</a:t>
            </a:r>
            <a:r>
              <a:rPr lang="en-US" dirty="0" smtClean="0"/>
              <a:t> for future development by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864" y="2433918"/>
            <a:ext cx="10018713" cy="1752599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63" y="356066"/>
            <a:ext cx="5407729" cy="424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7094" y="356066"/>
            <a:ext cx="44375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Stock Market is full of uncertainties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So, There can  not be a perfect model for prediction of stock price of every company. We need to develop models which suits to almost every data with more accuracy.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1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 of this project is to accurately predict the future closing value of a given stock across a given period of time in the future. For this project </a:t>
            </a:r>
            <a:r>
              <a:rPr lang="en-US" dirty="0" smtClean="0"/>
              <a:t>we will </a:t>
            </a:r>
            <a:r>
              <a:rPr lang="en-US" dirty="0"/>
              <a:t>use a Long Short Term Memory networks – usually just </a:t>
            </a:r>
            <a:r>
              <a:rPr lang="en-US" dirty="0" smtClean="0"/>
              <a:t>called </a:t>
            </a:r>
            <a:r>
              <a:rPr lang="en-US" dirty="0"/>
              <a:t>“</a:t>
            </a:r>
            <a:r>
              <a:rPr lang="en-US" dirty="0" smtClean="0"/>
              <a:t>LSTM” </a:t>
            </a:r>
            <a:r>
              <a:rPr lang="en-US" dirty="0"/>
              <a:t>to predict the closing price of the S&amp;P 5001 using a dataset of past </a:t>
            </a:r>
            <a:r>
              <a:rPr lang="en-US" dirty="0" smtClean="0"/>
              <a:t>prices. </a:t>
            </a:r>
          </a:p>
          <a:p>
            <a:r>
              <a:rPr lang="en-US" dirty="0" smtClean="0"/>
              <a:t>Historical data is a  </a:t>
            </a:r>
            <a:r>
              <a:rPr lang="en-US" dirty="0" err="1" smtClean="0"/>
              <a:t>timeseries</a:t>
            </a:r>
            <a:r>
              <a:rPr lang="en-US" dirty="0" smtClean="0"/>
              <a:t> data and problem is type of sequence prediction.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</a:t>
            </a:r>
            <a:r>
              <a:rPr lang="en-US" dirty="0"/>
              <a:t>stock prices.  </a:t>
            </a:r>
            <a:endParaRPr lang="en-US" dirty="0" smtClean="0"/>
          </a:p>
          <a:p>
            <a:r>
              <a:rPr lang="en-US" dirty="0" smtClean="0"/>
              <a:t>Preprocess the data.  </a:t>
            </a:r>
          </a:p>
          <a:p>
            <a:r>
              <a:rPr lang="en-US" dirty="0" smtClean="0"/>
              <a:t>Implement </a:t>
            </a:r>
            <a:r>
              <a:rPr lang="en-US" dirty="0"/>
              <a:t>LSTM using </a:t>
            </a:r>
            <a:r>
              <a:rPr lang="en-US" dirty="0" err="1"/>
              <a:t>keras</a:t>
            </a:r>
            <a:r>
              <a:rPr lang="en-US" dirty="0"/>
              <a:t> library. </a:t>
            </a:r>
            <a:endParaRPr lang="en-US" dirty="0" smtClean="0"/>
          </a:p>
          <a:p>
            <a:r>
              <a:rPr lang="en-US" dirty="0" smtClean="0"/>
              <a:t>Evaluate the performance of model and update the Model.</a:t>
            </a:r>
          </a:p>
          <a:p>
            <a:r>
              <a:rPr lang="en-US" dirty="0" smtClean="0"/>
              <a:t>Compare </a:t>
            </a:r>
            <a:r>
              <a:rPr lang="en-US" dirty="0"/>
              <a:t>the results and submit the report. </a:t>
            </a:r>
          </a:p>
        </p:txBody>
      </p:sp>
    </p:spTree>
    <p:extLst>
      <p:ext uri="{BB962C8B-B14F-4D97-AF65-F5344CB8AC3E}">
        <p14:creationId xmlns:p14="http://schemas.microsoft.com/office/powerpoint/2010/main" val="31654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SHORT TERM MEMORY NETWORK(LSTM)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</a:t>
            </a:r>
            <a:r>
              <a:rPr lang="en-US" dirty="0"/>
              <a:t>Short-Term Memory (LSTM) networks are a type of recurrent neural network capable of learning order dependence in sequence prediction problems</a:t>
            </a:r>
            <a:r>
              <a:rPr lang="en-US" dirty="0" smtClean="0"/>
              <a:t>.</a:t>
            </a:r>
          </a:p>
          <a:p>
            <a:r>
              <a:rPr lang="en-US" i="1" dirty="0"/>
              <a:t>Long Short-Term Memory (LSTM) can solve numerous tasks not solvable by previous learning algorithms for recurrent neural networks (</a:t>
            </a:r>
            <a:r>
              <a:rPr lang="en-US" i="1" dirty="0" smtClean="0"/>
              <a:t>RNNs).</a:t>
            </a:r>
          </a:p>
          <a:p>
            <a:r>
              <a:rPr lang="en-US" dirty="0" smtClean="0"/>
              <a:t>LSTM overcome </a:t>
            </a:r>
            <a:r>
              <a:rPr lang="en-US" dirty="0"/>
              <a:t>the technical </a:t>
            </a:r>
            <a:r>
              <a:rPr lang="en-US" dirty="0" smtClean="0"/>
              <a:t>problems of vanishing gradient descent.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522" y="2326341"/>
            <a:ext cx="10018713" cy="1752599"/>
          </a:xfrm>
        </p:spPr>
        <p:txBody>
          <a:bodyPr/>
          <a:lstStyle/>
          <a:p>
            <a:r>
              <a:rPr lang="en-US" dirty="0" smtClean="0"/>
              <a:t>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29" y="0"/>
            <a:ext cx="10018713" cy="1752599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439" y="1080246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The data used in this project is of the Alphabet </a:t>
            </a:r>
            <a:r>
              <a:rPr lang="en-US" dirty="0" err="1"/>
              <a:t>Inc</a:t>
            </a:r>
            <a:r>
              <a:rPr lang="en-US" dirty="0"/>
              <a:t> from January 1, 2005 to June 20,  2017, this is a series of data points indexed in time order or a time </a:t>
            </a:r>
            <a:r>
              <a:rPr lang="en-US" dirty="0" smtClean="0"/>
              <a:t>series.</a:t>
            </a:r>
          </a:p>
          <a:p>
            <a:r>
              <a:rPr lang="en-US" dirty="0"/>
              <a:t>The dataset is of following form :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66749"/>
              </p:ext>
            </p:extLst>
          </p:nvPr>
        </p:nvGraphicFramePr>
        <p:xfrm>
          <a:off x="3615995" y="3903007"/>
          <a:ext cx="5943600" cy="1986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28443029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6002904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78809897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0696248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12755127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62250501"/>
                    </a:ext>
                  </a:extLst>
                </a:gridCol>
              </a:tblGrid>
              <a:tr h="496701">
                <a:tc>
                  <a:txBody>
                    <a:bodyPr/>
                    <a:lstStyle/>
                    <a:p>
                      <a:pPr marL="0" marR="2540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46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Close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905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Volume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extLst>
                  <a:ext uri="{0D108BD9-81ED-4DB2-BD59-A6C34878D82A}">
                    <a16:rowId xmlns:a16="http://schemas.microsoft.com/office/drawing/2014/main" val="2390890375"/>
                  </a:ext>
                </a:extLst>
              </a:tr>
              <a:tr h="496701">
                <a:tc>
                  <a:txBody>
                    <a:bodyPr/>
                    <a:lstStyle/>
                    <a:p>
                      <a:pPr marL="0" marR="1079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30-Jun-17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943.99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945.00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929.61 </a:t>
                      </a:r>
                      <a:endParaRPr lang="en-US" sz="1100" dirty="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929.68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587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2287662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extLst>
                  <a:ext uri="{0D108BD9-81ED-4DB2-BD59-A6C34878D82A}">
                    <a16:rowId xmlns:a16="http://schemas.microsoft.com/office/drawing/2014/main" val="3182846258"/>
                  </a:ext>
                </a:extLst>
              </a:tr>
              <a:tr h="496701">
                <a:tc>
                  <a:txBody>
                    <a:bodyPr/>
                    <a:lstStyle/>
                    <a:p>
                      <a:pPr marL="0" marR="1079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29-Jun-17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951.35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951.66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929.60 </a:t>
                      </a:r>
                      <a:endParaRPr lang="en-US" sz="1100" dirty="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937.82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587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3206674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extLst>
                  <a:ext uri="{0D108BD9-81ED-4DB2-BD59-A6C34878D82A}">
                    <a16:rowId xmlns:a16="http://schemas.microsoft.com/office/drawing/2014/main" val="1521166834"/>
                  </a:ext>
                </a:extLst>
              </a:tr>
              <a:tr h="496701">
                <a:tc>
                  <a:txBody>
                    <a:bodyPr/>
                    <a:lstStyle/>
                    <a:p>
                      <a:pPr marL="0" marR="1079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28-Jun-17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950.66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963.24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936.16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961.01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tc>
                  <a:txBody>
                    <a:bodyPr/>
                    <a:lstStyle/>
                    <a:p>
                      <a:pPr marL="0" marR="1587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2745568 </a:t>
                      </a:r>
                      <a:endParaRPr lang="en-US" sz="1100" dirty="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123190" anchor="b"/>
                </a:tc>
                <a:extLst>
                  <a:ext uri="{0D108BD9-81ED-4DB2-BD59-A6C34878D82A}">
                    <a16:rowId xmlns:a16="http://schemas.microsoft.com/office/drawing/2014/main" val="220862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7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464" y="4087907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X-axis: Represents </a:t>
            </a:r>
            <a:r>
              <a:rPr lang="en-US" i="1" dirty="0" err="1"/>
              <a:t>Tradings</a:t>
            </a:r>
            <a:r>
              <a:rPr lang="en-US" i="1" dirty="0"/>
              <a:t> Days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Y-axis: Represents Closing Price In USD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844" y="129988"/>
            <a:ext cx="5943600" cy="36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-174812"/>
            <a:ext cx="10018713" cy="1752599"/>
          </a:xfrm>
        </p:spPr>
        <p:txBody>
          <a:bodyPr/>
          <a:lstStyle/>
          <a:p>
            <a:r>
              <a:rPr lang="en-US" dirty="0" smtClean="0"/>
              <a:t>PREPROCESSED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553070"/>
              </p:ext>
            </p:extLst>
          </p:nvPr>
        </p:nvGraphicFramePr>
        <p:xfrm>
          <a:off x="3038402" y="1745596"/>
          <a:ext cx="6910528" cy="2207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7632">
                  <a:extLst>
                    <a:ext uri="{9D8B030D-6E8A-4147-A177-3AD203B41FA5}">
                      <a16:colId xmlns:a16="http://schemas.microsoft.com/office/drawing/2014/main" val="4008451971"/>
                    </a:ext>
                  </a:extLst>
                </a:gridCol>
                <a:gridCol w="1727632">
                  <a:extLst>
                    <a:ext uri="{9D8B030D-6E8A-4147-A177-3AD203B41FA5}">
                      <a16:colId xmlns:a16="http://schemas.microsoft.com/office/drawing/2014/main" val="3366715022"/>
                    </a:ext>
                  </a:extLst>
                </a:gridCol>
                <a:gridCol w="1727632">
                  <a:extLst>
                    <a:ext uri="{9D8B030D-6E8A-4147-A177-3AD203B41FA5}">
                      <a16:colId xmlns:a16="http://schemas.microsoft.com/office/drawing/2014/main" val="614917085"/>
                    </a:ext>
                  </a:extLst>
                </a:gridCol>
                <a:gridCol w="1727632">
                  <a:extLst>
                    <a:ext uri="{9D8B030D-6E8A-4147-A177-3AD203B41FA5}">
                      <a16:colId xmlns:a16="http://schemas.microsoft.com/office/drawing/2014/main" val="3797228509"/>
                    </a:ext>
                  </a:extLst>
                </a:gridCol>
              </a:tblGrid>
              <a:tr h="411631">
                <a:tc>
                  <a:txBody>
                    <a:bodyPr/>
                    <a:lstStyle/>
                    <a:p>
                      <a:pPr marL="0" marR="2286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Item 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177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1651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Close 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1905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Volume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141588487"/>
                  </a:ext>
                </a:extLst>
              </a:tr>
              <a:tr h="449052">
                <a:tc>
                  <a:txBody>
                    <a:bodyPr/>
                    <a:lstStyle/>
                    <a:p>
                      <a:pPr marL="0" marR="266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139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0.012051 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2095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0.015141 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1587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0.377248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18924774"/>
                  </a:ext>
                </a:extLst>
              </a:tr>
              <a:tr h="449052">
                <a:tc>
                  <a:txBody>
                    <a:bodyPr/>
                    <a:lstStyle/>
                    <a:p>
                      <a:pPr marL="0" marR="266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139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0.014198 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139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0.010658 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139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0.325644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63795058"/>
                  </a:ext>
                </a:extLst>
              </a:tr>
              <a:tr h="449052">
                <a:tc>
                  <a:txBody>
                    <a:bodyPr/>
                    <a:lstStyle/>
                    <a:p>
                      <a:pPr marL="0" marR="266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139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0.009894 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1587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0.010112  </a:t>
                      </a:r>
                      <a:endParaRPr lang="en-US" sz="1100" dirty="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139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0.189820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527940754"/>
                  </a:ext>
                </a:extLst>
              </a:tr>
              <a:tr h="449052">
                <a:tc>
                  <a:txBody>
                    <a:bodyPr/>
                    <a:lstStyle/>
                    <a:p>
                      <a:pPr marL="0" marR="266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139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0.010874 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139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0.007407  </a:t>
                      </a:r>
                      <a:endParaRPr lang="en-US" sz="110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1587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0.242701 </a:t>
                      </a:r>
                      <a:endParaRPr lang="en-US" sz="1100" dirty="0">
                        <a:solidFill>
                          <a:srgbClr val="6666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14333339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0" y="4040562"/>
            <a:ext cx="8901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dirty="0"/>
              <a:t>	 </a:t>
            </a:r>
          </a:p>
          <a:p>
            <a:pPr lvl="0" fontAlgn="base"/>
            <a:r>
              <a:rPr lang="en-US" dirty="0" err="1"/>
              <a:t>Splitted</a:t>
            </a:r>
            <a:r>
              <a:rPr lang="en-US" dirty="0"/>
              <a:t> the dataset into  the training  and test  datasets for LSTM model. The Split was of following shape</a:t>
            </a:r>
            <a:r>
              <a:rPr lang="en-US" dirty="0" smtClean="0"/>
              <a:t>:</a:t>
            </a:r>
          </a:p>
          <a:p>
            <a:pPr lvl="0" fontAlgn="base"/>
            <a:r>
              <a:rPr lang="en-US" dirty="0" smtClean="0"/>
              <a:t> </a:t>
            </a:r>
            <a:r>
              <a:rPr lang="en-US" dirty="0" err="1"/>
              <a:t>x_train</a:t>
            </a:r>
            <a:r>
              <a:rPr lang="en-US" dirty="0"/>
              <a:t> (2589, 50, 3) </a:t>
            </a:r>
            <a:endParaRPr lang="en-US" dirty="0" smtClean="0"/>
          </a:p>
          <a:p>
            <a:pPr lvl="0" fontAlgn="base"/>
            <a:r>
              <a:rPr lang="en-US" dirty="0" err="1" smtClean="0"/>
              <a:t>y_train</a:t>
            </a:r>
            <a:r>
              <a:rPr lang="en-US" dirty="0" smtClean="0"/>
              <a:t> </a:t>
            </a:r>
            <a:r>
              <a:rPr lang="en-US" dirty="0"/>
              <a:t>(2589,) </a:t>
            </a:r>
            <a:endParaRPr lang="en-US" dirty="0" smtClean="0"/>
          </a:p>
          <a:p>
            <a:pPr lvl="0" fontAlgn="base"/>
            <a:r>
              <a:rPr lang="en-US" dirty="0" err="1" smtClean="0"/>
              <a:t>x_test</a:t>
            </a:r>
            <a:r>
              <a:rPr lang="en-US" dirty="0" smtClean="0"/>
              <a:t> </a:t>
            </a:r>
            <a:r>
              <a:rPr lang="en-US" dirty="0"/>
              <a:t>(446, 50, 3) </a:t>
            </a:r>
            <a:endParaRPr lang="en-US" dirty="0" smtClean="0"/>
          </a:p>
          <a:p>
            <a:pPr lvl="0" fontAlgn="base"/>
            <a:r>
              <a:rPr lang="en-US" dirty="0" err="1" smtClean="0"/>
              <a:t>y_test</a:t>
            </a:r>
            <a:r>
              <a:rPr lang="en-US" dirty="0" smtClean="0"/>
              <a:t> </a:t>
            </a:r>
            <a:r>
              <a:rPr lang="en-US" dirty="0"/>
              <a:t>(446,)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158</TotalTime>
  <Words>589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Parallax</vt:lpstr>
      <vt:lpstr>STOCK PRICE PREDICTOR</vt:lpstr>
      <vt:lpstr>PowerPoint Presentation</vt:lpstr>
      <vt:lpstr>PROBLEM STATEMENT</vt:lpstr>
      <vt:lpstr>GOALS</vt:lpstr>
      <vt:lpstr>LONG SHORT TERM MEMORY NETWORK(LSTM)</vt:lpstr>
      <vt:lpstr>PREDICTION MODEL</vt:lpstr>
      <vt:lpstr>DATASET</vt:lpstr>
      <vt:lpstr>X-axis: Represents Tradings Days  Y-axis: Represents Closing Price In USD  </vt:lpstr>
      <vt:lpstr>PREPROCESSED DATA</vt:lpstr>
      <vt:lpstr>MODEL PARAMETERS (INPUT AND TRAINING)</vt:lpstr>
      <vt:lpstr>PowerPoint Presentation</vt:lpstr>
      <vt:lpstr>PowerPoint Presentation</vt:lpstr>
      <vt:lpstr>CONCLUSION</vt:lpstr>
      <vt:lpstr>USE OF THIS MODEL</vt:lpstr>
      <vt:lpstr>FUTURE SCOPE OF THIS 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PREDICTOR</dc:title>
  <dc:creator>harshit bhardwaj</dc:creator>
  <cp:lastModifiedBy>harshit bhardwaj</cp:lastModifiedBy>
  <cp:revision>16</cp:revision>
  <dcterms:created xsi:type="dcterms:W3CDTF">2018-07-07T16:56:28Z</dcterms:created>
  <dcterms:modified xsi:type="dcterms:W3CDTF">2018-07-09T09:25:21Z</dcterms:modified>
</cp:coreProperties>
</file>