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86" r:id="rId4"/>
    <p:sldId id="301" r:id="rId5"/>
    <p:sldId id="287" r:id="rId6"/>
    <p:sldId id="288" r:id="rId7"/>
    <p:sldId id="289" r:id="rId8"/>
    <p:sldId id="290" r:id="rId9"/>
    <p:sldId id="291" r:id="rId10"/>
    <p:sldId id="292" r:id="rId11"/>
    <p:sldId id="293" r:id="rId12"/>
    <p:sldId id="294" r:id="rId13"/>
    <p:sldId id="295" r:id="rId14"/>
    <p:sldId id="297" r:id="rId15"/>
    <p:sldId id="299" r:id="rId16"/>
    <p:sldId id="300" r:id="rId17"/>
    <p:sldId id="298" r:id="rId18"/>
  </p:sldIdLst>
  <p:sldSz cx="9144000" cy="5143500" type="screen16x9"/>
  <p:notesSz cx="6858000" cy="9144000"/>
  <p:embeddedFontLst>
    <p:embeddedFont>
      <p:font typeface="Fira Sans Extra Condensed SemiBold"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
      <p:font typeface="Abadi" panose="020B0604020202020204" charset="0"/>
      <p:regular r:id="rId28"/>
    </p:embeddedFont>
    <p:embeddedFont>
      <p:font typeface="Bahnschrift Light" panose="020B0502040204020203"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12F670-5249-46E9-BB00-D95DDED12A2C}">
  <a:tblStyle styleId="{F112F670-5249-46E9-BB00-D95DDED12A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409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5816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863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0369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953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7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8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626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974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309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4268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627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323614" y="96772"/>
            <a:ext cx="5333860" cy="239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solidFill>
                  <a:schemeClr val="accent1"/>
                </a:solidFill>
              </a:rPr>
              <a:t>MARIE</a:t>
            </a:r>
            <a:r>
              <a:rPr lang="en-GB" dirty="0"/>
              <a:t> </a:t>
            </a:r>
            <a:r>
              <a:rPr lang="en-GB" dirty="0" smtClean="0">
                <a:solidFill>
                  <a:schemeClr val="accent1"/>
                </a:solidFill>
                <a:sym typeface="Arial"/>
              </a:rPr>
              <a:t>COMPUTER</a:t>
            </a:r>
            <a:endParaRPr dirty="0">
              <a:solidFill>
                <a:schemeClr val="accent1"/>
              </a:solidFill>
              <a:sym typeface="Arial"/>
            </a:endParaRPr>
          </a:p>
        </p:txBody>
      </p:sp>
      <p:sp>
        <p:nvSpPr>
          <p:cNvPr id="59" name="Google Shape;59;p15"/>
          <p:cNvSpPr txBox="1">
            <a:spLocks noGrp="1"/>
          </p:cNvSpPr>
          <p:nvPr>
            <p:ph type="subTitle" idx="1"/>
          </p:nvPr>
        </p:nvSpPr>
        <p:spPr>
          <a:xfrm>
            <a:off x="418850" y="1696344"/>
            <a:ext cx="4252200" cy="94784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dirty="0"/>
              <a:t>Microprogrammed Control Unit</a:t>
            </a:r>
          </a:p>
          <a:p>
            <a:pPr marL="0" lvl="0" indent="0" algn="l" rtl="0">
              <a:lnSpc>
                <a:spcPct val="150000"/>
              </a:lnSpc>
              <a:spcBef>
                <a:spcPts val="0"/>
              </a:spcBef>
              <a:spcAft>
                <a:spcPts val="0"/>
              </a:spcAft>
              <a:buNone/>
            </a:pPr>
            <a:r>
              <a:rPr lang="en-GB" dirty="0"/>
              <a:t>ALU</a:t>
            </a:r>
          </a:p>
          <a:p>
            <a:pPr marL="0" lvl="0" indent="0" algn="l" rtl="0">
              <a:lnSpc>
                <a:spcPct val="150000"/>
              </a:lnSpc>
              <a:spcBef>
                <a:spcPts val="0"/>
              </a:spcBef>
              <a:spcAft>
                <a:spcPts val="0"/>
              </a:spcAft>
              <a:buNone/>
            </a:pPr>
            <a:r>
              <a:rPr lang="en-GB" dirty="0"/>
              <a:t>Bus System</a:t>
            </a:r>
            <a:endParaRPr dirty="0"/>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4;p16"/>
          <p:cNvSpPr txBox="1"/>
          <p:nvPr/>
        </p:nvSpPr>
        <p:spPr>
          <a:xfrm>
            <a:off x="59365" y="3518834"/>
            <a:ext cx="3557066" cy="1546299"/>
          </a:xfrm>
          <a:prstGeom prst="rect">
            <a:avLst/>
          </a:prstGeom>
          <a:noFill/>
          <a:ln>
            <a:noFill/>
          </a:ln>
        </p:spPr>
        <p:txBody>
          <a:bodyPr spcFirstLastPara="1" wrap="square" lIns="91425" tIns="91425" rIns="91425" bIns="91425" anchor="t" anchorCtr="0">
            <a:noAutofit/>
          </a:bodyPr>
          <a:lstStyle/>
          <a:p>
            <a:pPr lvl="0" rtl="0">
              <a:lnSpc>
                <a:spcPts val="2200"/>
              </a:lnSpc>
              <a:spcBef>
                <a:spcPts val="0"/>
              </a:spcBef>
              <a:spcAft>
                <a:spcPts val="0"/>
              </a:spcAft>
            </a:pPr>
            <a:r>
              <a:rPr lang="en-US" sz="1200" b="1" u="sng" dirty="0">
                <a:solidFill>
                  <a:schemeClr val="tx1"/>
                </a:solidFill>
                <a:latin typeface="Roboto"/>
                <a:ea typeface="Roboto"/>
                <a:cs typeface="Roboto"/>
                <a:sym typeface="Roboto"/>
              </a:rPr>
              <a:t>Presented by</a:t>
            </a:r>
          </a:p>
          <a:p>
            <a:pPr marL="285750" lvl="0" indent="-285750" rtl="0">
              <a:lnSpc>
                <a:spcPts val="2200"/>
              </a:lnSpc>
              <a:spcBef>
                <a:spcPts val="0"/>
              </a:spcBef>
              <a:spcAft>
                <a:spcPts val="0"/>
              </a:spcAft>
              <a:buFont typeface="Arial" panose="020B0604020202020204" pitchFamily="34" charset="0"/>
              <a:buChar char="•"/>
            </a:pPr>
            <a:r>
              <a:rPr lang="en-US" sz="1200" dirty="0" err="1" smtClean="0">
                <a:solidFill>
                  <a:schemeClr val="tx1"/>
                </a:solidFill>
                <a:latin typeface="Roboto"/>
                <a:ea typeface="Roboto"/>
                <a:cs typeface="Roboto"/>
                <a:sym typeface="Roboto"/>
              </a:rPr>
              <a:t>Deekshita</a:t>
            </a:r>
            <a:r>
              <a:rPr lang="en-US" sz="1200" dirty="0" smtClean="0">
                <a:solidFill>
                  <a:schemeClr val="tx1"/>
                </a:solidFill>
                <a:latin typeface="Roboto"/>
                <a:ea typeface="Roboto"/>
                <a:cs typeface="Roboto"/>
                <a:sym typeface="Roboto"/>
              </a:rPr>
              <a:t> </a:t>
            </a:r>
            <a:r>
              <a:rPr lang="en-US" sz="1200" dirty="0" err="1" smtClean="0">
                <a:solidFill>
                  <a:schemeClr val="tx1"/>
                </a:solidFill>
                <a:latin typeface="Roboto"/>
                <a:ea typeface="Roboto"/>
                <a:cs typeface="Roboto"/>
                <a:sym typeface="Roboto"/>
              </a:rPr>
              <a:t>Athreya</a:t>
            </a:r>
            <a:r>
              <a:rPr lang="en-US" sz="1200" dirty="0" smtClean="0">
                <a:solidFill>
                  <a:schemeClr val="tx1"/>
                </a:solidFill>
                <a:latin typeface="Roboto"/>
                <a:ea typeface="Roboto"/>
                <a:cs typeface="Roboto"/>
                <a:sym typeface="Roboto"/>
              </a:rPr>
              <a:t> </a:t>
            </a:r>
            <a:r>
              <a:rPr lang="en-US" sz="1200" dirty="0">
                <a:solidFill>
                  <a:schemeClr val="tx1"/>
                </a:solidFill>
                <a:latin typeface="Roboto"/>
                <a:ea typeface="Roboto"/>
                <a:cs typeface="Roboto"/>
                <a:sym typeface="Roboto"/>
              </a:rPr>
              <a:t>(22BCE062)</a:t>
            </a:r>
          </a:p>
          <a:p>
            <a:pPr marL="285750" lvl="0" indent="-285750" rtl="0">
              <a:lnSpc>
                <a:spcPts val="2200"/>
              </a:lnSpc>
              <a:spcBef>
                <a:spcPts val="0"/>
              </a:spcBef>
              <a:spcAft>
                <a:spcPts val="0"/>
              </a:spcAft>
              <a:buFont typeface="Arial" panose="020B0604020202020204" pitchFamily="34" charset="0"/>
              <a:buChar char="•"/>
            </a:pPr>
            <a:r>
              <a:rPr lang="en-US" sz="1200" dirty="0" err="1">
                <a:solidFill>
                  <a:schemeClr val="tx1"/>
                </a:solidFill>
                <a:latin typeface="Roboto"/>
                <a:ea typeface="Roboto"/>
                <a:cs typeface="Roboto"/>
                <a:sym typeface="Roboto"/>
              </a:rPr>
              <a:t>Vashita</a:t>
            </a:r>
            <a:r>
              <a:rPr lang="en-US" sz="1200" dirty="0">
                <a:solidFill>
                  <a:schemeClr val="tx1"/>
                </a:solidFill>
                <a:latin typeface="Roboto"/>
                <a:ea typeface="Roboto"/>
                <a:cs typeface="Roboto"/>
                <a:sym typeface="Roboto"/>
              </a:rPr>
              <a:t> </a:t>
            </a:r>
            <a:r>
              <a:rPr lang="en-US" sz="1200" dirty="0" err="1" smtClean="0">
                <a:solidFill>
                  <a:schemeClr val="tx1"/>
                </a:solidFill>
                <a:latin typeface="Roboto"/>
                <a:ea typeface="Roboto"/>
                <a:cs typeface="Roboto"/>
                <a:sym typeface="Roboto"/>
              </a:rPr>
              <a:t>Darji</a:t>
            </a:r>
            <a:r>
              <a:rPr lang="en-US" sz="1200" dirty="0" smtClean="0">
                <a:solidFill>
                  <a:schemeClr val="tx1"/>
                </a:solidFill>
                <a:latin typeface="Roboto"/>
                <a:ea typeface="Roboto"/>
                <a:cs typeface="Roboto"/>
                <a:sym typeface="Roboto"/>
              </a:rPr>
              <a:t>(22BCE056</a:t>
            </a:r>
            <a:r>
              <a:rPr lang="en-US" sz="1200" dirty="0">
                <a:solidFill>
                  <a:schemeClr val="tx1"/>
                </a:solidFill>
                <a:latin typeface="Roboto"/>
                <a:ea typeface="Roboto"/>
                <a:cs typeface="Roboto"/>
                <a:sym typeface="Roboto"/>
              </a:rPr>
              <a:t>)</a:t>
            </a:r>
          </a:p>
          <a:p>
            <a:pPr marL="285750" lvl="0" indent="-285750" rtl="0">
              <a:lnSpc>
                <a:spcPts val="22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Ansh Bhavsar (22BCE019)</a:t>
            </a:r>
          </a:p>
          <a:p>
            <a:pPr marL="285750" lvl="0" indent="-285750" rtl="0">
              <a:lnSpc>
                <a:spcPts val="2200"/>
              </a:lnSpc>
              <a:spcBef>
                <a:spcPts val="0"/>
              </a:spcBef>
              <a:spcAft>
                <a:spcPts val="0"/>
              </a:spcAft>
              <a:buFont typeface="Arial" panose="020B0604020202020204" pitchFamily="34" charset="0"/>
              <a:buChar char="•"/>
            </a:pPr>
            <a:r>
              <a:rPr lang="en-US" sz="1200" dirty="0" err="1">
                <a:solidFill>
                  <a:schemeClr val="tx1"/>
                </a:solidFill>
                <a:latin typeface="Roboto"/>
                <a:ea typeface="Roboto"/>
                <a:cs typeface="Roboto"/>
                <a:sym typeface="Roboto"/>
              </a:rPr>
              <a:t>Sezan</a:t>
            </a: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Agvan</a:t>
            </a:r>
            <a:r>
              <a:rPr lang="en-US" sz="1200" dirty="0">
                <a:solidFill>
                  <a:schemeClr val="tx1"/>
                </a:solidFill>
                <a:latin typeface="Roboto"/>
                <a:ea typeface="Roboto"/>
                <a:cs typeface="Roboto"/>
                <a:sym typeface="Roboto"/>
              </a:rPr>
              <a:t> (22BCE012)</a:t>
            </a:r>
          </a:p>
          <a:p>
            <a:pPr marL="285750" lvl="0" indent="-285750" rtl="0">
              <a:lnSpc>
                <a:spcPts val="2200"/>
              </a:lnSpc>
              <a:spcBef>
                <a:spcPts val="0"/>
              </a:spcBef>
              <a:spcAft>
                <a:spcPts val="0"/>
              </a:spcAft>
              <a:buFont typeface="Arial" panose="020B0604020202020204" pitchFamily="34" charset="0"/>
              <a:buChar char="•"/>
            </a:pPr>
            <a:endParaRPr lang="en-US" sz="1200" dirty="0">
              <a:solidFill>
                <a:schemeClr val="tx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Datapath Simulator</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The </a:t>
            </a:r>
            <a:r>
              <a:rPr lang="en-US" sz="1200" dirty="0" err="1">
                <a:solidFill>
                  <a:schemeClr val="tx1"/>
                </a:solidFill>
                <a:latin typeface="Roboto"/>
                <a:ea typeface="Roboto"/>
                <a:cs typeface="Roboto"/>
                <a:sym typeface="Roboto"/>
              </a:rPr>
              <a:t>datapath</a:t>
            </a:r>
            <a:r>
              <a:rPr lang="en-US" sz="1200" dirty="0">
                <a:solidFill>
                  <a:schemeClr val="tx1"/>
                </a:solidFill>
                <a:latin typeface="Roboto"/>
                <a:ea typeface="Roboto"/>
                <a:cs typeface="Roboto"/>
                <a:sym typeface="Roboto"/>
              </a:rPr>
              <a:t> simulator is incorporated into MARIE.js, and can be accessed via the menu: View → Datapath. </a:t>
            </a:r>
          </a:p>
          <a:p>
            <a:pPr marL="171450" lvl="0" indent="-171450" rtl="0">
              <a:lnSpc>
                <a:spcPct val="1500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The purpose of this </a:t>
            </a:r>
            <a:r>
              <a:rPr lang="en-US" sz="1200" dirty="0" err="1">
                <a:solidFill>
                  <a:schemeClr val="tx1"/>
                </a:solidFill>
                <a:latin typeface="Roboto"/>
                <a:ea typeface="Roboto"/>
                <a:cs typeface="Roboto"/>
                <a:sym typeface="Roboto"/>
              </a:rPr>
              <a:t>visualisation</a:t>
            </a:r>
            <a:r>
              <a:rPr lang="en-US" sz="1200" dirty="0">
                <a:solidFill>
                  <a:schemeClr val="tx1"/>
                </a:solidFill>
                <a:latin typeface="Roboto"/>
                <a:ea typeface="Roboto"/>
                <a:cs typeface="Roboto"/>
                <a:sym typeface="Roboto"/>
              </a:rPr>
              <a:t> is to give an understanding of how instructions and micro instructions relate to sequence of physical signals.</a:t>
            </a:r>
          </a:p>
        </p:txBody>
      </p:sp>
      <p:pic>
        <p:nvPicPr>
          <p:cNvPr id="3" name="Picture 2">
            <a:extLst>
              <a:ext uri="{FF2B5EF4-FFF2-40B4-BE49-F238E27FC236}">
                <a16:creationId xmlns:a16="http://schemas.microsoft.com/office/drawing/2014/main" id="{CEEBB4CF-CF33-72BF-8652-E0030B55D433}"/>
              </a:ext>
            </a:extLst>
          </p:cNvPr>
          <p:cNvPicPr>
            <a:picLocks noChangeAspect="1"/>
          </p:cNvPicPr>
          <p:nvPr/>
        </p:nvPicPr>
        <p:blipFill>
          <a:blip r:embed="rId3"/>
          <a:stretch>
            <a:fillRect/>
          </a:stretch>
        </p:blipFill>
        <p:spPr>
          <a:xfrm>
            <a:off x="1405053" y="1767333"/>
            <a:ext cx="6333893" cy="3173096"/>
          </a:xfrm>
          <a:prstGeom prst="rect">
            <a:avLst/>
          </a:prstGeom>
        </p:spPr>
      </p:pic>
    </p:spTree>
    <p:extLst>
      <p:ext uri="{BB962C8B-B14F-4D97-AF65-F5344CB8AC3E}">
        <p14:creationId xmlns:p14="http://schemas.microsoft.com/office/powerpoint/2010/main" val="177401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Register bank</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lvl="0" algn="ctr" rtl="0">
              <a:lnSpc>
                <a:spcPct val="150000"/>
              </a:lnSpc>
              <a:spcBef>
                <a:spcPts val="0"/>
              </a:spcBef>
              <a:spcAft>
                <a:spcPts val="0"/>
              </a:spcAft>
            </a:pPr>
            <a:r>
              <a:rPr lang="en-US" dirty="0">
                <a:solidFill>
                  <a:schemeClr val="tx1"/>
                </a:solidFill>
                <a:latin typeface="Roboto"/>
                <a:ea typeface="Roboto"/>
                <a:cs typeface="Roboto"/>
                <a:sym typeface="Roboto"/>
              </a:rPr>
              <a:t>The MARIE simulator register bank is a set of 7 registers used for different purposes</a:t>
            </a:r>
          </a:p>
        </p:txBody>
      </p:sp>
      <p:graphicFrame>
        <p:nvGraphicFramePr>
          <p:cNvPr id="2" name="Table 1">
            <a:extLst>
              <a:ext uri="{FF2B5EF4-FFF2-40B4-BE49-F238E27FC236}">
                <a16:creationId xmlns:a16="http://schemas.microsoft.com/office/drawing/2014/main" id="{AF5C3EA0-2FC9-C81F-7D90-F30AC00860BA}"/>
              </a:ext>
            </a:extLst>
          </p:cNvPr>
          <p:cNvGraphicFramePr>
            <a:graphicFrameLocks noGrp="1"/>
          </p:cNvGraphicFramePr>
          <p:nvPr>
            <p:extLst>
              <p:ext uri="{D42A27DB-BD31-4B8C-83A1-F6EECF244321}">
                <p14:modId xmlns:p14="http://schemas.microsoft.com/office/powerpoint/2010/main" val="4253518123"/>
              </p:ext>
            </p:extLst>
          </p:nvPr>
        </p:nvGraphicFramePr>
        <p:xfrm>
          <a:off x="1858537" y="1591072"/>
          <a:ext cx="5247112" cy="3474720"/>
        </p:xfrm>
        <a:graphic>
          <a:graphicData uri="http://schemas.openxmlformats.org/drawingml/2006/table">
            <a:tbl>
              <a:tblPr>
                <a:tableStyleId>{F112F670-5249-46E9-BB00-D95DDED12A2C}</a:tableStyleId>
              </a:tblPr>
              <a:tblGrid>
                <a:gridCol w="2155902">
                  <a:extLst>
                    <a:ext uri="{9D8B030D-6E8A-4147-A177-3AD203B41FA5}">
                      <a16:colId xmlns:a16="http://schemas.microsoft.com/office/drawing/2014/main" val="1551327702"/>
                    </a:ext>
                  </a:extLst>
                </a:gridCol>
                <a:gridCol w="788020">
                  <a:extLst>
                    <a:ext uri="{9D8B030D-6E8A-4147-A177-3AD203B41FA5}">
                      <a16:colId xmlns:a16="http://schemas.microsoft.com/office/drawing/2014/main" val="2571515434"/>
                    </a:ext>
                  </a:extLst>
                </a:gridCol>
                <a:gridCol w="1040780">
                  <a:extLst>
                    <a:ext uri="{9D8B030D-6E8A-4147-A177-3AD203B41FA5}">
                      <a16:colId xmlns:a16="http://schemas.microsoft.com/office/drawing/2014/main" val="840765225"/>
                    </a:ext>
                  </a:extLst>
                </a:gridCol>
                <a:gridCol w="1262410">
                  <a:extLst>
                    <a:ext uri="{9D8B030D-6E8A-4147-A177-3AD203B41FA5}">
                      <a16:colId xmlns:a16="http://schemas.microsoft.com/office/drawing/2014/main" val="2953150088"/>
                    </a:ext>
                  </a:extLst>
                </a:gridCol>
              </a:tblGrid>
              <a:tr h="228600">
                <a:tc>
                  <a:txBody>
                    <a:bodyPr/>
                    <a:lstStyle/>
                    <a:p>
                      <a:pPr algn="ctr" fontAlgn="b">
                        <a:lnSpc>
                          <a:spcPct val="200000"/>
                        </a:lnSpc>
                      </a:pPr>
                      <a:r>
                        <a:rPr lang="en-IN" sz="1400" u="none" strike="noStrike">
                          <a:effectLst/>
                        </a:rPr>
                        <a:t>Name</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Opcode</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Abbreviation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 of bits stored</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722503973"/>
                  </a:ext>
                </a:extLst>
              </a:tr>
              <a:tr h="228600">
                <a:tc>
                  <a:txBody>
                    <a:bodyPr/>
                    <a:lstStyle/>
                    <a:p>
                      <a:pPr algn="l" fontAlgn="b">
                        <a:lnSpc>
                          <a:spcPct val="200000"/>
                        </a:lnSpc>
                      </a:pPr>
                      <a:r>
                        <a:rPr lang="en-IN" sz="1400" u="none" strike="noStrike">
                          <a:effectLst/>
                        </a:rPr>
                        <a:t>Memory Address Register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001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MAR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dirty="0">
                          <a:effectLst/>
                        </a:rPr>
                        <a:t>12</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781113490"/>
                  </a:ext>
                </a:extLst>
              </a:tr>
              <a:tr h="228600">
                <a:tc>
                  <a:txBody>
                    <a:bodyPr/>
                    <a:lstStyle/>
                    <a:p>
                      <a:pPr algn="l" fontAlgn="b">
                        <a:lnSpc>
                          <a:spcPct val="200000"/>
                        </a:lnSpc>
                      </a:pPr>
                      <a:r>
                        <a:rPr lang="en-IN" sz="1400" u="none" strike="noStrike">
                          <a:effectLst/>
                        </a:rPr>
                        <a:t>Program Counter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010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PC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12</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19271679"/>
                  </a:ext>
                </a:extLst>
              </a:tr>
              <a:tr h="228600">
                <a:tc>
                  <a:txBody>
                    <a:bodyPr/>
                    <a:lstStyle/>
                    <a:p>
                      <a:pPr algn="l" fontAlgn="b">
                        <a:lnSpc>
                          <a:spcPct val="200000"/>
                        </a:lnSpc>
                      </a:pPr>
                      <a:r>
                        <a:rPr lang="en-IN" sz="1400" u="none" strike="noStrike">
                          <a:effectLst/>
                        </a:rPr>
                        <a:t>Memory Buffer Register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011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MBR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16</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835740211"/>
                  </a:ext>
                </a:extLst>
              </a:tr>
              <a:tr h="228600">
                <a:tc>
                  <a:txBody>
                    <a:bodyPr/>
                    <a:lstStyle/>
                    <a:p>
                      <a:pPr algn="l" fontAlgn="b">
                        <a:lnSpc>
                          <a:spcPct val="200000"/>
                        </a:lnSpc>
                      </a:pPr>
                      <a:r>
                        <a:rPr lang="en-IN" sz="1400" u="none" strike="noStrike">
                          <a:effectLst/>
                        </a:rPr>
                        <a:t>Accumulator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100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AC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16</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942580852"/>
                  </a:ext>
                </a:extLst>
              </a:tr>
              <a:tr h="228600">
                <a:tc>
                  <a:txBody>
                    <a:bodyPr/>
                    <a:lstStyle/>
                    <a:p>
                      <a:pPr algn="l" fontAlgn="b">
                        <a:lnSpc>
                          <a:spcPct val="200000"/>
                        </a:lnSpc>
                      </a:pPr>
                      <a:r>
                        <a:rPr lang="en-IN" sz="1400" u="none" strike="noStrike">
                          <a:effectLst/>
                        </a:rPr>
                        <a:t>Input</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IN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16</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519667863"/>
                  </a:ext>
                </a:extLst>
              </a:tr>
              <a:tr h="228600">
                <a:tc>
                  <a:txBody>
                    <a:bodyPr/>
                    <a:lstStyle/>
                    <a:p>
                      <a:pPr algn="l" fontAlgn="b">
                        <a:lnSpc>
                          <a:spcPct val="200000"/>
                        </a:lnSpc>
                      </a:pPr>
                      <a:r>
                        <a:rPr lang="en-IN" sz="1400" u="none" strike="noStrike">
                          <a:effectLst/>
                        </a:rPr>
                        <a:t>Output</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OUT</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16</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89369994"/>
                  </a:ext>
                </a:extLst>
              </a:tr>
              <a:tr h="228600">
                <a:tc>
                  <a:txBody>
                    <a:bodyPr/>
                    <a:lstStyle/>
                    <a:p>
                      <a:pPr algn="l" fontAlgn="b">
                        <a:lnSpc>
                          <a:spcPct val="200000"/>
                        </a:lnSpc>
                      </a:pPr>
                      <a:r>
                        <a:rPr lang="en-IN" sz="1400" u="none" strike="noStrike">
                          <a:effectLst/>
                        </a:rPr>
                        <a:t>Instruction Register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IR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dirty="0">
                          <a:effectLst/>
                        </a:rPr>
                        <a:t>16</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68156727"/>
                  </a:ext>
                </a:extLst>
              </a:tr>
            </a:tbl>
          </a:graphicData>
        </a:graphic>
      </p:graphicFrame>
    </p:spTree>
    <p:extLst>
      <p:ext uri="{BB962C8B-B14F-4D97-AF65-F5344CB8AC3E}">
        <p14:creationId xmlns:p14="http://schemas.microsoft.com/office/powerpoint/2010/main" val="345302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Read Control Bus </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lvl="0" algn="ctr" rtl="0">
              <a:lnSpc>
                <a:spcPct val="150000"/>
              </a:lnSpc>
              <a:spcBef>
                <a:spcPts val="0"/>
              </a:spcBef>
              <a:spcAft>
                <a:spcPts val="0"/>
              </a:spcAft>
            </a:pPr>
            <a:r>
              <a:rPr lang="en-US" dirty="0">
                <a:solidFill>
                  <a:schemeClr val="tx1"/>
                </a:solidFill>
                <a:latin typeface="Roboto"/>
                <a:ea typeface="Roboto"/>
                <a:cs typeface="Roboto"/>
                <a:sym typeface="Roboto"/>
              </a:rPr>
              <a:t>The read control bus tells which register (or memory) to output data into the data bus.</a:t>
            </a: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rtl="0">
              <a:lnSpc>
                <a:spcPct val="150000"/>
              </a:lnSpc>
              <a:spcBef>
                <a:spcPts val="0"/>
              </a:spcBef>
              <a:spcAft>
                <a:spcPts val="0"/>
              </a:spcAft>
            </a:pPr>
            <a:endParaRPr lang="en-US" dirty="0" smtClean="0">
              <a:solidFill>
                <a:schemeClr val="tx1"/>
              </a:solidFill>
              <a:latin typeface="Roboto"/>
              <a:ea typeface="Roboto"/>
              <a:cs typeface="Roboto"/>
              <a:sym typeface="Roboto"/>
            </a:endParaRPr>
          </a:p>
          <a:p>
            <a:pPr lvl="0" rtl="0">
              <a:lnSpc>
                <a:spcPct val="150000"/>
              </a:lnSpc>
              <a:spcBef>
                <a:spcPts val="0"/>
              </a:spcBef>
              <a:spcAft>
                <a:spcPts val="0"/>
              </a:spcAft>
            </a:pPr>
            <a:endParaRPr lang="en-US" dirty="0">
              <a:solidFill>
                <a:schemeClr val="tx1"/>
              </a:solidFill>
              <a:latin typeface="Roboto"/>
              <a:ea typeface="Roboto"/>
              <a:cs typeface="Roboto"/>
              <a:sym typeface="Roboto"/>
            </a:endParaRPr>
          </a:p>
          <a:p>
            <a:pPr lvl="0" rtl="0">
              <a:spcBef>
                <a:spcPts val="0"/>
              </a:spcBef>
              <a:spcAft>
                <a:spcPts val="0"/>
              </a:spcAft>
            </a:pPr>
            <a:r>
              <a:rPr lang="en-US" dirty="0">
                <a:solidFill>
                  <a:schemeClr val="tx1"/>
                </a:solidFill>
                <a:latin typeface="Roboto"/>
                <a:ea typeface="Roboto"/>
                <a:cs typeface="Roboto"/>
                <a:sym typeface="Roboto"/>
              </a:rPr>
              <a:t>* While the memory opcode is 000, it technically means that we do not want to access any register. This is the reason why we have a separate memory read wire so that we can tell the memory exactly when we want to fetch the contents of one memory cell.</a:t>
            </a:r>
          </a:p>
        </p:txBody>
      </p:sp>
      <p:graphicFrame>
        <p:nvGraphicFramePr>
          <p:cNvPr id="3" name="Table 2">
            <a:extLst>
              <a:ext uri="{FF2B5EF4-FFF2-40B4-BE49-F238E27FC236}">
                <a16:creationId xmlns:a16="http://schemas.microsoft.com/office/drawing/2014/main" id="{65DAB154-0C5B-7218-CF75-141C53BC23F6}"/>
              </a:ext>
            </a:extLst>
          </p:cNvPr>
          <p:cNvGraphicFramePr>
            <a:graphicFrameLocks noGrp="1"/>
          </p:cNvGraphicFramePr>
          <p:nvPr>
            <p:extLst>
              <p:ext uri="{D42A27DB-BD31-4B8C-83A1-F6EECF244321}">
                <p14:modId xmlns:p14="http://schemas.microsoft.com/office/powerpoint/2010/main" val="448879416"/>
              </p:ext>
            </p:extLst>
          </p:nvPr>
        </p:nvGraphicFramePr>
        <p:xfrm>
          <a:off x="3018263" y="1379502"/>
          <a:ext cx="3052337" cy="2948940"/>
        </p:xfrm>
        <a:graphic>
          <a:graphicData uri="http://schemas.openxmlformats.org/drawingml/2006/table">
            <a:tbl>
              <a:tblPr>
                <a:tableStyleId>{F112F670-5249-46E9-BB00-D95DDED12A2C}</a:tableStyleId>
              </a:tblPr>
              <a:tblGrid>
                <a:gridCol w="1129991">
                  <a:extLst>
                    <a:ext uri="{9D8B030D-6E8A-4147-A177-3AD203B41FA5}">
                      <a16:colId xmlns:a16="http://schemas.microsoft.com/office/drawing/2014/main" val="1057854981"/>
                    </a:ext>
                  </a:extLst>
                </a:gridCol>
                <a:gridCol w="721112">
                  <a:extLst>
                    <a:ext uri="{9D8B030D-6E8A-4147-A177-3AD203B41FA5}">
                      <a16:colId xmlns:a16="http://schemas.microsoft.com/office/drawing/2014/main" val="2521724997"/>
                    </a:ext>
                  </a:extLst>
                </a:gridCol>
                <a:gridCol w="1201234">
                  <a:extLst>
                    <a:ext uri="{9D8B030D-6E8A-4147-A177-3AD203B41FA5}">
                      <a16:colId xmlns:a16="http://schemas.microsoft.com/office/drawing/2014/main" val="413172568"/>
                    </a:ext>
                  </a:extLst>
                </a:gridCol>
              </a:tblGrid>
              <a:tr h="228600">
                <a:tc>
                  <a:txBody>
                    <a:bodyPr/>
                    <a:lstStyle/>
                    <a:p>
                      <a:pPr algn="ctr" fontAlgn="b">
                        <a:lnSpc>
                          <a:spcPct val="150000"/>
                        </a:lnSpc>
                      </a:pPr>
                      <a:r>
                        <a:rPr lang="en-IN" sz="1400" u="none" strike="noStrike">
                          <a:effectLst/>
                        </a:rPr>
                        <a:t>Abbreviation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Opcode</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Active Wires</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367498005"/>
                  </a:ext>
                </a:extLst>
              </a:tr>
              <a:tr h="228600">
                <a:tc>
                  <a:txBody>
                    <a:bodyPr/>
                    <a:lstStyle/>
                    <a:p>
                      <a:pPr algn="ctr" fontAlgn="b">
                        <a:lnSpc>
                          <a:spcPct val="150000"/>
                        </a:lnSpc>
                      </a:pPr>
                      <a:r>
                        <a:rPr lang="en-IN" sz="1400" u="none" strike="noStrike">
                          <a:effectLst/>
                        </a:rPr>
                        <a:t>M[MAR]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000*</a:t>
                      </a:r>
                      <a:endParaRPr lang="en-IN" sz="1400" b="0" i="0" u="none" strike="noStrike" dirty="0">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Mr</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712466647"/>
                  </a:ext>
                </a:extLst>
              </a:tr>
              <a:tr h="228600">
                <a:tc>
                  <a:txBody>
                    <a:bodyPr/>
                    <a:lstStyle/>
                    <a:p>
                      <a:pPr algn="ctr" fontAlgn="b">
                        <a:lnSpc>
                          <a:spcPct val="150000"/>
                        </a:lnSpc>
                      </a:pPr>
                      <a:r>
                        <a:rPr lang="en-IN" sz="1400" u="none" strike="noStrike">
                          <a:effectLst/>
                        </a:rPr>
                        <a:t>MAR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P0</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395085262"/>
                  </a:ext>
                </a:extLst>
              </a:tr>
              <a:tr h="228600">
                <a:tc>
                  <a:txBody>
                    <a:bodyPr/>
                    <a:lstStyle/>
                    <a:p>
                      <a:pPr algn="ctr" fontAlgn="b">
                        <a:lnSpc>
                          <a:spcPct val="150000"/>
                        </a:lnSpc>
                      </a:pPr>
                      <a:r>
                        <a:rPr lang="en-IN" sz="1400" u="none" strike="noStrike">
                          <a:effectLst/>
                        </a:rPr>
                        <a:t>PC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P1</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426003135"/>
                  </a:ext>
                </a:extLst>
              </a:tr>
              <a:tr h="228600">
                <a:tc>
                  <a:txBody>
                    <a:bodyPr/>
                    <a:lstStyle/>
                    <a:p>
                      <a:pPr algn="ctr" fontAlgn="b">
                        <a:lnSpc>
                          <a:spcPct val="150000"/>
                        </a:lnSpc>
                      </a:pPr>
                      <a:r>
                        <a:rPr lang="en-IN" sz="1400" u="none" strike="noStrike">
                          <a:effectLst/>
                        </a:rPr>
                        <a:t>MBR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P1 P0</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18328023"/>
                  </a:ext>
                </a:extLst>
              </a:tr>
              <a:tr h="228600">
                <a:tc>
                  <a:txBody>
                    <a:bodyPr/>
                    <a:lstStyle/>
                    <a:p>
                      <a:pPr algn="ctr" fontAlgn="b">
                        <a:lnSpc>
                          <a:spcPct val="150000"/>
                        </a:lnSpc>
                      </a:pPr>
                      <a:r>
                        <a:rPr lang="en-IN" sz="1400" u="none" strike="noStrike">
                          <a:effectLst/>
                        </a:rPr>
                        <a:t>AC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100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P2</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04378945"/>
                  </a:ext>
                </a:extLst>
              </a:tr>
              <a:tr h="228600">
                <a:tc>
                  <a:txBody>
                    <a:bodyPr/>
                    <a:lstStyle/>
                    <a:p>
                      <a:pPr algn="ctr" fontAlgn="b">
                        <a:lnSpc>
                          <a:spcPct val="150000"/>
                        </a:lnSpc>
                      </a:pPr>
                      <a:r>
                        <a:rPr lang="en-IN" sz="1400" u="none" strike="noStrike">
                          <a:effectLst/>
                        </a:rPr>
                        <a:t>IN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P2 P0</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99334949"/>
                  </a:ext>
                </a:extLst>
              </a:tr>
              <a:tr h="228600">
                <a:tc>
                  <a:txBody>
                    <a:bodyPr/>
                    <a:lstStyle/>
                    <a:p>
                      <a:pPr algn="ctr" fontAlgn="b">
                        <a:lnSpc>
                          <a:spcPct val="150000"/>
                        </a:lnSpc>
                      </a:pPr>
                      <a:r>
                        <a:rPr lang="en-IN" sz="1400" u="none" strike="noStrike">
                          <a:effectLst/>
                        </a:rPr>
                        <a:t>OUT</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P2 P1</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944699821"/>
                  </a:ext>
                </a:extLst>
              </a:tr>
              <a:tr h="228600">
                <a:tc>
                  <a:txBody>
                    <a:bodyPr/>
                    <a:lstStyle/>
                    <a:p>
                      <a:pPr algn="ctr" fontAlgn="b">
                        <a:lnSpc>
                          <a:spcPct val="150000"/>
                        </a:lnSpc>
                      </a:pPr>
                      <a:r>
                        <a:rPr lang="en-IN" sz="1400" u="none" strike="noStrike">
                          <a:effectLst/>
                        </a:rPr>
                        <a:t>IR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P2 P1 P0</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815850377"/>
                  </a:ext>
                </a:extLst>
              </a:tr>
            </a:tbl>
          </a:graphicData>
        </a:graphic>
      </p:graphicFrame>
    </p:spTree>
    <p:extLst>
      <p:ext uri="{BB962C8B-B14F-4D97-AF65-F5344CB8AC3E}">
        <p14:creationId xmlns:p14="http://schemas.microsoft.com/office/powerpoint/2010/main" val="367400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Write Control Bus </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lvl="0" rtl="0">
              <a:lnSpc>
                <a:spcPct val="150000"/>
              </a:lnSpc>
              <a:spcBef>
                <a:spcPts val="0"/>
              </a:spcBef>
              <a:spcAft>
                <a:spcPts val="0"/>
              </a:spcAft>
            </a:pPr>
            <a:r>
              <a:rPr lang="en-US" dirty="0">
                <a:solidFill>
                  <a:schemeClr val="tx1"/>
                </a:solidFill>
                <a:latin typeface="Roboto"/>
                <a:ea typeface="Roboto"/>
                <a:cs typeface="Roboto"/>
                <a:sym typeface="Roboto"/>
              </a:rPr>
              <a:t>The write control bus tells which register (or memory) to read from the data bus and override its value. </a:t>
            </a: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rtl="0">
              <a:lnSpc>
                <a:spcPct val="150000"/>
              </a:lnSpc>
              <a:spcBef>
                <a:spcPts val="0"/>
              </a:spcBef>
              <a:spcAft>
                <a:spcPts val="0"/>
              </a:spcAft>
            </a:pPr>
            <a:endParaRPr lang="en-US" dirty="0" smtClean="0">
              <a:solidFill>
                <a:schemeClr val="tx1"/>
              </a:solidFill>
              <a:latin typeface="Roboto"/>
              <a:ea typeface="Roboto"/>
              <a:cs typeface="Roboto"/>
              <a:sym typeface="Roboto"/>
            </a:endParaRPr>
          </a:p>
          <a:p>
            <a:pPr lvl="0" rtl="0">
              <a:lnSpc>
                <a:spcPct val="150000"/>
              </a:lnSpc>
              <a:spcBef>
                <a:spcPts val="0"/>
              </a:spcBef>
              <a:spcAft>
                <a:spcPts val="0"/>
              </a:spcAft>
            </a:pPr>
            <a:endParaRPr lang="en-US" dirty="0">
              <a:solidFill>
                <a:schemeClr val="tx1"/>
              </a:solidFill>
              <a:latin typeface="Roboto"/>
              <a:ea typeface="Roboto"/>
              <a:cs typeface="Roboto"/>
              <a:sym typeface="Roboto"/>
            </a:endParaRPr>
          </a:p>
          <a:p>
            <a:pPr lvl="0" rtl="0">
              <a:spcBef>
                <a:spcPts val="0"/>
              </a:spcBef>
              <a:spcAft>
                <a:spcPts val="0"/>
              </a:spcAft>
            </a:pPr>
            <a:r>
              <a:rPr lang="en-US" dirty="0">
                <a:solidFill>
                  <a:schemeClr val="tx1"/>
                </a:solidFill>
                <a:latin typeface="Roboto"/>
                <a:ea typeface="Roboto"/>
                <a:cs typeface="Roboto"/>
                <a:sym typeface="Roboto"/>
              </a:rPr>
              <a:t>* 000 opcode just means do not write to any register. A separate memory write wire is activated instead when we need to write to memory.</a:t>
            </a:r>
          </a:p>
        </p:txBody>
      </p:sp>
      <p:graphicFrame>
        <p:nvGraphicFramePr>
          <p:cNvPr id="3" name="Table 2">
            <a:extLst>
              <a:ext uri="{FF2B5EF4-FFF2-40B4-BE49-F238E27FC236}">
                <a16:creationId xmlns:a16="http://schemas.microsoft.com/office/drawing/2014/main" id="{65DAB154-0C5B-7218-CF75-141C53BC23F6}"/>
              </a:ext>
            </a:extLst>
          </p:cNvPr>
          <p:cNvGraphicFramePr>
            <a:graphicFrameLocks noGrp="1"/>
          </p:cNvGraphicFramePr>
          <p:nvPr>
            <p:extLst>
              <p:ext uri="{D42A27DB-BD31-4B8C-83A1-F6EECF244321}">
                <p14:modId xmlns:p14="http://schemas.microsoft.com/office/powerpoint/2010/main" val="701724314"/>
              </p:ext>
            </p:extLst>
          </p:nvPr>
        </p:nvGraphicFramePr>
        <p:xfrm>
          <a:off x="3018263" y="1379502"/>
          <a:ext cx="3052337" cy="2948940"/>
        </p:xfrm>
        <a:graphic>
          <a:graphicData uri="http://schemas.openxmlformats.org/drawingml/2006/table">
            <a:tbl>
              <a:tblPr>
                <a:tableStyleId>{F112F670-5249-46E9-BB00-D95DDED12A2C}</a:tableStyleId>
              </a:tblPr>
              <a:tblGrid>
                <a:gridCol w="1129991">
                  <a:extLst>
                    <a:ext uri="{9D8B030D-6E8A-4147-A177-3AD203B41FA5}">
                      <a16:colId xmlns:a16="http://schemas.microsoft.com/office/drawing/2014/main" val="1057854981"/>
                    </a:ext>
                  </a:extLst>
                </a:gridCol>
                <a:gridCol w="721112">
                  <a:extLst>
                    <a:ext uri="{9D8B030D-6E8A-4147-A177-3AD203B41FA5}">
                      <a16:colId xmlns:a16="http://schemas.microsoft.com/office/drawing/2014/main" val="2521724997"/>
                    </a:ext>
                  </a:extLst>
                </a:gridCol>
                <a:gridCol w="1201234">
                  <a:extLst>
                    <a:ext uri="{9D8B030D-6E8A-4147-A177-3AD203B41FA5}">
                      <a16:colId xmlns:a16="http://schemas.microsoft.com/office/drawing/2014/main" val="413172568"/>
                    </a:ext>
                  </a:extLst>
                </a:gridCol>
              </a:tblGrid>
              <a:tr h="228600">
                <a:tc>
                  <a:txBody>
                    <a:bodyPr/>
                    <a:lstStyle/>
                    <a:p>
                      <a:pPr algn="ctr" fontAlgn="b">
                        <a:lnSpc>
                          <a:spcPct val="150000"/>
                        </a:lnSpc>
                      </a:pPr>
                      <a:r>
                        <a:rPr lang="en-IN" sz="1400" u="none" strike="noStrike">
                          <a:effectLst/>
                        </a:rPr>
                        <a:t>Abbreviation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Opcode</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Active Wires</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367498005"/>
                  </a:ext>
                </a:extLst>
              </a:tr>
              <a:tr h="228600">
                <a:tc>
                  <a:txBody>
                    <a:bodyPr/>
                    <a:lstStyle/>
                    <a:p>
                      <a:pPr algn="ctr" fontAlgn="b">
                        <a:lnSpc>
                          <a:spcPct val="150000"/>
                        </a:lnSpc>
                      </a:pPr>
                      <a:r>
                        <a:rPr lang="en-IN" sz="1400" u="none" strike="noStrike">
                          <a:effectLst/>
                        </a:rPr>
                        <a:t>M[MAR]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000*</a:t>
                      </a:r>
                      <a:endParaRPr lang="en-IN" sz="1400" b="0" i="0" u="none" strike="noStrike" dirty="0">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Mr</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712466647"/>
                  </a:ext>
                </a:extLst>
              </a:tr>
              <a:tr h="228600">
                <a:tc>
                  <a:txBody>
                    <a:bodyPr/>
                    <a:lstStyle/>
                    <a:p>
                      <a:pPr algn="ctr" fontAlgn="b">
                        <a:lnSpc>
                          <a:spcPct val="150000"/>
                        </a:lnSpc>
                      </a:pPr>
                      <a:r>
                        <a:rPr lang="en-IN" sz="1400" u="none" strike="noStrike">
                          <a:effectLst/>
                        </a:rPr>
                        <a:t>MAR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P3</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395085262"/>
                  </a:ext>
                </a:extLst>
              </a:tr>
              <a:tr h="228600">
                <a:tc>
                  <a:txBody>
                    <a:bodyPr/>
                    <a:lstStyle/>
                    <a:p>
                      <a:pPr algn="ctr" fontAlgn="b">
                        <a:lnSpc>
                          <a:spcPct val="150000"/>
                        </a:lnSpc>
                      </a:pPr>
                      <a:r>
                        <a:rPr lang="en-IN" sz="1400" u="none" strike="noStrike">
                          <a:effectLst/>
                        </a:rPr>
                        <a:t>PC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P4</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426003135"/>
                  </a:ext>
                </a:extLst>
              </a:tr>
              <a:tr h="228600">
                <a:tc>
                  <a:txBody>
                    <a:bodyPr/>
                    <a:lstStyle/>
                    <a:p>
                      <a:pPr algn="ctr" fontAlgn="b">
                        <a:lnSpc>
                          <a:spcPct val="150000"/>
                        </a:lnSpc>
                      </a:pPr>
                      <a:r>
                        <a:rPr lang="en-IN" sz="1400" u="none" strike="noStrike">
                          <a:effectLst/>
                        </a:rPr>
                        <a:t>MBR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P4 P3</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18328023"/>
                  </a:ext>
                </a:extLst>
              </a:tr>
              <a:tr h="228600">
                <a:tc>
                  <a:txBody>
                    <a:bodyPr/>
                    <a:lstStyle/>
                    <a:p>
                      <a:pPr algn="ctr" fontAlgn="b">
                        <a:lnSpc>
                          <a:spcPct val="150000"/>
                        </a:lnSpc>
                      </a:pPr>
                      <a:r>
                        <a:rPr lang="en-IN" sz="1400" u="none" strike="noStrike">
                          <a:effectLst/>
                        </a:rPr>
                        <a:t>AC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100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P5</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04378945"/>
                  </a:ext>
                </a:extLst>
              </a:tr>
              <a:tr h="228600">
                <a:tc>
                  <a:txBody>
                    <a:bodyPr/>
                    <a:lstStyle/>
                    <a:p>
                      <a:pPr algn="ctr" fontAlgn="b">
                        <a:lnSpc>
                          <a:spcPct val="150000"/>
                        </a:lnSpc>
                      </a:pPr>
                      <a:r>
                        <a:rPr lang="en-IN" sz="1400" u="none" strike="noStrike">
                          <a:effectLst/>
                        </a:rPr>
                        <a:t>IN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P5 P3</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99334949"/>
                  </a:ext>
                </a:extLst>
              </a:tr>
              <a:tr h="228600">
                <a:tc>
                  <a:txBody>
                    <a:bodyPr/>
                    <a:lstStyle/>
                    <a:p>
                      <a:pPr algn="ctr" fontAlgn="b">
                        <a:lnSpc>
                          <a:spcPct val="150000"/>
                        </a:lnSpc>
                      </a:pPr>
                      <a:r>
                        <a:rPr lang="en-IN" sz="1400" u="none" strike="noStrike">
                          <a:effectLst/>
                        </a:rPr>
                        <a:t>OUT</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P5 P4</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944699821"/>
                  </a:ext>
                </a:extLst>
              </a:tr>
              <a:tr h="228600">
                <a:tc>
                  <a:txBody>
                    <a:bodyPr/>
                    <a:lstStyle/>
                    <a:p>
                      <a:pPr algn="ctr" fontAlgn="b">
                        <a:lnSpc>
                          <a:spcPct val="150000"/>
                        </a:lnSpc>
                      </a:pPr>
                      <a:r>
                        <a:rPr lang="en-IN" sz="1400" u="none" strike="noStrike">
                          <a:effectLst/>
                        </a:rPr>
                        <a:t>IR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P5 P4 P3</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815850377"/>
                  </a:ext>
                </a:extLst>
              </a:tr>
            </a:tbl>
          </a:graphicData>
        </a:graphic>
      </p:graphicFrame>
    </p:spTree>
    <p:extLst>
      <p:ext uri="{BB962C8B-B14F-4D97-AF65-F5344CB8AC3E}">
        <p14:creationId xmlns:p14="http://schemas.microsoft.com/office/powerpoint/2010/main" val="303724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361250" y="372227"/>
            <a:ext cx="4421498"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Control Unit</a:t>
            </a:r>
          </a:p>
        </p:txBody>
      </p:sp>
      <p:sp>
        <p:nvSpPr>
          <p:cNvPr id="204" name="Google Shape;204;p16"/>
          <p:cNvSpPr txBox="1"/>
          <p:nvPr/>
        </p:nvSpPr>
        <p:spPr>
          <a:xfrm>
            <a:off x="429573" y="806724"/>
            <a:ext cx="8284852" cy="3965995"/>
          </a:xfrm>
          <a:prstGeom prst="rect">
            <a:avLst/>
          </a:prstGeom>
          <a:noFill/>
          <a:ln>
            <a:noFill/>
          </a:ln>
        </p:spPr>
        <p:txBody>
          <a:bodyPr spcFirstLastPara="1" wrap="square" lIns="91425" tIns="91425" rIns="91425" bIns="91425" anchor="t" anchorCtr="0">
            <a:noAutofit/>
          </a:bodyPr>
          <a:lstStyle/>
          <a:p>
            <a:pPr marL="285750" lvl="0" indent="-285750" rtl="0">
              <a:lnSpc>
                <a:spcPts val="2200"/>
              </a:lnSpc>
              <a:spcBef>
                <a:spcPts val="0"/>
              </a:spcBef>
              <a:spcAft>
                <a:spcPts val="0"/>
              </a:spcAft>
              <a:buFont typeface="Arial" panose="020B0604020202020204" pitchFamily="34" charset="0"/>
              <a:buChar char="•"/>
            </a:pPr>
            <a:r>
              <a:rPr lang="en-US" sz="1350" dirty="0">
                <a:solidFill>
                  <a:schemeClr val="tx1"/>
                </a:solidFill>
                <a:latin typeface="Roboto"/>
                <a:ea typeface="Roboto"/>
                <a:cs typeface="Roboto"/>
                <a:sym typeface="Roboto"/>
              </a:rPr>
              <a:t>The control unit handles both the register bank, the memory, and the ALU. It does this by generating a sequence of signals, depending on what instruction it has decoded. </a:t>
            </a:r>
          </a:p>
          <a:p>
            <a:pPr marL="285750" lvl="0" indent="-285750" rtl="0">
              <a:lnSpc>
                <a:spcPts val="2200"/>
              </a:lnSpc>
              <a:spcBef>
                <a:spcPts val="0"/>
              </a:spcBef>
              <a:spcAft>
                <a:spcPts val="0"/>
              </a:spcAft>
              <a:buFont typeface="Arial" panose="020B0604020202020204" pitchFamily="34" charset="0"/>
              <a:buChar char="•"/>
            </a:pPr>
            <a:r>
              <a:rPr lang="en-US" sz="1350" dirty="0">
                <a:solidFill>
                  <a:schemeClr val="tx1"/>
                </a:solidFill>
                <a:latin typeface="Roboto"/>
                <a:ea typeface="Roboto"/>
                <a:cs typeface="Roboto"/>
                <a:sym typeface="Roboto"/>
              </a:rPr>
              <a:t>All instructions begin with the fetch cycle, which the control unit fetches the next instruction from memory, and increments the program counter. </a:t>
            </a:r>
          </a:p>
          <a:p>
            <a:pPr marL="285750" lvl="0" indent="-285750" rtl="0">
              <a:lnSpc>
                <a:spcPts val="2200"/>
              </a:lnSpc>
              <a:spcBef>
                <a:spcPts val="0"/>
              </a:spcBef>
              <a:spcAft>
                <a:spcPts val="0"/>
              </a:spcAft>
              <a:buFont typeface="Arial" panose="020B0604020202020204" pitchFamily="34" charset="0"/>
              <a:buChar char="•"/>
            </a:pPr>
            <a:r>
              <a:rPr lang="en-US" sz="1350" dirty="0">
                <a:solidFill>
                  <a:schemeClr val="tx1"/>
                </a:solidFill>
                <a:latin typeface="Roboto"/>
                <a:ea typeface="Roboto"/>
                <a:cs typeface="Roboto"/>
                <a:sym typeface="Roboto"/>
              </a:rPr>
              <a:t>Once the instruction is </a:t>
            </a:r>
            <a:r>
              <a:rPr lang="en-US" sz="1350" dirty="0" smtClean="0">
                <a:solidFill>
                  <a:schemeClr val="tx1"/>
                </a:solidFill>
                <a:latin typeface="Roboto"/>
                <a:ea typeface="Roboto"/>
                <a:cs typeface="Roboto"/>
                <a:sym typeface="Roboto"/>
              </a:rPr>
              <a:t>fetched, </a:t>
            </a:r>
            <a:r>
              <a:rPr lang="en-US" sz="1350" dirty="0">
                <a:solidFill>
                  <a:schemeClr val="tx1"/>
                </a:solidFill>
                <a:latin typeface="Roboto"/>
                <a:ea typeface="Roboto"/>
                <a:cs typeface="Roboto"/>
                <a:sym typeface="Roboto"/>
              </a:rPr>
              <a:t>it executes the </a:t>
            </a:r>
            <a:r>
              <a:rPr lang="en-US" sz="1350" dirty="0" smtClean="0">
                <a:solidFill>
                  <a:schemeClr val="tx1"/>
                </a:solidFill>
                <a:latin typeface="Roboto"/>
                <a:ea typeface="Roboto"/>
                <a:cs typeface="Roboto"/>
                <a:sym typeface="Roboto"/>
              </a:rPr>
              <a:t>instruction </a:t>
            </a:r>
            <a:r>
              <a:rPr lang="en-US" sz="1350" dirty="0">
                <a:solidFill>
                  <a:schemeClr val="tx1"/>
                </a:solidFill>
                <a:latin typeface="Roboto"/>
                <a:ea typeface="Roboto"/>
                <a:cs typeface="Roboto"/>
                <a:sym typeface="Roboto"/>
              </a:rPr>
              <a:t>by performing the corresponding sequence </a:t>
            </a:r>
            <a:r>
              <a:rPr lang="en-US" sz="1350">
                <a:solidFill>
                  <a:schemeClr val="tx1"/>
                </a:solidFill>
                <a:latin typeface="Roboto"/>
                <a:ea typeface="Roboto"/>
                <a:cs typeface="Roboto"/>
                <a:sym typeface="Roboto"/>
              </a:rPr>
              <a:t>of </a:t>
            </a:r>
            <a:r>
              <a:rPr lang="en-US" sz="1350" smtClean="0">
                <a:solidFill>
                  <a:schemeClr val="tx1"/>
                </a:solidFill>
                <a:latin typeface="Roboto"/>
                <a:ea typeface="Roboto"/>
                <a:cs typeface="Roboto"/>
                <a:sym typeface="Roboto"/>
              </a:rPr>
              <a:t>micro operations</a:t>
            </a:r>
            <a:r>
              <a:rPr lang="en-US" sz="1350" dirty="0">
                <a:solidFill>
                  <a:schemeClr val="tx1"/>
                </a:solidFill>
                <a:latin typeface="Roboto"/>
                <a:ea typeface="Roboto"/>
                <a:cs typeface="Roboto"/>
                <a:sym typeface="Roboto"/>
              </a:rPr>
              <a:t>. Each </a:t>
            </a:r>
            <a:r>
              <a:rPr lang="en-US" sz="1350" dirty="0" smtClean="0">
                <a:solidFill>
                  <a:schemeClr val="tx1"/>
                </a:solidFill>
                <a:latin typeface="Roboto"/>
                <a:ea typeface="Roboto"/>
                <a:cs typeface="Roboto"/>
                <a:sym typeface="Roboto"/>
              </a:rPr>
              <a:t>micro </a:t>
            </a:r>
            <a:r>
              <a:rPr lang="en-US" sz="1350" dirty="0">
                <a:solidFill>
                  <a:schemeClr val="tx1"/>
                </a:solidFill>
                <a:latin typeface="Roboto"/>
                <a:ea typeface="Roboto"/>
                <a:cs typeface="Roboto"/>
                <a:sym typeface="Roboto"/>
              </a:rPr>
              <a:t>operation has its own set of signals that needs to be generated. </a:t>
            </a:r>
          </a:p>
          <a:p>
            <a:pPr marL="285750" lvl="0" indent="-285750" rtl="0">
              <a:lnSpc>
                <a:spcPts val="2200"/>
              </a:lnSpc>
              <a:spcBef>
                <a:spcPts val="0"/>
              </a:spcBef>
              <a:spcAft>
                <a:spcPts val="0"/>
              </a:spcAft>
              <a:buFont typeface="Arial" panose="020B0604020202020204" pitchFamily="34" charset="0"/>
              <a:buChar char="•"/>
            </a:pPr>
            <a:r>
              <a:rPr lang="en-US" sz="1350" dirty="0" smtClean="0">
                <a:solidFill>
                  <a:schemeClr val="tx1"/>
                </a:solidFill>
                <a:latin typeface="Roboto"/>
                <a:ea typeface="Roboto"/>
                <a:cs typeface="Roboto"/>
                <a:sym typeface="Roboto"/>
              </a:rPr>
              <a:t>These </a:t>
            </a:r>
            <a:r>
              <a:rPr lang="en-US" sz="1350" dirty="0">
                <a:solidFill>
                  <a:schemeClr val="tx1"/>
                </a:solidFill>
                <a:latin typeface="Roboto"/>
                <a:ea typeface="Roboto"/>
                <a:cs typeface="Roboto"/>
                <a:sym typeface="Roboto"/>
              </a:rPr>
              <a:t>sequential signals are reset once the control unit has finished executing the current instruction and is ready to execute the next instruction. </a:t>
            </a:r>
          </a:p>
          <a:p>
            <a:pPr marL="285750" lvl="0" indent="-285750" rtl="0">
              <a:lnSpc>
                <a:spcPts val="2200"/>
              </a:lnSpc>
              <a:spcBef>
                <a:spcPts val="0"/>
              </a:spcBef>
              <a:spcAft>
                <a:spcPts val="0"/>
              </a:spcAft>
              <a:buFont typeface="Arial" panose="020B0604020202020204" pitchFamily="34" charset="0"/>
              <a:buChar char="•"/>
            </a:pPr>
            <a:r>
              <a:rPr lang="en-US" sz="1350" dirty="0">
                <a:solidFill>
                  <a:schemeClr val="tx1"/>
                </a:solidFill>
                <a:latin typeface="Roboto"/>
                <a:ea typeface="Roboto"/>
                <a:cs typeface="Roboto"/>
                <a:sym typeface="Roboto"/>
              </a:rPr>
              <a:t>The first </a:t>
            </a:r>
            <a:r>
              <a:rPr lang="en-US" sz="1350" dirty="0" smtClean="0">
                <a:solidFill>
                  <a:schemeClr val="tx1"/>
                </a:solidFill>
                <a:latin typeface="Roboto"/>
                <a:ea typeface="Roboto"/>
                <a:cs typeface="Roboto"/>
                <a:sym typeface="Roboto"/>
              </a:rPr>
              <a:t>five </a:t>
            </a:r>
            <a:r>
              <a:rPr lang="en-US" sz="1350" dirty="0">
                <a:solidFill>
                  <a:schemeClr val="tx1"/>
                </a:solidFill>
                <a:latin typeface="Roboto"/>
                <a:ea typeface="Roboto"/>
                <a:cs typeface="Roboto"/>
                <a:sym typeface="Roboto"/>
              </a:rPr>
              <a:t>(T0, T1, </a:t>
            </a:r>
            <a:r>
              <a:rPr lang="en-US" sz="1350" dirty="0" smtClean="0">
                <a:solidFill>
                  <a:schemeClr val="tx1"/>
                </a:solidFill>
                <a:latin typeface="Roboto"/>
                <a:ea typeface="Roboto"/>
                <a:cs typeface="Roboto"/>
                <a:sym typeface="Roboto"/>
              </a:rPr>
              <a:t>T2, T3, T4) </a:t>
            </a:r>
            <a:r>
              <a:rPr lang="en-US" sz="1350" dirty="0">
                <a:solidFill>
                  <a:schemeClr val="tx1"/>
                </a:solidFill>
                <a:latin typeface="Roboto"/>
                <a:ea typeface="Roboto"/>
                <a:cs typeface="Roboto"/>
                <a:sym typeface="Roboto"/>
              </a:rPr>
              <a:t>time sequence signals are dedicated to the fetch part of the fetch decode-execute cycle. The rest of the time sequence depends on what instruction the control unit has decoded from the IR.</a:t>
            </a:r>
          </a:p>
        </p:txBody>
      </p:sp>
    </p:spTree>
    <p:extLst>
      <p:ext uri="{BB962C8B-B14F-4D97-AF65-F5344CB8AC3E}">
        <p14:creationId xmlns:p14="http://schemas.microsoft.com/office/powerpoint/2010/main" val="397610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Defined Micro operations</a:t>
            </a:r>
            <a:endParaRPr lang="en-IN"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03641819"/>
              </p:ext>
            </p:extLst>
          </p:nvPr>
        </p:nvGraphicFramePr>
        <p:xfrm>
          <a:off x="1290084" y="1209602"/>
          <a:ext cx="2612066" cy="2915832"/>
        </p:xfrm>
        <a:graphic>
          <a:graphicData uri="http://schemas.openxmlformats.org/drawingml/2006/table">
            <a:tbl>
              <a:tblPr firstRow="1" bandRow="1">
                <a:tableStyleId>{F112F670-5249-46E9-BB00-D95DDED12A2C}</a:tableStyleId>
              </a:tblPr>
              <a:tblGrid>
                <a:gridCol w="1306033">
                  <a:extLst>
                    <a:ext uri="{9D8B030D-6E8A-4147-A177-3AD203B41FA5}">
                      <a16:colId xmlns:a16="http://schemas.microsoft.com/office/drawing/2014/main" val="4217610760"/>
                    </a:ext>
                  </a:extLst>
                </a:gridCol>
                <a:gridCol w="1306033">
                  <a:extLst>
                    <a:ext uri="{9D8B030D-6E8A-4147-A177-3AD203B41FA5}">
                      <a16:colId xmlns:a16="http://schemas.microsoft.com/office/drawing/2014/main" val="1794080036"/>
                    </a:ext>
                  </a:extLst>
                </a:gridCol>
              </a:tblGrid>
              <a:tr h="364479">
                <a:tc>
                  <a:txBody>
                    <a:bodyPr/>
                    <a:lstStyle/>
                    <a:p>
                      <a:r>
                        <a:rPr lang="en-US" dirty="0" smtClean="0"/>
                        <a:t>0000</a:t>
                      </a:r>
                      <a:endParaRPr lang="en-IN" dirty="0"/>
                    </a:p>
                  </a:txBody>
                  <a:tcPr/>
                </a:tc>
                <a:tc>
                  <a:txBody>
                    <a:bodyPr/>
                    <a:lstStyle/>
                    <a:p>
                      <a:r>
                        <a:rPr lang="en-US" dirty="0" smtClean="0"/>
                        <a:t>NOP</a:t>
                      </a:r>
                      <a:endParaRPr lang="en-IN" dirty="0"/>
                    </a:p>
                  </a:txBody>
                  <a:tcPr/>
                </a:tc>
                <a:extLst>
                  <a:ext uri="{0D108BD9-81ED-4DB2-BD59-A6C34878D82A}">
                    <a16:rowId xmlns:a16="http://schemas.microsoft.com/office/drawing/2014/main" val="749407767"/>
                  </a:ext>
                </a:extLst>
              </a:tr>
              <a:tr h="364479">
                <a:tc>
                  <a:txBody>
                    <a:bodyPr/>
                    <a:lstStyle/>
                    <a:p>
                      <a:r>
                        <a:rPr lang="en-US" dirty="0" smtClean="0"/>
                        <a:t>0001</a:t>
                      </a:r>
                      <a:endParaRPr lang="en-IN" dirty="0"/>
                    </a:p>
                  </a:txBody>
                  <a:tcPr/>
                </a:tc>
                <a:tc>
                  <a:txBody>
                    <a:bodyPr/>
                    <a:lstStyle/>
                    <a:p>
                      <a:r>
                        <a:rPr lang="en-US" dirty="0" smtClean="0"/>
                        <a:t>MBRTAC</a:t>
                      </a:r>
                      <a:endParaRPr lang="en-IN" dirty="0"/>
                    </a:p>
                  </a:txBody>
                  <a:tcPr/>
                </a:tc>
                <a:extLst>
                  <a:ext uri="{0D108BD9-81ED-4DB2-BD59-A6C34878D82A}">
                    <a16:rowId xmlns:a16="http://schemas.microsoft.com/office/drawing/2014/main" val="1489647219"/>
                  </a:ext>
                </a:extLst>
              </a:tr>
              <a:tr h="364479">
                <a:tc>
                  <a:txBody>
                    <a:bodyPr/>
                    <a:lstStyle/>
                    <a:p>
                      <a:r>
                        <a:rPr lang="en-US" dirty="0" smtClean="0"/>
                        <a:t>0010</a:t>
                      </a:r>
                      <a:endParaRPr lang="en-IN" dirty="0"/>
                    </a:p>
                  </a:txBody>
                  <a:tcPr/>
                </a:tc>
                <a:tc>
                  <a:txBody>
                    <a:bodyPr/>
                    <a:lstStyle/>
                    <a:p>
                      <a:r>
                        <a:rPr lang="en-US" dirty="0" smtClean="0"/>
                        <a:t>ACTMBR</a:t>
                      </a:r>
                      <a:endParaRPr lang="en-IN" dirty="0"/>
                    </a:p>
                  </a:txBody>
                  <a:tcPr/>
                </a:tc>
                <a:extLst>
                  <a:ext uri="{0D108BD9-81ED-4DB2-BD59-A6C34878D82A}">
                    <a16:rowId xmlns:a16="http://schemas.microsoft.com/office/drawing/2014/main" val="1536479198"/>
                  </a:ext>
                </a:extLst>
              </a:tr>
              <a:tr h="364479">
                <a:tc>
                  <a:txBody>
                    <a:bodyPr/>
                    <a:lstStyle/>
                    <a:p>
                      <a:r>
                        <a:rPr lang="en-US" dirty="0" smtClean="0"/>
                        <a:t>0011</a:t>
                      </a:r>
                      <a:endParaRPr lang="en-IN" dirty="0"/>
                    </a:p>
                  </a:txBody>
                  <a:tcPr/>
                </a:tc>
                <a:tc>
                  <a:txBody>
                    <a:bodyPr/>
                    <a:lstStyle/>
                    <a:p>
                      <a:r>
                        <a:rPr lang="en-US" dirty="0" smtClean="0"/>
                        <a:t>ADD</a:t>
                      </a:r>
                      <a:endParaRPr lang="en-IN" dirty="0"/>
                    </a:p>
                  </a:txBody>
                  <a:tcPr/>
                </a:tc>
                <a:extLst>
                  <a:ext uri="{0D108BD9-81ED-4DB2-BD59-A6C34878D82A}">
                    <a16:rowId xmlns:a16="http://schemas.microsoft.com/office/drawing/2014/main" val="3014287694"/>
                  </a:ext>
                </a:extLst>
              </a:tr>
              <a:tr h="364479">
                <a:tc>
                  <a:txBody>
                    <a:bodyPr/>
                    <a:lstStyle/>
                    <a:p>
                      <a:r>
                        <a:rPr lang="en-US" dirty="0" smtClean="0"/>
                        <a:t>0100</a:t>
                      </a:r>
                      <a:endParaRPr lang="en-IN" dirty="0"/>
                    </a:p>
                  </a:txBody>
                  <a:tcPr/>
                </a:tc>
                <a:tc>
                  <a:txBody>
                    <a:bodyPr/>
                    <a:lstStyle/>
                    <a:p>
                      <a:r>
                        <a:rPr lang="en-US" dirty="0" smtClean="0"/>
                        <a:t>PCTAR</a:t>
                      </a:r>
                      <a:endParaRPr lang="en-IN" dirty="0"/>
                    </a:p>
                  </a:txBody>
                  <a:tcPr/>
                </a:tc>
                <a:extLst>
                  <a:ext uri="{0D108BD9-81ED-4DB2-BD59-A6C34878D82A}">
                    <a16:rowId xmlns:a16="http://schemas.microsoft.com/office/drawing/2014/main" val="1165995639"/>
                  </a:ext>
                </a:extLst>
              </a:tr>
              <a:tr h="364479">
                <a:tc>
                  <a:txBody>
                    <a:bodyPr/>
                    <a:lstStyle/>
                    <a:p>
                      <a:r>
                        <a:rPr lang="en-US" dirty="0" smtClean="0"/>
                        <a:t>0101</a:t>
                      </a:r>
                      <a:endParaRPr lang="en-IN" dirty="0"/>
                    </a:p>
                  </a:txBody>
                  <a:tcPr/>
                </a:tc>
                <a:tc>
                  <a:txBody>
                    <a:bodyPr/>
                    <a:lstStyle/>
                    <a:p>
                      <a:r>
                        <a:rPr lang="en-US" dirty="0" smtClean="0"/>
                        <a:t>READ</a:t>
                      </a:r>
                      <a:endParaRPr lang="en-IN" dirty="0"/>
                    </a:p>
                  </a:txBody>
                  <a:tcPr/>
                </a:tc>
                <a:extLst>
                  <a:ext uri="{0D108BD9-81ED-4DB2-BD59-A6C34878D82A}">
                    <a16:rowId xmlns:a16="http://schemas.microsoft.com/office/drawing/2014/main" val="1472018052"/>
                  </a:ext>
                </a:extLst>
              </a:tr>
              <a:tr h="364479">
                <a:tc>
                  <a:txBody>
                    <a:bodyPr/>
                    <a:lstStyle/>
                    <a:p>
                      <a:r>
                        <a:rPr lang="en-US" dirty="0" smtClean="0"/>
                        <a:t>0110</a:t>
                      </a:r>
                      <a:endParaRPr lang="en-IN" dirty="0"/>
                    </a:p>
                  </a:txBody>
                  <a:tcPr/>
                </a:tc>
                <a:tc>
                  <a:txBody>
                    <a:bodyPr/>
                    <a:lstStyle/>
                    <a:p>
                      <a:r>
                        <a:rPr lang="en-US" dirty="0" smtClean="0"/>
                        <a:t>INCPC</a:t>
                      </a:r>
                      <a:endParaRPr lang="en-IN" dirty="0"/>
                    </a:p>
                  </a:txBody>
                  <a:tcPr/>
                </a:tc>
                <a:extLst>
                  <a:ext uri="{0D108BD9-81ED-4DB2-BD59-A6C34878D82A}">
                    <a16:rowId xmlns:a16="http://schemas.microsoft.com/office/drawing/2014/main" val="1064721115"/>
                  </a:ext>
                </a:extLst>
              </a:tr>
              <a:tr h="364479">
                <a:tc>
                  <a:txBody>
                    <a:bodyPr/>
                    <a:lstStyle/>
                    <a:p>
                      <a:r>
                        <a:rPr lang="en-US" dirty="0" smtClean="0"/>
                        <a:t>0111</a:t>
                      </a:r>
                      <a:endParaRPr lang="en-IN" dirty="0"/>
                    </a:p>
                  </a:txBody>
                  <a:tcPr/>
                </a:tc>
                <a:tc>
                  <a:txBody>
                    <a:bodyPr/>
                    <a:lstStyle/>
                    <a:p>
                      <a:r>
                        <a:rPr lang="en-US" dirty="0" smtClean="0"/>
                        <a:t>SUB</a:t>
                      </a:r>
                      <a:endParaRPr lang="en-IN" dirty="0"/>
                    </a:p>
                  </a:txBody>
                  <a:tcPr/>
                </a:tc>
                <a:extLst>
                  <a:ext uri="{0D108BD9-81ED-4DB2-BD59-A6C34878D82A}">
                    <a16:rowId xmlns:a16="http://schemas.microsoft.com/office/drawing/2014/main" val="93412448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61248297"/>
              </p:ext>
            </p:extLst>
          </p:nvPr>
        </p:nvGraphicFramePr>
        <p:xfrm>
          <a:off x="5521842" y="1209602"/>
          <a:ext cx="2612066" cy="2915832"/>
        </p:xfrm>
        <a:graphic>
          <a:graphicData uri="http://schemas.openxmlformats.org/drawingml/2006/table">
            <a:tbl>
              <a:tblPr firstRow="1" bandRow="1">
                <a:tableStyleId>{F112F670-5249-46E9-BB00-D95DDED12A2C}</a:tableStyleId>
              </a:tblPr>
              <a:tblGrid>
                <a:gridCol w="1306033">
                  <a:extLst>
                    <a:ext uri="{9D8B030D-6E8A-4147-A177-3AD203B41FA5}">
                      <a16:colId xmlns:a16="http://schemas.microsoft.com/office/drawing/2014/main" val="4217610760"/>
                    </a:ext>
                  </a:extLst>
                </a:gridCol>
                <a:gridCol w="1306033">
                  <a:extLst>
                    <a:ext uri="{9D8B030D-6E8A-4147-A177-3AD203B41FA5}">
                      <a16:colId xmlns:a16="http://schemas.microsoft.com/office/drawing/2014/main" val="1794080036"/>
                    </a:ext>
                  </a:extLst>
                </a:gridCol>
              </a:tblGrid>
              <a:tr h="364479">
                <a:tc>
                  <a:txBody>
                    <a:bodyPr/>
                    <a:lstStyle/>
                    <a:p>
                      <a:r>
                        <a:rPr lang="en-US" dirty="0" smtClean="0"/>
                        <a:t>1000</a:t>
                      </a:r>
                      <a:endParaRPr lang="en-IN" dirty="0"/>
                    </a:p>
                  </a:txBody>
                  <a:tcPr/>
                </a:tc>
                <a:tc>
                  <a:txBody>
                    <a:bodyPr/>
                    <a:lstStyle/>
                    <a:p>
                      <a:r>
                        <a:rPr lang="en-US" dirty="0" smtClean="0"/>
                        <a:t>IRTAR</a:t>
                      </a:r>
                      <a:endParaRPr lang="en-IN" dirty="0"/>
                    </a:p>
                  </a:txBody>
                  <a:tcPr/>
                </a:tc>
                <a:extLst>
                  <a:ext uri="{0D108BD9-81ED-4DB2-BD59-A6C34878D82A}">
                    <a16:rowId xmlns:a16="http://schemas.microsoft.com/office/drawing/2014/main" val="749407767"/>
                  </a:ext>
                </a:extLst>
              </a:tr>
              <a:tr h="364479">
                <a:tc>
                  <a:txBody>
                    <a:bodyPr/>
                    <a:lstStyle/>
                    <a:p>
                      <a:r>
                        <a:rPr lang="en-US" dirty="0" smtClean="0"/>
                        <a:t>1001</a:t>
                      </a:r>
                      <a:endParaRPr lang="en-IN" dirty="0"/>
                    </a:p>
                  </a:txBody>
                  <a:tcPr/>
                </a:tc>
                <a:tc>
                  <a:txBody>
                    <a:bodyPr/>
                    <a:lstStyle/>
                    <a:p>
                      <a:r>
                        <a:rPr lang="en-US" dirty="0" smtClean="0"/>
                        <a:t>MBRTIR</a:t>
                      </a:r>
                      <a:endParaRPr lang="en-IN" dirty="0"/>
                    </a:p>
                  </a:txBody>
                  <a:tcPr/>
                </a:tc>
                <a:extLst>
                  <a:ext uri="{0D108BD9-81ED-4DB2-BD59-A6C34878D82A}">
                    <a16:rowId xmlns:a16="http://schemas.microsoft.com/office/drawing/2014/main" val="1489647219"/>
                  </a:ext>
                </a:extLst>
              </a:tr>
              <a:tr h="364479">
                <a:tc>
                  <a:txBody>
                    <a:bodyPr/>
                    <a:lstStyle/>
                    <a:p>
                      <a:r>
                        <a:rPr lang="en-US" dirty="0" smtClean="0"/>
                        <a:t>1010</a:t>
                      </a:r>
                      <a:endParaRPr lang="en-IN" dirty="0"/>
                    </a:p>
                  </a:txBody>
                  <a:tcPr/>
                </a:tc>
                <a:tc>
                  <a:txBody>
                    <a:bodyPr/>
                    <a:lstStyle/>
                    <a:p>
                      <a:r>
                        <a:rPr lang="en-US" dirty="0" smtClean="0"/>
                        <a:t>WRITE</a:t>
                      </a:r>
                      <a:endParaRPr lang="en-IN" dirty="0"/>
                    </a:p>
                  </a:txBody>
                  <a:tcPr/>
                </a:tc>
                <a:extLst>
                  <a:ext uri="{0D108BD9-81ED-4DB2-BD59-A6C34878D82A}">
                    <a16:rowId xmlns:a16="http://schemas.microsoft.com/office/drawing/2014/main" val="1536479198"/>
                  </a:ext>
                </a:extLst>
              </a:tr>
              <a:tr h="364479">
                <a:tc>
                  <a:txBody>
                    <a:bodyPr/>
                    <a:lstStyle/>
                    <a:p>
                      <a:r>
                        <a:rPr lang="en-US" dirty="0" smtClean="0"/>
                        <a:t>1011</a:t>
                      </a:r>
                      <a:endParaRPr lang="en-IN" dirty="0"/>
                    </a:p>
                  </a:txBody>
                  <a:tcPr/>
                </a:tc>
                <a:tc>
                  <a:txBody>
                    <a:bodyPr/>
                    <a:lstStyle/>
                    <a:p>
                      <a:r>
                        <a:rPr lang="en-US" dirty="0" smtClean="0"/>
                        <a:t>CLR</a:t>
                      </a:r>
                      <a:endParaRPr lang="en-IN" dirty="0"/>
                    </a:p>
                  </a:txBody>
                  <a:tcPr/>
                </a:tc>
                <a:extLst>
                  <a:ext uri="{0D108BD9-81ED-4DB2-BD59-A6C34878D82A}">
                    <a16:rowId xmlns:a16="http://schemas.microsoft.com/office/drawing/2014/main" val="3014287694"/>
                  </a:ext>
                </a:extLst>
              </a:tr>
              <a:tr h="364479">
                <a:tc>
                  <a:txBody>
                    <a:bodyPr/>
                    <a:lstStyle/>
                    <a:p>
                      <a:r>
                        <a:rPr lang="en-US" dirty="0" smtClean="0"/>
                        <a:t>1100</a:t>
                      </a:r>
                      <a:endParaRPr lang="en-IN" dirty="0"/>
                    </a:p>
                  </a:txBody>
                  <a:tcPr/>
                </a:tc>
                <a:tc>
                  <a:txBody>
                    <a:bodyPr/>
                    <a:lstStyle/>
                    <a:p>
                      <a:r>
                        <a:rPr lang="en-US" dirty="0" smtClean="0"/>
                        <a:t>MARTPC</a:t>
                      </a:r>
                      <a:endParaRPr lang="en-IN" dirty="0"/>
                    </a:p>
                  </a:txBody>
                  <a:tcPr/>
                </a:tc>
                <a:extLst>
                  <a:ext uri="{0D108BD9-81ED-4DB2-BD59-A6C34878D82A}">
                    <a16:rowId xmlns:a16="http://schemas.microsoft.com/office/drawing/2014/main" val="1165995639"/>
                  </a:ext>
                </a:extLst>
              </a:tr>
              <a:tr h="364479">
                <a:tc>
                  <a:txBody>
                    <a:bodyPr/>
                    <a:lstStyle/>
                    <a:p>
                      <a:r>
                        <a:rPr lang="en-US" dirty="0" smtClean="0"/>
                        <a:t>1101</a:t>
                      </a:r>
                      <a:endParaRPr lang="en-IN" dirty="0"/>
                    </a:p>
                  </a:txBody>
                  <a:tcPr/>
                </a:tc>
                <a:tc>
                  <a:txBody>
                    <a:bodyPr/>
                    <a:lstStyle/>
                    <a:p>
                      <a:r>
                        <a:rPr lang="en-US" dirty="0" smtClean="0"/>
                        <a:t>PCTMBR</a:t>
                      </a:r>
                      <a:endParaRPr lang="en-IN" dirty="0"/>
                    </a:p>
                  </a:txBody>
                  <a:tcPr/>
                </a:tc>
                <a:extLst>
                  <a:ext uri="{0D108BD9-81ED-4DB2-BD59-A6C34878D82A}">
                    <a16:rowId xmlns:a16="http://schemas.microsoft.com/office/drawing/2014/main" val="1472018052"/>
                  </a:ext>
                </a:extLst>
              </a:tr>
              <a:tr h="364479">
                <a:tc>
                  <a:txBody>
                    <a:bodyPr/>
                    <a:lstStyle/>
                    <a:p>
                      <a:r>
                        <a:rPr lang="en-US" dirty="0" smtClean="0"/>
                        <a:t>1110</a:t>
                      </a:r>
                      <a:endParaRPr lang="en-IN" dirty="0"/>
                    </a:p>
                  </a:txBody>
                  <a:tcPr/>
                </a:tc>
                <a:tc>
                  <a:txBody>
                    <a:bodyPr/>
                    <a:lstStyle/>
                    <a:p>
                      <a:r>
                        <a:rPr lang="en-US" dirty="0" smtClean="0"/>
                        <a:t>RESERVED</a:t>
                      </a:r>
                      <a:endParaRPr lang="en-IN" dirty="0"/>
                    </a:p>
                  </a:txBody>
                  <a:tcPr/>
                </a:tc>
                <a:extLst>
                  <a:ext uri="{0D108BD9-81ED-4DB2-BD59-A6C34878D82A}">
                    <a16:rowId xmlns:a16="http://schemas.microsoft.com/office/drawing/2014/main" val="1064721115"/>
                  </a:ext>
                </a:extLst>
              </a:tr>
              <a:tr h="364479">
                <a:tc>
                  <a:txBody>
                    <a:bodyPr/>
                    <a:lstStyle/>
                    <a:p>
                      <a:r>
                        <a:rPr lang="en-US" dirty="0" smtClean="0"/>
                        <a:t>1111</a:t>
                      </a:r>
                      <a:endParaRPr lang="en-IN" dirty="0"/>
                    </a:p>
                  </a:txBody>
                  <a:tcPr/>
                </a:tc>
                <a:tc>
                  <a:txBody>
                    <a:bodyPr/>
                    <a:lstStyle/>
                    <a:p>
                      <a:r>
                        <a:rPr lang="en-US" dirty="0" smtClean="0"/>
                        <a:t>RESERVED</a:t>
                      </a:r>
                      <a:endParaRPr lang="en-IN" dirty="0"/>
                    </a:p>
                  </a:txBody>
                  <a:tcPr/>
                </a:tc>
                <a:extLst>
                  <a:ext uri="{0D108BD9-81ED-4DB2-BD59-A6C34878D82A}">
                    <a16:rowId xmlns:a16="http://schemas.microsoft.com/office/drawing/2014/main" val="934124481"/>
                  </a:ext>
                </a:extLst>
              </a:tr>
            </a:tbl>
          </a:graphicData>
        </a:graphic>
      </p:graphicFrame>
    </p:spTree>
    <p:extLst>
      <p:ext uri="{BB962C8B-B14F-4D97-AF65-F5344CB8AC3E}">
        <p14:creationId xmlns:p14="http://schemas.microsoft.com/office/powerpoint/2010/main" val="184689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Control Signals</a:t>
            </a:r>
            <a:endParaRPr lang="en-IN" dirty="0">
              <a:solidFill>
                <a:schemeClr val="accent1"/>
              </a:solidFill>
            </a:endParaRPr>
          </a:p>
        </p:txBody>
      </p:sp>
      <p:sp>
        <p:nvSpPr>
          <p:cNvPr id="3" name="TextBox 2"/>
          <p:cNvSpPr txBox="1"/>
          <p:nvPr/>
        </p:nvSpPr>
        <p:spPr>
          <a:xfrm>
            <a:off x="1499191" y="1201479"/>
            <a:ext cx="2923953" cy="2169825"/>
          </a:xfrm>
          <a:prstGeom prst="rect">
            <a:avLst/>
          </a:prstGeom>
          <a:noFill/>
        </p:spPr>
        <p:txBody>
          <a:bodyPr wrap="square" rtlCol="0">
            <a:spAutoFit/>
          </a:bodyPr>
          <a:lstStyle/>
          <a:p>
            <a:r>
              <a:rPr lang="en-US" sz="1500" dirty="0" smtClean="0">
                <a:solidFill>
                  <a:schemeClr val="accent1"/>
                </a:solidFill>
                <a:latin typeface="Fira Sans Extra Condensed SemiBold" panose="020B0604020202020204" charset="0"/>
              </a:rPr>
              <a:t>Read Signals:</a:t>
            </a:r>
          </a:p>
          <a:p>
            <a:endParaRPr lang="en-US" sz="1500" dirty="0"/>
          </a:p>
          <a:p>
            <a:r>
              <a:rPr lang="en-US" sz="1500" dirty="0" smtClean="0"/>
              <a:t>PC: a’bc’d’+</a:t>
            </a:r>
            <a:r>
              <a:rPr lang="en-US" sz="1500" dirty="0" err="1" smtClean="0"/>
              <a:t>abc’d</a:t>
            </a:r>
            <a:r>
              <a:rPr lang="en-US" sz="1500" dirty="0" smtClean="0"/>
              <a:t>’</a:t>
            </a:r>
          </a:p>
          <a:p>
            <a:r>
              <a:rPr lang="en-US" sz="1500" dirty="0" smtClean="0"/>
              <a:t>MAR: </a:t>
            </a:r>
            <a:r>
              <a:rPr lang="en-US" sz="1500" dirty="0" err="1" smtClean="0"/>
              <a:t>abc’d</a:t>
            </a:r>
            <a:r>
              <a:rPr lang="en-US" sz="1500" dirty="0" smtClean="0"/>
              <a:t>’</a:t>
            </a:r>
          </a:p>
          <a:p>
            <a:r>
              <a:rPr lang="en-US" sz="1500" dirty="0" smtClean="0"/>
              <a:t>MBR: a’b’c’d+ab’c’d+ab’cd’+</a:t>
            </a:r>
            <a:r>
              <a:rPr lang="en-US" sz="1500" dirty="0" err="1" smtClean="0"/>
              <a:t>ab’cd</a:t>
            </a:r>
            <a:r>
              <a:rPr lang="en-US" sz="1500" dirty="0" smtClean="0"/>
              <a:t>’</a:t>
            </a:r>
          </a:p>
          <a:p>
            <a:r>
              <a:rPr lang="en-US" sz="1500" dirty="0" smtClean="0"/>
              <a:t>IR: </a:t>
            </a:r>
            <a:r>
              <a:rPr lang="en-US" sz="1500" dirty="0" err="1" smtClean="0"/>
              <a:t>ab’c’d</a:t>
            </a:r>
            <a:r>
              <a:rPr lang="en-US" sz="1500" dirty="0" smtClean="0"/>
              <a:t>’</a:t>
            </a:r>
          </a:p>
          <a:p>
            <a:r>
              <a:rPr lang="en-US" sz="1500" dirty="0" smtClean="0"/>
              <a:t>AC: </a:t>
            </a:r>
            <a:r>
              <a:rPr lang="en-US" sz="1500" dirty="0" err="1" smtClean="0"/>
              <a:t>a’b’cd</a:t>
            </a:r>
            <a:r>
              <a:rPr lang="en-US" sz="1500" dirty="0" smtClean="0"/>
              <a:t>’</a:t>
            </a:r>
          </a:p>
          <a:p>
            <a:r>
              <a:rPr lang="en-US" sz="1500" dirty="0" smtClean="0"/>
              <a:t>Memory: </a:t>
            </a:r>
            <a:r>
              <a:rPr lang="en-US" sz="1500" dirty="0" err="1" smtClean="0"/>
              <a:t>a’bc’d</a:t>
            </a:r>
            <a:endParaRPr lang="en-IN" sz="1500" dirty="0"/>
          </a:p>
        </p:txBody>
      </p:sp>
      <p:sp>
        <p:nvSpPr>
          <p:cNvPr id="4" name="TextBox 3"/>
          <p:cNvSpPr txBox="1"/>
          <p:nvPr/>
        </p:nvSpPr>
        <p:spPr>
          <a:xfrm>
            <a:off x="5258654" y="1201479"/>
            <a:ext cx="3370521" cy="1938992"/>
          </a:xfrm>
          <a:prstGeom prst="rect">
            <a:avLst/>
          </a:prstGeom>
          <a:noFill/>
        </p:spPr>
        <p:txBody>
          <a:bodyPr wrap="square" rtlCol="0">
            <a:spAutoFit/>
          </a:bodyPr>
          <a:lstStyle/>
          <a:p>
            <a:pPr algn="just"/>
            <a:r>
              <a:rPr lang="en-US" sz="1500" dirty="0" smtClean="0">
                <a:solidFill>
                  <a:schemeClr val="accent1"/>
                </a:solidFill>
                <a:latin typeface="Fira Sans Extra Condensed SemiBold" panose="020B0604020202020204" charset="0"/>
              </a:rPr>
              <a:t>Write Signals:</a:t>
            </a:r>
          </a:p>
          <a:p>
            <a:pPr algn="just"/>
            <a:endParaRPr lang="en-US" sz="1500" dirty="0"/>
          </a:p>
          <a:p>
            <a:pPr algn="just"/>
            <a:r>
              <a:rPr lang="en-US" sz="1500" dirty="0" smtClean="0"/>
              <a:t>PC: </a:t>
            </a:r>
            <a:r>
              <a:rPr lang="en-US" sz="1500" dirty="0" err="1" smtClean="0"/>
              <a:t>abc’d</a:t>
            </a:r>
            <a:r>
              <a:rPr lang="en-US" sz="1500" dirty="0" smtClean="0"/>
              <a:t>’</a:t>
            </a:r>
          </a:p>
          <a:p>
            <a:pPr algn="just"/>
            <a:r>
              <a:rPr lang="en-US" sz="1500" dirty="0" smtClean="0"/>
              <a:t>MAR: a’bc’d’+</a:t>
            </a:r>
            <a:r>
              <a:rPr lang="en-US" sz="1500" dirty="0" err="1" smtClean="0"/>
              <a:t>ab’c’d</a:t>
            </a:r>
            <a:r>
              <a:rPr lang="en-US" sz="1500" dirty="0" smtClean="0"/>
              <a:t>’</a:t>
            </a:r>
          </a:p>
          <a:p>
            <a:pPr algn="just"/>
            <a:r>
              <a:rPr lang="en-US" sz="1500" dirty="0" smtClean="0"/>
              <a:t>MBR: a’b’cd’+</a:t>
            </a:r>
            <a:r>
              <a:rPr lang="en-US" sz="1500" dirty="0" err="1" smtClean="0"/>
              <a:t>abc’d+a’bc’d+a’bc’d</a:t>
            </a:r>
            <a:endParaRPr lang="en-US" sz="1500" dirty="0" smtClean="0"/>
          </a:p>
          <a:p>
            <a:pPr algn="just"/>
            <a:r>
              <a:rPr lang="en-US" sz="1500" dirty="0" smtClean="0"/>
              <a:t>IR: </a:t>
            </a:r>
            <a:r>
              <a:rPr lang="en-US" sz="1500" dirty="0" err="1" smtClean="0"/>
              <a:t>ab’c’d</a:t>
            </a:r>
            <a:endParaRPr lang="en-US" sz="1500" dirty="0" smtClean="0"/>
          </a:p>
          <a:p>
            <a:pPr algn="just"/>
            <a:r>
              <a:rPr lang="en-US" sz="1500" dirty="0" smtClean="0"/>
              <a:t>AC: </a:t>
            </a:r>
            <a:r>
              <a:rPr lang="en-US" sz="1500" dirty="0" err="1" smtClean="0"/>
              <a:t>a’b’cd</a:t>
            </a:r>
            <a:endParaRPr lang="en-US" sz="1500" dirty="0" smtClean="0"/>
          </a:p>
          <a:p>
            <a:pPr algn="just"/>
            <a:r>
              <a:rPr lang="en-US" sz="1500" dirty="0" smtClean="0"/>
              <a:t>Memory: </a:t>
            </a:r>
            <a:r>
              <a:rPr lang="en-US" sz="1500" dirty="0" err="1" smtClean="0"/>
              <a:t>ab’cd</a:t>
            </a:r>
            <a:r>
              <a:rPr lang="en-US" sz="1500" dirty="0" smtClean="0"/>
              <a:t>’</a:t>
            </a:r>
            <a:endParaRPr lang="en-IN" sz="1500" dirty="0"/>
          </a:p>
        </p:txBody>
      </p:sp>
      <p:sp>
        <p:nvSpPr>
          <p:cNvPr id="5" name="TextBox 4"/>
          <p:cNvSpPr txBox="1"/>
          <p:nvPr/>
        </p:nvSpPr>
        <p:spPr>
          <a:xfrm>
            <a:off x="3423659" y="3686941"/>
            <a:ext cx="2296632" cy="1015663"/>
          </a:xfrm>
          <a:prstGeom prst="rect">
            <a:avLst/>
          </a:prstGeom>
          <a:noFill/>
        </p:spPr>
        <p:txBody>
          <a:bodyPr wrap="square" rtlCol="0">
            <a:spAutoFit/>
          </a:bodyPr>
          <a:lstStyle/>
          <a:p>
            <a:r>
              <a:rPr lang="en-US" sz="2000" dirty="0" smtClean="0"/>
              <a:t>ALU: </a:t>
            </a:r>
            <a:r>
              <a:rPr lang="en-US" sz="2000" dirty="0" err="1" smtClean="0"/>
              <a:t>a’b’cd+a’bcd</a:t>
            </a:r>
            <a:endParaRPr lang="en-US" sz="2000" dirty="0" smtClean="0"/>
          </a:p>
          <a:p>
            <a:r>
              <a:rPr lang="en-US" sz="2000" dirty="0" smtClean="0"/>
              <a:t>INC PC: </a:t>
            </a:r>
            <a:r>
              <a:rPr lang="en-US" sz="2000" dirty="0" err="1" smtClean="0"/>
              <a:t>a’bcd</a:t>
            </a:r>
            <a:r>
              <a:rPr lang="en-US" sz="2000" dirty="0" smtClean="0"/>
              <a:t>’</a:t>
            </a:r>
          </a:p>
          <a:p>
            <a:r>
              <a:rPr lang="en-US" sz="2000" dirty="0" smtClean="0"/>
              <a:t>CLR AC: </a:t>
            </a:r>
            <a:r>
              <a:rPr lang="en-US" sz="2000" dirty="0" err="1" smtClean="0"/>
              <a:t>ab’cd</a:t>
            </a:r>
            <a:endParaRPr lang="en-IN" sz="2000" dirty="0"/>
          </a:p>
        </p:txBody>
      </p:sp>
      <p:sp>
        <p:nvSpPr>
          <p:cNvPr id="6" name="Rectangle 5"/>
          <p:cNvSpPr/>
          <p:nvPr/>
        </p:nvSpPr>
        <p:spPr>
          <a:xfrm>
            <a:off x="1297172" y="1056668"/>
            <a:ext cx="2753833" cy="2393109"/>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p:cNvSpPr/>
          <p:nvPr/>
        </p:nvSpPr>
        <p:spPr>
          <a:xfrm>
            <a:off x="5258654" y="1050864"/>
            <a:ext cx="3013476" cy="2393109"/>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3423659" y="3588785"/>
            <a:ext cx="2296632" cy="1217132"/>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7248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361251" y="2111817"/>
            <a:ext cx="4421498"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6600" dirty="0">
                <a:solidFill>
                  <a:schemeClr val="accent1"/>
                </a:solidFill>
                <a:latin typeface="Fira Sans Extra Condensed SemiBold"/>
                <a:ea typeface="Fira Sans Extra Condensed SemiBold"/>
                <a:cs typeface="Fira Sans Extra Condensed SemiBold"/>
                <a:sym typeface="Fira Sans Extra Condensed SemiBold"/>
              </a:rPr>
              <a:t>THANK YOU</a:t>
            </a:r>
          </a:p>
        </p:txBody>
      </p:sp>
    </p:spTree>
    <p:extLst>
      <p:ext uri="{BB962C8B-B14F-4D97-AF65-F5344CB8AC3E}">
        <p14:creationId xmlns:p14="http://schemas.microsoft.com/office/powerpoint/2010/main" val="61056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a:solidFill>
                  <a:schemeClr val="accent1"/>
                </a:solidFill>
                <a:latin typeface="Fira Sans Extra Condensed SemiBold"/>
                <a:ea typeface="Fira Sans Extra Condensed SemiBold"/>
                <a:cs typeface="Fira Sans Extra Condensed SemiBold"/>
                <a:sym typeface="Fira Sans Extra Condensed SemiBold"/>
              </a:rPr>
              <a:t>Introduction to MARIE</a:t>
            </a:r>
            <a:endParaRPr lang="en-GB" sz="2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04" name="Google Shape;204;p16"/>
          <p:cNvSpPr txBox="1"/>
          <p:nvPr/>
        </p:nvSpPr>
        <p:spPr>
          <a:xfrm>
            <a:off x="429574" y="895936"/>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MARIE ('Machine Architecture that is Really Intuitive and Easy') is a machine architecture and assembly language served only for educational purposes.</a:t>
            </a:r>
          </a:p>
          <a:p>
            <a:pPr marL="171450" lvl="0" indent="-171450" rtl="0">
              <a:lnSpc>
                <a:spcPct val="150000"/>
              </a:lnSpc>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In addition, the publisher provides a set of simulator programs for the machine, written in Java. </a:t>
            </a:r>
          </a:p>
          <a:p>
            <a:pPr marL="171450" lvl="0" indent="-171450" rtl="0">
              <a:lnSpc>
                <a:spcPct val="150000"/>
              </a:lnSpc>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MARIE.js is a JavaScript version implementation of MARIE. It aims to be as faithful to the original Java programs as it can, while improving on features to make concepts more intuitive and easier to understand.</a:t>
            </a:r>
            <a:endParaRPr sz="1200" dirty="0">
              <a:solidFill>
                <a:schemeClr val="dk1"/>
              </a:solidFill>
              <a:latin typeface="Roboto"/>
              <a:ea typeface="Roboto"/>
              <a:cs typeface="Roboto"/>
              <a:sym typeface="Roboto"/>
            </a:endParaRPr>
          </a:p>
        </p:txBody>
      </p:sp>
      <p:pic>
        <p:nvPicPr>
          <p:cNvPr id="1026" name="Picture 2" descr="MARIE.js · GitHub">
            <a:extLst>
              <a:ext uri="{FF2B5EF4-FFF2-40B4-BE49-F238E27FC236}">
                <a16:creationId xmlns:a16="http://schemas.microsoft.com/office/drawing/2014/main" id="{03B10F87-6646-F4B2-5E5C-6663934AF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623" y="2630293"/>
            <a:ext cx="2052754" cy="20527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Registers in MARIE</a:t>
            </a:r>
          </a:p>
        </p:txBody>
      </p:sp>
      <p:sp>
        <p:nvSpPr>
          <p:cNvPr id="204" name="Google Shape;204;p16"/>
          <p:cNvSpPr txBox="1"/>
          <p:nvPr/>
        </p:nvSpPr>
        <p:spPr>
          <a:xfrm>
            <a:off x="429573" y="680346"/>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b="1" dirty="0">
                <a:solidFill>
                  <a:schemeClr val="dk1"/>
                </a:solidFill>
                <a:latin typeface="Roboto"/>
                <a:ea typeface="Roboto"/>
                <a:cs typeface="Roboto"/>
                <a:sym typeface="Roboto"/>
              </a:rPr>
              <a:t>AC</a:t>
            </a:r>
            <a:r>
              <a:rPr lang="en-US" sz="1200" dirty="0">
                <a:solidFill>
                  <a:schemeClr val="dk1"/>
                </a:solidFill>
                <a:latin typeface="Roboto"/>
                <a:ea typeface="Roboto"/>
                <a:cs typeface="Roboto"/>
                <a:sym typeface="Roboto"/>
              </a:rPr>
              <a:t> or Accumulator intermediate data is stored within the AC </a:t>
            </a:r>
          </a:p>
          <a:p>
            <a:pPr marL="171450" lvl="0" indent="-171450" rtl="0">
              <a:lnSpc>
                <a:spcPct val="150000"/>
              </a:lnSpc>
              <a:spcBef>
                <a:spcPts val="0"/>
              </a:spcBef>
              <a:spcAft>
                <a:spcPts val="0"/>
              </a:spcAft>
              <a:buFont typeface="Arial" panose="020B0604020202020204" pitchFamily="34" charset="0"/>
              <a:buChar char="•"/>
            </a:pPr>
            <a:r>
              <a:rPr lang="en-US" sz="1200" b="1" dirty="0">
                <a:solidFill>
                  <a:schemeClr val="dk1"/>
                </a:solidFill>
                <a:latin typeface="Roboto"/>
                <a:ea typeface="Roboto"/>
                <a:cs typeface="Roboto"/>
                <a:sym typeface="Roboto"/>
              </a:rPr>
              <a:t>PC</a:t>
            </a:r>
            <a:r>
              <a:rPr lang="en-US" sz="1200" dirty="0">
                <a:solidFill>
                  <a:schemeClr val="dk1"/>
                </a:solidFill>
                <a:latin typeface="Roboto"/>
                <a:ea typeface="Roboto"/>
                <a:cs typeface="Roboto"/>
                <a:sym typeface="Roboto"/>
              </a:rPr>
              <a:t> or Program Counter as the name suggests it stores the current position of the instruction, with each instruction having its own address </a:t>
            </a:r>
          </a:p>
          <a:p>
            <a:pPr marL="171450" lvl="0" indent="-171450" rtl="0">
              <a:lnSpc>
                <a:spcPct val="150000"/>
              </a:lnSpc>
              <a:spcBef>
                <a:spcPts val="0"/>
              </a:spcBef>
              <a:spcAft>
                <a:spcPts val="0"/>
              </a:spcAft>
              <a:buFont typeface="Arial" panose="020B0604020202020204" pitchFamily="34" charset="0"/>
              <a:buChar char="•"/>
            </a:pPr>
            <a:r>
              <a:rPr lang="en-US" sz="1200" b="1" dirty="0">
                <a:solidFill>
                  <a:schemeClr val="dk1"/>
                </a:solidFill>
                <a:latin typeface="Roboto"/>
                <a:ea typeface="Roboto"/>
                <a:cs typeface="Roboto"/>
                <a:sym typeface="Roboto"/>
              </a:rPr>
              <a:t>MAR</a:t>
            </a:r>
            <a:r>
              <a:rPr lang="en-US" sz="1200" dirty="0">
                <a:solidFill>
                  <a:schemeClr val="dk1"/>
                </a:solidFill>
                <a:latin typeface="Roboto"/>
                <a:ea typeface="Roboto"/>
                <a:cs typeface="Roboto"/>
                <a:sym typeface="Roboto"/>
              </a:rPr>
              <a:t> or Memory Access Register stores or fetches the 'data' at the given address </a:t>
            </a:r>
          </a:p>
          <a:p>
            <a:pPr marL="171450" lvl="0" indent="-171450" rtl="0">
              <a:lnSpc>
                <a:spcPct val="150000"/>
              </a:lnSpc>
              <a:spcBef>
                <a:spcPts val="0"/>
              </a:spcBef>
              <a:spcAft>
                <a:spcPts val="0"/>
              </a:spcAft>
              <a:buFont typeface="Arial" panose="020B0604020202020204" pitchFamily="34" charset="0"/>
              <a:buChar char="•"/>
            </a:pPr>
            <a:r>
              <a:rPr lang="en-US" sz="1200" b="1" dirty="0">
                <a:solidFill>
                  <a:schemeClr val="dk1"/>
                </a:solidFill>
                <a:latin typeface="Roboto"/>
                <a:ea typeface="Roboto"/>
                <a:cs typeface="Roboto"/>
                <a:sym typeface="Roboto"/>
              </a:rPr>
              <a:t>MBR</a:t>
            </a:r>
            <a:r>
              <a:rPr lang="en-US" sz="1200" dirty="0">
                <a:solidFill>
                  <a:schemeClr val="dk1"/>
                </a:solidFill>
                <a:latin typeface="Roboto"/>
                <a:ea typeface="Roboto"/>
                <a:cs typeface="Roboto"/>
                <a:sym typeface="Roboto"/>
              </a:rPr>
              <a:t> or Memory Buffer Register stores the data when being transferred to or from memory </a:t>
            </a:r>
          </a:p>
          <a:p>
            <a:pPr marL="171450" lvl="0" indent="-171450" rtl="0">
              <a:lnSpc>
                <a:spcPct val="150000"/>
              </a:lnSpc>
              <a:spcBef>
                <a:spcPts val="0"/>
              </a:spcBef>
              <a:spcAft>
                <a:spcPts val="0"/>
              </a:spcAft>
              <a:buFont typeface="Arial" panose="020B0604020202020204" pitchFamily="34" charset="0"/>
              <a:buChar char="•"/>
            </a:pPr>
            <a:r>
              <a:rPr lang="en-US" sz="1200" b="1" dirty="0">
                <a:solidFill>
                  <a:schemeClr val="dk1"/>
                </a:solidFill>
                <a:latin typeface="Roboto"/>
                <a:ea typeface="Roboto"/>
                <a:cs typeface="Roboto"/>
                <a:sym typeface="Roboto"/>
              </a:rPr>
              <a:t>IR</a:t>
            </a:r>
            <a:r>
              <a:rPr lang="en-US" sz="1200" dirty="0">
                <a:solidFill>
                  <a:schemeClr val="dk1"/>
                </a:solidFill>
                <a:latin typeface="Roboto"/>
                <a:ea typeface="Roboto"/>
                <a:cs typeface="Roboto"/>
                <a:sym typeface="Roboto"/>
              </a:rPr>
              <a:t> or Instruction Register: holds the current instruction</a:t>
            </a:r>
            <a:endParaRPr sz="1200"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65CAC9F7-675B-67FF-E814-7956EB0981E4}"/>
              </a:ext>
            </a:extLst>
          </p:cNvPr>
          <p:cNvPicPr>
            <a:picLocks noChangeAspect="1"/>
          </p:cNvPicPr>
          <p:nvPr/>
        </p:nvPicPr>
        <p:blipFill>
          <a:blip r:embed="rId3"/>
          <a:stretch>
            <a:fillRect/>
          </a:stretch>
        </p:blipFill>
        <p:spPr>
          <a:xfrm>
            <a:off x="2623341" y="2434685"/>
            <a:ext cx="4052521" cy="2539192"/>
          </a:xfrm>
          <a:prstGeom prst="rect">
            <a:avLst/>
          </a:prstGeom>
        </p:spPr>
      </p:pic>
    </p:spTree>
    <p:extLst>
      <p:ext uri="{BB962C8B-B14F-4D97-AF65-F5344CB8AC3E}">
        <p14:creationId xmlns:p14="http://schemas.microsoft.com/office/powerpoint/2010/main" val="257598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Memory and Instruction Formats</a:t>
            </a:r>
            <a:endParaRPr lang="en-IN" dirty="0">
              <a:solidFill>
                <a:schemeClr val="accent1"/>
              </a:solidFill>
            </a:endParaRPr>
          </a:p>
        </p:txBody>
      </p:sp>
      <p:sp>
        <p:nvSpPr>
          <p:cNvPr id="4" name="TextBox 3"/>
          <p:cNvSpPr txBox="1"/>
          <p:nvPr/>
        </p:nvSpPr>
        <p:spPr>
          <a:xfrm>
            <a:off x="712381" y="1339702"/>
            <a:ext cx="3519377" cy="307777"/>
          </a:xfrm>
          <a:prstGeom prst="rect">
            <a:avLst/>
          </a:prstGeom>
          <a:noFill/>
        </p:spPr>
        <p:txBody>
          <a:bodyPr wrap="square" rtlCol="0">
            <a:spAutoFit/>
          </a:bodyPr>
          <a:lstStyle/>
          <a:p>
            <a:r>
              <a:rPr lang="en-US" dirty="0" smtClean="0"/>
              <a:t>Program Instruction</a:t>
            </a:r>
            <a:endParaRPr lang="en-IN" dirty="0"/>
          </a:p>
        </p:txBody>
      </p:sp>
      <p:sp>
        <p:nvSpPr>
          <p:cNvPr id="5" name="Rectangle 4"/>
          <p:cNvSpPr/>
          <p:nvPr/>
        </p:nvSpPr>
        <p:spPr>
          <a:xfrm>
            <a:off x="808074" y="1807535"/>
            <a:ext cx="4412512"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477386" y="1807535"/>
            <a:ext cx="10633"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69581" y="1882246"/>
            <a:ext cx="1201479" cy="307777"/>
          </a:xfrm>
          <a:prstGeom prst="rect">
            <a:avLst/>
          </a:prstGeom>
          <a:noFill/>
        </p:spPr>
        <p:txBody>
          <a:bodyPr wrap="square" rtlCol="0">
            <a:spAutoFit/>
          </a:bodyPr>
          <a:lstStyle/>
          <a:p>
            <a:r>
              <a:rPr lang="en-US" dirty="0" smtClean="0"/>
              <a:t>Opcode</a:t>
            </a:r>
            <a:endParaRPr lang="en-IN" dirty="0"/>
          </a:p>
        </p:txBody>
      </p:sp>
      <p:sp>
        <p:nvSpPr>
          <p:cNvPr id="11" name="TextBox 10"/>
          <p:cNvSpPr txBox="1"/>
          <p:nvPr/>
        </p:nvSpPr>
        <p:spPr>
          <a:xfrm>
            <a:off x="3264196" y="1882813"/>
            <a:ext cx="2062716" cy="307777"/>
          </a:xfrm>
          <a:prstGeom prst="rect">
            <a:avLst/>
          </a:prstGeom>
          <a:noFill/>
        </p:spPr>
        <p:txBody>
          <a:bodyPr wrap="square" rtlCol="0">
            <a:spAutoFit/>
          </a:bodyPr>
          <a:lstStyle/>
          <a:p>
            <a:r>
              <a:rPr lang="en-US" dirty="0" smtClean="0"/>
              <a:t>Address</a:t>
            </a:r>
            <a:endParaRPr lang="en-IN" dirty="0"/>
          </a:p>
        </p:txBody>
      </p:sp>
      <p:sp>
        <p:nvSpPr>
          <p:cNvPr id="12" name="TextBox 11"/>
          <p:cNvSpPr txBox="1"/>
          <p:nvPr/>
        </p:nvSpPr>
        <p:spPr>
          <a:xfrm>
            <a:off x="1456660" y="2173481"/>
            <a:ext cx="372140" cy="523220"/>
          </a:xfrm>
          <a:prstGeom prst="rect">
            <a:avLst/>
          </a:prstGeom>
          <a:noFill/>
        </p:spPr>
        <p:txBody>
          <a:bodyPr wrap="square" rtlCol="0">
            <a:spAutoFit/>
          </a:bodyPr>
          <a:lstStyle/>
          <a:p>
            <a:r>
              <a:rPr lang="en-US" dirty="0"/>
              <a:t>	</a:t>
            </a:r>
            <a:r>
              <a:rPr lang="en-US" dirty="0" smtClean="0"/>
              <a:t>4</a:t>
            </a:r>
            <a:endParaRPr lang="en-IN" dirty="0"/>
          </a:p>
        </p:txBody>
      </p:sp>
      <p:sp>
        <p:nvSpPr>
          <p:cNvPr id="14" name="TextBox 13"/>
          <p:cNvSpPr txBox="1"/>
          <p:nvPr/>
        </p:nvSpPr>
        <p:spPr>
          <a:xfrm>
            <a:off x="3615070" y="2383581"/>
            <a:ext cx="499730" cy="307777"/>
          </a:xfrm>
          <a:prstGeom prst="rect">
            <a:avLst/>
          </a:prstGeom>
          <a:noFill/>
        </p:spPr>
        <p:txBody>
          <a:bodyPr wrap="square" rtlCol="0">
            <a:spAutoFit/>
          </a:bodyPr>
          <a:lstStyle/>
          <a:p>
            <a:r>
              <a:rPr lang="en-US" dirty="0" smtClean="0"/>
              <a:t>12</a:t>
            </a:r>
            <a:endParaRPr lang="en-IN" dirty="0"/>
          </a:p>
        </p:txBody>
      </p:sp>
      <p:cxnSp>
        <p:nvCxnSpPr>
          <p:cNvPr id="16" name="Straight Arrow Connector 15"/>
          <p:cNvCxnSpPr/>
          <p:nvPr/>
        </p:nvCxnSpPr>
        <p:spPr>
          <a:xfrm>
            <a:off x="1828800" y="2527072"/>
            <a:ext cx="653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919715" y="2537469"/>
            <a:ext cx="499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263656" y="2527072"/>
            <a:ext cx="956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594344" y="2527072"/>
            <a:ext cx="8718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08074" y="2913321"/>
            <a:ext cx="3423684" cy="307777"/>
          </a:xfrm>
          <a:prstGeom prst="rect">
            <a:avLst/>
          </a:prstGeom>
          <a:noFill/>
        </p:spPr>
        <p:txBody>
          <a:bodyPr wrap="square" rtlCol="0">
            <a:spAutoFit/>
          </a:bodyPr>
          <a:lstStyle/>
          <a:p>
            <a:r>
              <a:rPr lang="en-US" dirty="0" smtClean="0"/>
              <a:t>Micro Instruction</a:t>
            </a:r>
            <a:endParaRPr lang="en-IN" dirty="0"/>
          </a:p>
        </p:txBody>
      </p:sp>
      <p:sp>
        <p:nvSpPr>
          <p:cNvPr id="28" name="Rectangle 27"/>
          <p:cNvSpPr/>
          <p:nvPr/>
        </p:nvSpPr>
        <p:spPr>
          <a:xfrm>
            <a:off x="808074" y="3317358"/>
            <a:ext cx="4518838" cy="414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p:cNvCxnSpPr/>
          <p:nvPr/>
        </p:nvCxnSpPr>
        <p:spPr>
          <a:xfrm>
            <a:off x="1770320" y="3317358"/>
            <a:ext cx="0" cy="41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13836" y="3317358"/>
            <a:ext cx="0" cy="41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43176" y="3317358"/>
            <a:ext cx="0" cy="41467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197933" y="3370804"/>
            <a:ext cx="723015" cy="307777"/>
          </a:xfrm>
          <a:prstGeom prst="rect">
            <a:avLst/>
          </a:prstGeom>
          <a:noFill/>
        </p:spPr>
        <p:txBody>
          <a:bodyPr wrap="square" rtlCol="0">
            <a:spAutoFit/>
          </a:bodyPr>
          <a:lstStyle/>
          <a:p>
            <a:r>
              <a:rPr lang="en-US" dirty="0" smtClean="0"/>
              <a:t>F</a:t>
            </a:r>
            <a:endParaRPr lang="en-IN" dirty="0"/>
          </a:p>
        </p:txBody>
      </p:sp>
      <p:sp>
        <p:nvSpPr>
          <p:cNvPr id="36" name="TextBox 35"/>
          <p:cNvSpPr txBox="1"/>
          <p:nvPr/>
        </p:nvSpPr>
        <p:spPr>
          <a:xfrm>
            <a:off x="1920948" y="3370803"/>
            <a:ext cx="645043" cy="307777"/>
          </a:xfrm>
          <a:prstGeom prst="rect">
            <a:avLst/>
          </a:prstGeom>
          <a:noFill/>
        </p:spPr>
        <p:txBody>
          <a:bodyPr wrap="square" rtlCol="0">
            <a:spAutoFit/>
          </a:bodyPr>
          <a:lstStyle/>
          <a:p>
            <a:r>
              <a:rPr lang="en-US" dirty="0" smtClean="0"/>
              <a:t>CD</a:t>
            </a:r>
            <a:endParaRPr lang="en-IN" dirty="0"/>
          </a:p>
        </p:txBody>
      </p:sp>
      <p:sp>
        <p:nvSpPr>
          <p:cNvPr id="37" name="TextBox 36"/>
          <p:cNvSpPr txBox="1"/>
          <p:nvPr/>
        </p:nvSpPr>
        <p:spPr>
          <a:xfrm>
            <a:off x="2785730" y="3370802"/>
            <a:ext cx="710609" cy="307777"/>
          </a:xfrm>
          <a:prstGeom prst="rect">
            <a:avLst/>
          </a:prstGeom>
          <a:noFill/>
        </p:spPr>
        <p:txBody>
          <a:bodyPr wrap="square" rtlCol="0">
            <a:spAutoFit/>
          </a:bodyPr>
          <a:lstStyle/>
          <a:p>
            <a:r>
              <a:rPr lang="en-US" dirty="0" smtClean="0"/>
              <a:t>BR</a:t>
            </a:r>
            <a:endParaRPr lang="en-IN" dirty="0"/>
          </a:p>
        </p:txBody>
      </p:sp>
      <p:sp>
        <p:nvSpPr>
          <p:cNvPr id="38" name="TextBox 37"/>
          <p:cNvSpPr txBox="1"/>
          <p:nvPr/>
        </p:nvSpPr>
        <p:spPr>
          <a:xfrm>
            <a:off x="3768330" y="3349277"/>
            <a:ext cx="1420333" cy="307777"/>
          </a:xfrm>
          <a:prstGeom prst="rect">
            <a:avLst/>
          </a:prstGeom>
          <a:noFill/>
        </p:spPr>
        <p:txBody>
          <a:bodyPr wrap="square" rtlCol="0">
            <a:spAutoFit/>
          </a:bodyPr>
          <a:lstStyle/>
          <a:p>
            <a:r>
              <a:rPr lang="en-US" dirty="0" smtClean="0"/>
              <a:t>Address</a:t>
            </a:r>
            <a:endParaRPr lang="en-IN" dirty="0"/>
          </a:p>
        </p:txBody>
      </p:sp>
      <p:sp>
        <p:nvSpPr>
          <p:cNvPr id="39" name="TextBox 38"/>
          <p:cNvSpPr txBox="1"/>
          <p:nvPr/>
        </p:nvSpPr>
        <p:spPr>
          <a:xfrm>
            <a:off x="1163339" y="3822970"/>
            <a:ext cx="473150" cy="307777"/>
          </a:xfrm>
          <a:prstGeom prst="rect">
            <a:avLst/>
          </a:prstGeom>
          <a:noFill/>
        </p:spPr>
        <p:txBody>
          <a:bodyPr wrap="square" rtlCol="0">
            <a:spAutoFit/>
          </a:bodyPr>
          <a:lstStyle/>
          <a:p>
            <a:r>
              <a:rPr lang="en-US" dirty="0" smtClean="0"/>
              <a:t>4</a:t>
            </a:r>
            <a:endParaRPr lang="en-IN" dirty="0"/>
          </a:p>
        </p:txBody>
      </p:sp>
      <p:sp>
        <p:nvSpPr>
          <p:cNvPr id="40" name="TextBox 39"/>
          <p:cNvSpPr txBox="1"/>
          <p:nvPr/>
        </p:nvSpPr>
        <p:spPr>
          <a:xfrm>
            <a:off x="2085729" y="3828287"/>
            <a:ext cx="430618" cy="307777"/>
          </a:xfrm>
          <a:prstGeom prst="rect">
            <a:avLst/>
          </a:prstGeom>
          <a:noFill/>
        </p:spPr>
        <p:txBody>
          <a:bodyPr wrap="square" rtlCol="0">
            <a:spAutoFit/>
          </a:bodyPr>
          <a:lstStyle/>
          <a:p>
            <a:r>
              <a:rPr lang="en-US" dirty="0" smtClean="0"/>
              <a:t>2</a:t>
            </a:r>
            <a:endParaRPr lang="en-IN" dirty="0"/>
          </a:p>
        </p:txBody>
      </p:sp>
      <p:sp>
        <p:nvSpPr>
          <p:cNvPr id="41" name="TextBox 40"/>
          <p:cNvSpPr txBox="1"/>
          <p:nvPr/>
        </p:nvSpPr>
        <p:spPr>
          <a:xfrm>
            <a:off x="2977116" y="3822970"/>
            <a:ext cx="519223" cy="307777"/>
          </a:xfrm>
          <a:prstGeom prst="rect">
            <a:avLst/>
          </a:prstGeom>
          <a:noFill/>
        </p:spPr>
        <p:txBody>
          <a:bodyPr wrap="square" rtlCol="0">
            <a:spAutoFit/>
          </a:bodyPr>
          <a:lstStyle/>
          <a:p>
            <a:r>
              <a:rPr lang="en-US" dirty="0" smtClean="0"/>
              <a:t>2</a:t>
            </a:r>
            <a:endParaRPr lang="en-IN" dirty="0"/>
          </a:p>
        </p:txBody>
      </p:sp>
      <p:sp>
        <p:nvSpPr>
          <p:cNvPr id="42" name="TextBox 41"/>
          <p:cNvSpPr txBox="1"/>
          <p:nvPr/>
        </p:nvSpPr>
        <p:spPr>
          <a:xfrm>
            <a:off x="4205152" y="3828288"/>
            <a:ext cx="366823" cy="307777"/>
          </a:xfrm>
          <a:prstGeom prst="rect">
            <a:avLst/>
          </a:prstGeom>
          <a:noFill/>
        </p:spPr>
        <p:txBody>
          <a:bodyPr wrap="square" rtlCol="0">
            <a:spAutoFit/>
          </a:bodyPr>
          <a:lstStyle/>
          <a:p>
            <a:r>
              <a:rPr lang="en-US" dirty="0" smtClean="0"/>
              <a:t>7</a:t>
            </a:r>
            <a:endParaRPr lang="en-IN" dirty="0"/>
          </a:p>
        </p:txBody>
      </p:sp>
      <p:cxnSp>
        <p:nvCxnSpPr>
          <p:cNvPr id="44" name="Straight Arrow Connector 43"/>
          <p:cNvCxnSpPr/>
          <p:nvPr/>
        </p:nvCxnSpPr>
        <p:spPr>
          <a:xfrm>
            <a:off x="1456660" y="3976858"/>
            <a:ext cx="313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1"/>
          </p:cNvCxnSpPr>
          <p:nvPr/>
        </p:nvCxnSpPr>
        <p:spPr>
          <a:xfrm flipH="1" flipV="1">
            <a:off x="808074" y="3976858"/>
            <a:ext cx="3552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371060" y="3976858"/>
            <a:ext cx="242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0" idx="1"/>
          </p:cNvCxnSpPr>
          <p:nvPr/>
        </p:nvCxnSpPr>
        <p:spPr>
          <a:xfrm flipH="1" flipV="1">
            <a:off x="1828800" y="3976858"/>
            <a:ext cx="256929" cy="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3"/>
          </p:cNvCxnSpPr>
          <p:nvPr/>
        </p:nvCxnSpPr>
        <p:spPr>
          <a:xfrm>
            <a:off x="3236727" y="3976858"/>
            <a:ext cx="25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1" idx="1"/>
          </p:cNvCxnSpPr>
          <p:nvPr/>
        </p:nvCxnSpPr>
        <p:spPr>
          <a:xfrm flipH="1" flipV="1">
            <a:off x="2740947" y="3976858"/>
            <a:ext cx="2361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3"/>
          </p:cNvCxnSpPr>
          <p:nvPr/>
        </p:nvCxnSpPr>
        <p:spPr>
          <a:xfrm flipV="1">
            <a:off x="4571975" y="3976858"/>
            <a:ext cx="754937" cy="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2" idx="1"/>
          </p:cNvCxnSpPr>
          <p:nvPr/>
        </p:nvCxnSpPr>
        <p:spPr>
          <a:xfrm flipH="1" flipV="1">
            <a:off x="3615070" y="3976858"/>
            <a:ext cx="590082" cy="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646274" y="1511561"/>
            <a:ext cx="1722475" cy="1049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p:cNvSpPr/>
          <p:nvPr/>
        </p:nvSpPr>
        <p:spPr>
          <a:xfrm>
            <a:off x="6667539" y="3154006"/>
            <a:ext cx="1722475" cy="1049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6864704" y="1156729"/>
            <a:ext cx="1285614" cy="307777"/>
          </a:xfrm>
          <a:prstGeom prst="rect">
            <a:avLst/>
          </a:prstGeom>
          <a:noFill/>
        </p:spPr>
        <p:txBody>
          <a:bodyPr wrap="square" rtlCol="0">
            <a:spAutoFit/>
          </a:bodyPr>
          <a:lstStyle/>
          <a:p>
            <a:pPr algn="ctr"/>
            <a:r>
              <a:rPr lang="en-US" dirty="0" smtClean="0"/>
              <a:t>RAM</a:t>
            </a:r>
            <a:endParaRPr lang="en-IN" dirty="0"/>
          </a:p>
        </p:txBody>
      </p:sp>
      <p:sp>
        <p:nvSpPr>
          <p:cNvPr id="64" name="TextBox 63"/>
          <p:cNvSpPr txBox="1"/>
          <p:nvPr/>
        </p:nvSpPr>
        <p:spPr>
          <a:xfrm>
            <a:off x="6790276" y="2772296"/>
            <a:ext cx="1477000" cy="307777"/>
          </a:xfrm>
          <a:prstGeom prst="rect">
            <a:avLst/>
          </a:prstGeom>
          <a:noFill/>
        </p:spPr>
        <p:txBody>
          <a:bodyPr wrap="square" rtlCol="0">
            <a:spAutoFit/>
          </a:bodyPr>
          <a:lstStyle/>
          <a:p>
            <a:pPr algn="ctr"/>
            <a:r>
              <a:rPr lang="en-US" dirty="0" smtClean="0"/>
              <a:t>ROM</a:t>
            </a:r>
            <a:endParaRPr lang="en-IN" dirty="0"/>
          </a:p>
        </p:txBody>
      </p:sp>
      <p:sp>
        <p:nvSpPr>
          <p:cNvPr id="65" name="TextBox 64"/>
          <p:cNvSpPr txBox="1"/>
          <p:nvPr/>
        </p:nvSpPr>
        <p:spPr>
          <a:xfrm>
            <a:off x="7031935" y="1855355"/>
            <a:ext cx="993682" cy="307777"/>
          </a:xfrm>
          <a:prstGeom prst="rect">
            <a:avLst/>
          </a:prstGeom>
          <a:noFill/>
        </p:spPr>
        <p:txBody>
          <a:bodyPr wrap="square" rtlCol="0">
            <a:spAutoFit/>
          </a:bodyPr>
          <a:lstStyle/>
          <a:p>
            <a:r>
              <a:rPr lang="en-US" dirty="0" smtClean="0"/>
              <a:t>4096 X 16</a:t>
            </a:r>
            <a:endParaRPr lang="en-IN" dirty="0"/>
          </a:p>
        </p:txBody>
      </p:sp>
      <p:sp>
        <p:nvSpPr>
          <p:cNvPr id="66" name="TextBox 65"/>
          <p:cNvSpPr txBox="1"/>
          <p:nvPr/>
        </p:nvSpPr>
        <p:spPr>
          <a:xfrm>
            <a:off x="7060018" y="3524690"/>
            <a:ext cx="1207258" cy="307777"/>
          </a:xfrm>
          <a:prstGeom prst="rect">
            <a:avLst/>
          </a:prstGeom>
          <a:noFill/>
        </p:spPr>
        <p:txBody>
          <a:bodyPr wrap="square" rtlCol="0">
            <a:spAutoFit/>
          </a:bodyPr>
          <a:lstStyle/>
          <a:p>
            <a:r>
              <a:rPr lang="en-US" dirty="0" smtClean="0"/>
              <a:t>128 X 15</a:t>
            </a:r>
            <a:endParaRPr lang="en-IN" dirty="0"/>
          </a:p>
        </p:txBody>
      </p:sp>
    </p:spTree>
    <p:extLst>
      <p:ext uri="{BB962C8B-B14F-4D97-AF65-F5344CB8AC3E}">
        <p14:creationId xmlns:p14="http://schemas.microsoft.com/office/powerpoint/2010/main" val="183074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MARIE Instruction Set</a:t>
            </a:r>
          </a:p>
        </p:txBody>
      </p:sp>
      <p:sp>
        <p:nvSpPr>
          <p:cNvPr id="204" name="Google Shape;204;p16"/>
          <p:cNvSpPr txBox="1"/>
          <p:nvPr/>
        </p:nvSpPr>
        <p:spPr>
          <a:xfrm>
            <a:off x="429573" y="680346"/>
            <a:ext cx="8284852" cy="3965995"/>
          </a:xfrm>
          <a:prstGeom prst="rect">
            <a:avLst/>
          </a:prstGeom>
          <a:noFill/>
          <a:ln>
            <a:noFill/>
          </a:ln>
        </p:spPr>
        <p:txBody>
          <a:bodyPr spcFirstLastPara="1" wrap="square" lIns="91425" tIns="91425" rIns="91425" bIns="91425" anchor="t" anchorCtr="0">
            <a:noAutofit/>
          </a:bodyPr>
          <a:lstStyle/>
          <a:p>
            <a:pPr lvl="0" rtl="0">
              <a:lnSpc>
                <a:spcPct val="150000"/>
              </a:lnSpc>
              <a:spcBef>
                <a:spcPts val="0"/>
              </a:spcBef>
              <a:spcAft>
                <a:spcPts val="0"/>
              </a:spcAft>
            </a:pPr>
            <a:r>
              <a:rPr lang="en-US" sz="1200" dirty="0">
                <a:solidFill>
                  <a:schemeClr val="dk1"/>
                </a:solidFill>
                <a:latin typeface="Roboto"/>
                <a:ea typeface="Roboto"/>
                <a:cs typeface="Roboto"/>
                <a:sym typeface="Roboto"/>
              </a:rPr>
              <a:t>In MARIE, each instruction is 16 bits long with the first 4 bits representing the opcode and the remaining 12 bits are being used to represent the address.</a:t>
            </a:r>
            <a:endParaRPr sz="1200" dirty="0">
              <a:solidFill>
                <a:schemeClr val="dk1"/>
              </a:solidFill>
              <a:latin typeface="Roboto"/>
              <a:ea typeface="Roboto"/>
              <a:cs typeface="Roboto"/>
              <a:sym typeface="Roboto"/>
            </a:endParaRPr>
          </a:p>
        </p:txBody>
      </p:sp>
      <p:graphicFrame>
        <p:nvGraphicFramePr>
          <p:cNvPr id="4" name="Table 3">
            <a:extLst>
              <a:ext uri="{FF2B5EF4-FFF2-40B4-BE49-F238E27FC236}">
                <a16:creationId xmlns:a16="http://schemas.microsoft.com/office/drawing/2014/main" id="{A0E73A50-1413-4132-EDAB-EAED69714604}"/>
              </a:ext>
            </a:extLst>
          </p:cNvPr>
          <p:cNvGraphicFramePr>
            <a:graphicFrameLocks noGrp="1"/>
          </p:cNvGraphicFramePr>
          <p:nvPr>
            <p:extLst>
              <p:ext uri="{D42A27DB-BD31-4B8C-83A1-F6EECF244321}">
                <p14:modId xmlns:p14="http://schemas.microsoft.com/office/powerpoint/2010/main" val="1536852486"/>
              </p:ext>
            </p:extLst>
          </p:nvPr>
        </p:nvGraphicFramePr>
        <p:xfrm>
          <a:off x="514350" y="1447800"/>
          <a:ext cx="8154963" cy="3338124"/>
        </p:xfrm>
        <a:graphic>
          <a:graphicData uri="http://schemas.openxmlformats.org/drawingml/2006/table">
            <a:tbl>
              <a:tblPr>
                <a:tableStyleId>{F112F670-5249-46E9-BB00-D95DDED12A2C}</a:tableStyleId>
              </a:tblPr>
              <a:tblGrid>
                <a:gridCol w="1229300">
                  <a:extLst>
                    <a:ext uri="{9D8B030D-6E8A-4147-A177-3AD203B41FA5}">
                      <a16:colId xmlns:a16="http://schemas.microsoft.com/office/drawing/2014/main" val="2116050754"/>
                    </a:ext>
                  </a:extLst>
                </a:gridCol>
                <a:gridCol w="787520">
                  <a:extLst>
                    <a:ext uri="{9D8B030D-6E8A-4147-A177-3AD203B41FA5}">
                      <a16:colId xmlns:a16="http://schemas.microsoft.com/office/drawing/2014/main" val="387858230"/>
                    </a:ext>
                  </a:extLst>
                </a:gridCol>
                <a:gridCol w="865599">
                  <a:extLst>
                    <a:ext uri="{9D8B030D-6E8A-4147-A177-3AD203B41FA5}">
                      <a16:colId xmlns:a16="http://schemas.microsoft.com/office/drawing/2014/main" val="2244578021"/>
                    </a:ext>
                  </a:extLst>
                </a:gridCol>
                <a:gridCol w="5272544">
                  <a:extLst>
                    <a:ext uri="{9D8B030D-6E8A-4147-A177-3AD203B41FA5}">
                      <a16:colId xmlns:a16="http://schemas.microsoft.com/office/drawing/2014/main" val="1289100561"/>
                    </a:ext>
                  </a:extLst>
                </a:gridCol>
              </a:tblGrid>
              <a:tr h="172870">
                <a:tc>
                  <a:txBody>
                    <a:bodyPr/>
                    <a:lstStyle/>
                    <a:p>
                      <a:pPr algn="ctr" fontAlgn="b">
                        <a:lnSpc>
                          <a:spcPct val="150000"/>
                        </a:lnSpc>
                      </a:pPr>
                      <a:r>
                        <a:rPr lang="en-IN" sz="1100" b="1" u="none" strike="noStrike" dirty="0">
                          <a:effectLst/>
                        </a:rPr>
                        <a:t>Type</a:t>
                      </a:r>
                      <a:endParaRPr lang="en-IN" sz="1100" b="1" i="0" u="none" strike="noStrike" dirty="0">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b="1" u="none" strike="noStrike" dirty="0">
                          <a:effectLst/>
                        </a:rPr>
                        <a:t>Instruction</a:t>
                      </a:r>
                      <a:endParaRPr lang="en-IN" sz="1100" b="1" i="0" u="none" strike="noStrike" dirty="0">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b="1" u="none" strike="noStrike" dirty="0">
                          <a:effectLst/>
                        </a:rPr>
                        <a:t>Hex Opcode</a:t>
                      </a:r>
                      <a:endParaRPr lang="en-IN" sz="1100" b="1" i="0" u="none" strike="noStrike" dirty="0">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b="1" u="none" strike="noStrike" dirty="0">
                          <a:effectLst/>
                        </a:rPr>
                        <a:t>Summary</a:t>
                      </a:r>
                      <a:endParaRPr lang="en-IN" sz="1100" b="1" i="0" u="none" strike="noStrike" dirty="0">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532128105"/>
                  </a:ext>
                </a:extLst>
              </a:tr>
              <a:tr h="167108">
                <a:tc rowSpan="4">
                  <a:txBody>
                    <a:bodyPr/>
                    <a:lstStyle/>
                    <a:p>
                      <a:pPr algn="ctr" fontAlgn="ctr">
                        <a:lnSpc>
                          <a:spcPct val="150000"/>
                        </a:lnSpc>
                      </a:pPr>
                      <a:r>
                        <a:rPr lang="en-IN" sz="1100" u="none" strike="noStrike">
                          <a:effectLst/>
                        </a:rPr>
                        <a:t>Arithmetic</a:t>
                      </a:r>
                      <a:endParaRPr lang="en-IN" sz="1100" b="0" i="0" u="none" strike="noStrike">
                        <a:solidFill>
                          <a:srgbClr val="000000"/>
                        </a:solidFill>
                        <a:effectLst/>
                        <a:latin typeface="Bahnschrift Light" panose="020B0502040204020203" pitchFamily="34" charset="0"/>
                      </a:endParaRPr>
                    </a:p>
                  </a:txBody>
                  <a:tcPr marL="5762" marR="5762" marT="5762" marB="0" anchor="ctr"/>
                </a:tc>
                <a:tc>
                  <a:txBody>
                    <a:bodyPr/>
                    <a:lstStyle/>
                    <a:p>
                      <a:pPr algn="ctr" fontAlgn="b">
                        <a:lnSpc>
                          <a:spcPct val="150000"/>
                        </a:lnSpc>
                      </a:pPr>
                      <a:r>
                        <a:rPr lang="en-IN" sz="1100" u="none" strike="noStrike">
                          <a:effectLst/>
                        </a:rPr>
                        <a:t>Add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3</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Adds value in AC at address X into AC, AC ← AC + X</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1415096689"/>
                  </a:ext>
                </a:extLst>
              </a:tr>
              <a:tr h="167108">
                <a:tc vMerge="1">
                  <a:txBody>
                    <a:bodyPr/>
                    <a:lstStyle/>
                    <a:p>
                      <a:endParaRPr lang="en-IN"/>
                    </a:p>
                  </a:txBody>
                  <a:tcPr/>
                </a:tc>
                <a:tc>
                  <a:txBody>
                    <a:bodyPr/>
                    <a:lstStyle/>
                    <a:p>
                      <a:pPr algn="ctr" fontAlgn="b">
                        <a:lnSpc>
                          <a:spcPct val="150000"/>
                        </a:lnSpc>
                      </a:pPr>
                      <a:r>
                        <a:rPr lang="en-IN" sz="1100" u="none" strike="noStrike">
                          <a:effectLst/>
                        </a:rPr>
                        <a:t>Sub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4</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Subtracts value in AC at address X into AC, AC ← AC - X</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694790573"/>
                  </a:ext>
                </a:extLst>
              </a:tr>
              <a:tr h="167108">
                <a:tc vMerge="1">
                  <a:txBody>
                    <a:bodyPr/>
                    <a:lstStyle/>
                    <a:p>
                      <a:endParaRPr lang="en-IN"/>
                    </a:p>
                  </a:txBody>
                  <a:tcPr/>
                </a:tc>
                <a:tc>
                  <a:txBody>
                    <a:bodyPr/>
                    <a:lstStyle/>
                    <a:p>
                      <a:pPr algn="ctr" fontAlgn="b">
                        <a:lnSpc>
                          <a:spcPct val="150000"/>
                        </a:lnSpc>
                      </a:pPr>
                      <a:r>
                        <a:rPr lang="en-IN" sz="1100" u="none" strike="noStrike">
                          <a:effectLst/>
                        </a:rPr>
                        <a:t>Addl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B</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Add Indirect: Use the value at X as the actual address of the data operand to add to AC</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914600798"/>
                  </a:ext>
                </a:extLst>
              </a:tr>
              <a:tr h="172870">
                <a:tc vMerge="1">
                  <a:txBody>
                    <a:bodyPr/>
                    <a:lstStyle/>
                    <a:p>
                      <a:endParaRPr lang="en-IN"/>
                    </a:p>
                  </a:txBody>
                  <a:tcPr/>
                </a:tc>
                <a:tc>
                  <a:txBody>
                    <a:bodyPr/>
                    <a:lstStyle/>
                    <a:p>
                      <a:pPr algn="ctr" fontAlgn="b">
                        <a:lnSpc>
                          <a:spcPct val="150000"/>
                        </a:lnSpc>
                      </a:pPr>
                      <a:r>
                        <a:rPr lang="en-IN" sz="1100" u="none" strike="noStrike">
                          <a:effectLst/>
                        </a:rPr>
                        <a:t>Clear</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A</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IN" sz="1100" u="none" strike="noStrike">
                          <a:effectLst/>
                        </a:rPr>
                        <a:t>AC ← 0</a:t>
                      </a:r>
                      <a:endParaRPr lang="en-IN"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901699874"/>
                  </a:ext>
                </a:extLst>
              </a:tr>
              <a:tr h="167108">
                <a:tc rowSpan="2">
                  <a:txBody>
                    <a:bodyPr/>
                    <a:lstStyle/>
                    <a:p>
                      <a:pPr algn="ctr" fontAlgn="ctr">
                        <a:lnSpc>
                          <a:spcPct val="150000"/>
                        </a:lnSpc>
                      </a:pPr>
                      <a:r>
                        <a:rPr lang="en-IN" sz="1100" u="none" strike="noStrike">
                          <a:effectLst/>
                        </a:rPr>
                        <a:t>Data Transfer</a:t>
                      </a:r>
                      <a:endParaRPr lang="en-IN" sz="1100" b="0" i="0" u="none" strike="noStrike">
                        <a:solidFill>
                          <a:srgbClr val="000000"/>
                        </a:solidFill>
                        <a:effectLst/>
                        <a:latin typeface="Bahnschrift Light" panose="020B0502040204020203" pitchFamily="34" charset="0"/>
                      </a:endParaRPr>
                    </a:p>
                  </a:txBody>
                  <a:tcPr marL="5762" marR="5762" marT="5762" marB="0" anchor="ctr"/>
                </a:tc>
                <a:tc>
                  <a:txBody>
                    <a:bodyPr/>
                    <a:lstStyle/>
                    <a:p>
                      <a:pPr algn="ctr" fontAlgn="b">
                        <a:lnSpc>
                          <a:spcPct val="150000"/>
                        </a:lnSpc>
                      </a:pPr>
                      <a:r>
                        <a:rPr lang="en-IN" sz="1100" u="none" strike="noStrike">
                          <a:effectLst/>
                        </a:rPr>
                        <a:t>Load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1</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Loads Contents of Address X into AC</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054696564"/>
                  </a:ext>
                </a:extLst>
              </a:tr>
              <a:tr h="172870">
                <a:tc vMerge="1">
                  <a:txBody>
                    <a:bodyPr/>
                    <a:lstStyle/>
                    <a:p>
                      <a:endParaRPr lang="en-IN"/>
                    </a:p>
                  </a:txBody>
                  <a:tcPr/>
                </a:tc>
                <a:tc>
                  <a:txBody>
                    <a:bodyPr/>
                    <a:lstStyle/>
                    <a:p>
                      <a:pPr algn="ctr" fontAlgn="b">
                        <a:lnSpc>
                          <a:spcPct val="150000"/>
                        </a:lnSpc>
                      </a:pPr>
                      <a:r>
                        <a:rPr lang="en-IN" sz="1100" u="none" strike="noStrike">
                          <a:effectLst/>
                        </a:rPr>
                        <a:t>Store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2</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Stores Contents of AC into Address X</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101382823"/>
                  </a:ext>
                </a:extLst>
              </a:tr>
              <a:tr h="172870">
                <a:tc>
                  <a:txBody>
                    <a:bodyPr/>
                    <a:lstStyle/>
                    <a:p>
                      <a:pPr algn="ctr" fontAlgn="ctr">
                        <a:lnSpc>
                          <a:spcPct val="150000"/>
                        </a:lnSpc>
                      </a:pPr>
                      <a:r>
                        <a:rPr lang="en-IN" sz="1100" u="none" strike="noStrike">
                          <a:effectLst/>
                        </a:rPr>
                        <a:t>Branch</a:t>
                      </a:r>
                      <a:endParaRPr lang="en-IN" sz="1100" b="0" i="0" u="none" strike="noStrike">
                        <a:solidFill>
                          <a:srgbClr val="000000"/>
                        </a:solidFill>
                        <a:effectLst/>
                        <a:latin typeface="Bahnschrift Light" panose="020B0502040204020203" pitchFamily="34" charset="0"/>
                      </a:endParaRPr>
                    </a:p>
                  </a:txBody>
                  <a:tcPr marL="5762" marR="5762" marT="5762" marB="0" anchor="ctr"/>
                </a:tc>
                <a:tc>
                  <a:txBody>
                    <a:bodyPr/>
                    <a:lstStyle/>
                    <a:p>
                      <a:pPr algn="ctr" fontAlgn="b">
                        <a:lnSpc>
                          <a:spcPct val="150000"/>
                        </a:lnSpc>
                      </a:pPr>
                      <a:r>
                        <a:rPr lang="en-IN" sz="1100" u="none" strike="noStrike">
                          <a:effectLst/>
                        </a:rPr>
                        <a:t>Jump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9</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IN" sz="1100" u="none" strike="noStrike">
                          <a:effectLst/>
                        </a:rPr>
                        <a:t>Jump to Address X</a:t>
                      </a:r>
                      <a:endParaRPr lang="en-IN"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4108646690"/>
                  </a:ext>
                </a:extLst>
              </a:tr>
              <a:tr h="167108">
                <a:tc rowSpan="2">
                  <a:txBody>
                    <a:bodyPr/>
                    <a:lstStyle/>
                    <a:p>
                      <a:pPr algn="ctr" fontAlgn="b">
                        <a:lnSpc>
                          <a:spcPct val="150000"/>
                        </a:lnSpc>
                      </a:pPr>
                      <a:r>
                        <a:rPr lang="en-IN" sz="1100" u="none" strike="noStrike">
                          <a:effectLst/>
                        </a:rPr>
                        <a:t>Subroutine</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Jns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0</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Jumps and Store: Stores PC at address X and jumps to X+1</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3926051475"/>
                  </a:ext>
                </a:extLst>
              </a:tr>
              <a:tr h="172870">
                <a:tc vMerge="1">
                  <a:txBody>
                    <a:bodyPr/>
                    <a:lstStyle/>
                    <a:p>
                      <a:endParaRPr lang="en-IN"/>
                    </a:p>
                  </a:txBody>
                  <a:tcPr/>
                </a:tc>
                <a:tc>
                  <a:txBody>
                    <a:bodyPr/>
                    <a:lstStyle/>
                    <a:p>
                      <a:pPr algn="ctr" fontAlgn="b">
                        <a:lnSpc>
                          <a:spcPct val="150000"/>
                        </a:lnSpc>
                      </a:pPr>
                      <a:r>
                        <a:rPr lang="en-IN" sz="1100" u="none" strike="noStrike">
                          <a:effectLst/>
                        </a:rPr>
                        <a:t>Jumpl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C</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Uses the value at X as the address to jump to</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1523396452"/>
                  </a:ext>
                </a:extLst>
              </a:tr>
              <a:tr h="167108">
                <a:tc rowSpan="2">
                  <a:txBody>
                    <a:bodyPr/>
                    <a:lstStyle/>
                    <a:p>
                      <a:pPr algn="ctr" fontAlgn="b">
                        <a:lnSpc>
                          <a:spcPct val="150000"/>
                        </a:lnSpc>
                      </a:pPr>
                      <a:r>
                        <a:rPr lang="en-IN" sz="1100" u="none" strike="noStrike">
                          <a:effectLst/>
                        </a:rPr>
                        <a:t>Indirect Addressing</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Storel</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E</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Stores value in AC at the indirect address. e.g. StoreI addresspointer</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335719539"/>
                  </a:ext>
                </a:extLst>
              </a:tr>
              <a:tr h="172870">
                <a:tc vMerge="1">
                  <a:txBody>
                    <a:bodyPr/>
                    <a:lstStyle/>
                    <a:p>
                      <a:endParaRPr lang="en-IN"/>
                    </a:p>
                  </a:txBody>
                  <a:tcPr/>
                </a:tc>
                <a:tc>
                  <a:txBody>
                    <a:bodyPr/>
                    <a:lstStyle/>
                    <a:p>
                      <a:pPr algn="ctr" fontAlgn="b">
                        <a:lnSpc>
                          <a:spcPct val="150000"/>
                        </a:lnSpc>
                      </a:pPr>
                      <a:r>
                        <a:rPr lang="en-IN" sz="1100" u="none" strike="noStrike">
                          <a:effectLst/>
                        </a:rPr>
                        <a:t>Loadl</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D</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dirty="0">
                          <a:effectLst/>
                        </a:rPr>
                        <a:t>Loads value from indirect address into AC e.g. </a:t>
                      </a:r>
                      <a:r>
                        <a:rPr lang="en-US" sz="1100" u="none" strike="noStrike" dirty="0" err="1">
                          <a:effectLst/>
                        </a:rPr>
                        <a:t>LoadI</a:t>
                      </a:r>
                      <a:r>
                        <a:rPr lang="en-US" sz="1100" u="none" strike="noStrike" dirty="0">
                          <a:effectLst/>
                        </a:rPr>
                        <a:t> </a:t>
                      </a:r>
                      <a:r>
                        <a:rPr lang="en-US" sz="1100" u="none" strike="noStrike" dirty="0" err="1">
                          <a:effectLst/>
                        </a:rPr>
                        <a:t>addresspointer</a:t>
                      </a:r>
                      <a:endParaRPr lang="en-US" sz="1100" b="0" i="0" u="none" strike="noStrike" dirty="0">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092203057"/>
                  </a:ext>
                </a:extLst>
              </a:tr>
            </a:tbl>
          </a:graphicData>
        </a:graphic>
      </p:graphicFrame>
    </p:spTree>
    <p:extLst>
      <p:ext uri="{BB962C8B-B14F-4D97-AF65-F5344CB8AC3E}">
        <p14:creationId xmlns:p14="http://schemas.microsoft.com/office/powerpoint/2010/main" val="69251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Register Transfer Language </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lvl="0" algn="ctr" rtl="0">
              <a:lnSpc>
                <a:spcPct val="150000"/>
              </a:lnSpc>
              <a:spcBef>
                <a:spcPts val="0"/>
              </a:spcBef>
              <a:spcAft>
                <a:spcPts val="0"/>
              </a:spcAft>
            </a:pPr>
            <a:r>
              <a:rPr lang="en-US" sz="1200" b="1" u="sng" dirty="0">
                <a:solidFill>
                  <a:schemeClr val="dk1"/>
                </a:solidFill>
                <a:latin typeface="Roboto"/>
                <a:ea typeface="Roboto"/>
                <a:cs typeface="Roboto"/>
                <a:sym typeface="Roboto"/>
              </a:rPr>
              <a:t>DIRECT ADDRESSING</a:t>
            </a:r>
          </a:p>
          <a:p>
            <a:pPr marL="171450" lvl="0" indent="-171450" rtl="0">
              <a:lnSpc>
                <a:spcPct val="150000"/>
              </a:lnSpc>
              <a:spcBef>
                <a:spcPts val="0"/>
              </a:spcBef>
              <a:spcAft>
                <a:spcPts val="0"/>
              </a:spcAft>
              <a:buFont typeface="Arial" panose="020B0604020202020204" pitchFamily="34" charset="0"/>
              <a:buChar char="•"/>
            </a:pPr>
            <a:r>
              <a:rPr lang="en-US" sz="1200" b="1" u="sng" dirty="0">
                <a:solidFill>
                  <a:schemeClr val="dk1"/>
                </a:solidFill>
                <a:latin typeface="Roboto"/>
                <a:ea typeface="Roboto"/>
                <a:cs typeface="Roboto"/>
                <a:sym typeface="Roboto"/>
              </a:rPr>
              <a:t>LOAD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Load X loads the value from address X into the AC.</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 X (address)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load value stored at address into MBR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AC  ← MBR     </a:t>
            </a:r>
            <a:r>
              <a:rPr lang="en-US" sz="1200" dirty="0">
                <a:solidFill>
                  <a:srgbClr val="00B050"/>
                </a:solidFill>
                <a:latin typeface="Roboto"/>
                <a:ea typeface="Roboto"/>
                <a:cs typeface="Roboto"/>
                <a:sym typeface="Roboto"/>
              </a:rPr>
              <a:t># load value in MBR into AC</a:t>
            </a:r>
          </a:p>
          <a:p>
            <a:pPr marL="171450" lvl="0" indent="-171450" rtl="0">
              <a:lnSpc>
                <a:spcPct val="150000"/>
              </a:lnSpc>
              <a:spcBef>
                <a:spcPts val="0"/>
              </a:spcBef>
              <a:spcAft>
                <a:spcPts val="0"/>
              </a:spcAft>
              <a:buFont typeface="Arial" panose="020B0604020202020204" pitchFamily="34" charset="0"/>
              <a:buChar char="•"/>
            </a:pPr>
            <a:r>
              <a:rPr lang="en-US" sz="1200" b="1" u="sng" dirty="0">
                <a:solidFill>
                  <a:schemeClr val="dk1"/>
                </a:solidFill>
                <a:latin typeface="Roboto"/>
                <a:ea typeface="Roboto"/>
                <a:cs typeface="Roboto"/>
                <a:sym typeface="Roboto"/>
              </a:rPr>
              <a:t>Store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Store X stores the current value from the AC into address X.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 address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AC   </a:t>
            </a:r>
            <a:r>
              <a:rPr lang="en-US" sz="1200" dirty="0">
                <a:solidFill>
                  <a:srgbClr val="00B050"/>
                </a:solidFill>
                <a:latin typeface="Roboto"/>
                <a:ea typeface="Roboto"/>
                <a:cs typeface="Roboto"/>
                <a:sym typeface="Roboto"/>
              </a:rPr>
              <a:t># load AC value into MBR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M[MAR] ← MBR  </a:t>
            </a:r>
            <a:r>
              <a:rPr lang="en-US" sz="1200" dirty="0">
                <a:solidFill>
                  <a:srgbClr val="00B050"/>
                </a:solidFill>
                <a:latin typeface="Roboto"/>
                <a:ea typeface="Roboto"/>
                <a:cs typeface="Roboto"/>
                <a:sym typeface="Roboto"/>
              </a:rPr>
              <a:t># writes MBR value into the Memory of address indicated by the MAR</a:t>
            </a:r>
          </a:p>
          <a:p>
            <a:pPr marL="171450" lvl="0" indent="-171450" rtl="0">
              <a:lnSpc>
                <a:spcPct val="150000"/>
              </a:lnSpc>
              <a:spcBef>
                <a:spcPts val="0"/>
              </a:spcBef>
              <a:spcAft>
                <a:spcPts val="0"/>
              </a:spcAft>
              <a:buFont typeface="Arial" panose="020B0604020202020204" pitchFamily="34" charset="0"/>
              <a:buChar char="•"/>
            </a:pPr>
            <a:r>
              <a:rPr lang="en-US" sz="1200" b="1" u="sng" dirty="0">
                <a:solidFill>
                  <a:schemeClr val="dk1"/>
                </a:solidFill>
                <a:latin typeface="Roboto"/>
                <a:ea typeface="Roboto"/>
                <a:cs typeface="Roboto"/>
                <a:sym typeface="Roboto"/>
              </a:rPr>
              <a:t>Add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Add X adds the value stored at address X into AC</a:t>
            </a:r>
          </a:p>
          <a:p>
            <a:pPr>
              <a:lnSpc>
                <a:spcPct val="150000"/>
              </a:lnSpc>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 X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load value stored at address X into MBR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AC  ← AC + MBR    </a:t>
            </a:r>
            <a:r>
              <a:rPr lang="en-US" sz="1200" dirty="0">
                <a:solidFill>
                  <a:srgbClr val="00B050"/>
                </a:solidFill>
                <a:latin typeface="Roboto"/>
                <a:ea typeface="Roboto"/>
                <a:cs typeface="Roboto"/>
                <a:sym typeface="Roboto"/>
              </a:rPr>
              <a:t># add value in AC with MBR value and store it back into AC</a:t>
            </a:r>
          </a:p>
        </p:txBody>
      </p:sp>
    </p:spTree>
    <p:extLst>
      <p:ext uri="{BB962C8B-B14F-4D97-AF65-F5344CB8AC3E}">
        <p14:creationId xmlns:p14="http://schemas.microsoft.com/office/powerpoint/2010/main" val="30260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Register Transfer Language </a:t>
            </a:r>
          </a:p>
        </p:txBody>
      </p:sp>
      <p:sp>
        <p:nvSpPr>
          <p:cNvPr id="204" name="Google Shape;204;p16"/>
          <p:cNvSpPr txBox="1"/>
          <p:nvPr/>
        </p:nvSpPr>
        <p:spPr>
          <a:xfrm>
            <a:off x="429573" y="806724"/>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b="1" u="sng" dirty="0">
                <a:solidFill>
                  <a:schemeClr val="dk1"/>
                </a:solidFill>
                <a:latin typeface="Roboto"/>
                <a:ea typeface="Roboto"/>
                <a:cs typeface="Roboto"/>
                <a:sym typeface="Roboto"/>
              </a:rPr>
              <a:t>SUBT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Subt</a:t>
            </a:r>
            <a:r>
              <a:rPr lang="en-US" sz="1200" dirty="0">
                <a:solidFill>
                  <a:schemeClr val="dk1"/>
                </a:solidFill>
                <a:latin typeface="Roboto"/>
                <a:ea typeface="Roboto"/>
                <a:cs typeface="Roboto"/>
                <a:sym typeface="Roboto"/>
              </a:rPr>
              <a:t> X subtracts the value in AC with the value stored at address X.</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a:t>
            </a:r>
            <a:r>
              <a:rPr lang="pt-BR" sz="1200" dirty="0">
                <a:solidFill>
                  <a:schemeClr val="dk1"/>
                </a:solidFill>
                <a:latin typeface="Roboto"/>
                <a:ea typeface="Roboto"/>
                <a:cs typeface="Roboto"/>
                <a:sym typeface="Roboto"/>
              </a:rPr>
              <a:t>MAR ← X </a:t>
            </a:r>
          </a:p>
          <a:p>
            <a:pPr lvl="0" rtl="0">
              <a:lnSpc>
                <a:spcPct val="150000"/>
              </a:lnSpc>
              <a:spcBef>
                <a:spcPts val="0"/>
              </a:spcBef>
              <a:spcAft>
                <a:spcPts val="0"/>
              </a:spcAft>
            </a:pPr>
            <a:r>
              <a:rPr lang="pt-BR" sz="1200" dirty="0">
                <a:solidFill>
                  <a:schemeClr val="dk1"/>
                </a:solidFill>
                <a:latin typeface="Roboto"/>
                <a:ea typeface="Roboto"/>
                <a:cs typeface="Roboto"/>
                <a:sym typeface="Roboto"/>
              </a:rPr>
              <a:t>	MBR ← M[MAR] </a:t>
            </a:r>
          </a:p>
          <a:p>
            <a:pPr lvl="0" rtl="0">
              <a:lnSpc>
                <a:spcPct val="150000"/>
              </a:lnSpc>
              <a:spcBef>
                <a:spcPts val="0"/>
              </a:spcBef>
              <a:spcAft>
                <a:spcPts val="0"/>
              </a:spcAft>
            </a:pPr>
            <a:r>
              <a:rPr lang="pt-BR" sz="1200" dirty="0">
                <a:solidFill>
                  <a:schemeClr val="dk1"/>
                </a:solidFill>
                <a:latin typeface="Roboto"/>
                <a:ea typeface="Roboto"/>
                <a:cs typeface="Roboto"/>
                <a:sym typeface="Roboto"/>
              </a:rPr>
              <a:t>	AC  ← AC - MBR </a:t>
            </a:r>
            <a:endParaRPr lang="en-US" sz="1200" dirty="0">
              <a:solidFill>
                <a:srgbClr val="00B050"/>
              </a:solidFill>
              <a:latin typeface="Roboto"/>
              <a:ea typeface="Roboto"/>
              <a:cs typeface="Roboto"/>
              <a:sym typeface="Roboto"/>
            </a:endParaRPr>
          </a:p>
          <a:p>
            <a:pPr marL="171450" lvl="0" indent="-171450" rtl="0">
              <a:lnSpc>
                <a:spcPct val="150000"/>
              </a:lnSpc>
              <a:spcBef>
                <a:spcPts val="0"/>
              </a:spcBef>
              <a:spcAft>
                <a:spcPts val="0"/>
              </a:spcAft>
              <a:buFont typeface="Arial" panose="020B0604020202020204" pitchFamily="34" charset="0"/>
              <a:buChar char="•"/>
            </a:pPr>
            <a:r>
              <a:rPr lang="en-US" sz="1200" b="1" u="sng" dirty="0">
                <a:solidFill>
                  <a:schemeClr val="dk1"/>
                </a:solidFill>
                <a:latin typeface="Roboto"/>
                <a:ea typeface="Roboto"/>
                <a:cs typeface="Roboto"/>
                <a:sym typeface="Roboto"/>
              </a:rPr>
              <a:t>Jump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Jump X jumps to address X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PC ← X</a:t>
            </a:r>
            <a:endParaRPr lang="en-US" sz="1200" dirty="0">
              <a:solidFill>
                <a:srgbClr val="00B050"/>
              </a:solidFill>
              <a:latin typeface="Roboto"/>
              <a:ea typeface="Roboto"/>
              <a:cs typeface="Roboto"/>
              <a:sym typeface="Roboto"/>
            </a:endParaRPr>
          </a:p>
          <a:p>
            <a:pPr marL="171450" lvl="0" indent="-171450" rtl="0">
              <a:lnSpc>
                <a:spcPct val="150000"/>
              </a:lnSpc>
              <a:spcBef>
                <a:spcPts val="0"/>
              </a:spcBef>
              <a:spcAft>
                <a:spcPts val="0"/>
              </a:spcAft>
              <a:buFont typeface="Arial" panose="020B0604020202020204" pitchFamily="34" charset="0"/>
              <a:buChar char="•"/>
            </a:pPr>
            <a:endParaRPr lang="en-US" sz="1200" b="1" u="sng" dirty="0">
              <a:solidFill>
                <a:schemeClr val="dk1"/>
              </a:solidFill>
              <a:latin typeface="Roboto"/>
              <a:ea typeface="Roboto"/>
              <a:cs typeface="Roboto"/>
              <a:sym typeface="Roboto"/>
            </a:endParaRPr>
          </a:p>
          <a:p>
            <a:pPr lvl="0" algn="ctr" rtl="0">
              <a:lnSpc>
                <a:spcPct val="150000"/>
              </a:lnSpc>
              <a:spcBef>
                <a:spcPts val="0"/>
              </a:spcBef>
              <a:spcAft>
                <a:spcPts val="0"/>
              </a:spcAft>
            </a:pPr>
            <a:r>
              <a:rPr lang="en-US" sz="1200" b="1" u="sng" dirty="0">
                <a:solidFill>
                  <a:schemeClr val="dk1"/>
                </a:solidFill>
                <a:latin typeface="Roboto"/>
                <a:ea typeface="Roboto"/>
                <a:cs typeface="Roboto"/>
                <a:sym typeface="Roboto"/>
              </a:rPr>
              <a:t>INDIRECT ADDRESSING</a:t>
            </a:r>
          </a:p>
          <a:p>
            <a:pPr marL="171450" lvl="0" indent="-171450" rtl="0">
              <a:lnSpc>
                <a:spcPct val="150000"/>
              </a:lnSpc>
              <a:spcBef>
                <a:spcPts val="0"/>
              </a:spcBef>
              <a:spcAft>
                <a:spcPts val="0"/>
              </a:spcAft>
              <a:buFont typeface="Arial" panose="020B0604020202020204" pitchFamily="34" charset="0"/>
              <a:buChar char="•"/>
            </a:pPr>
            <a:r>
              <a:rPr lang="en-US" sz="1200" b="1" u="sng" dirty="0" err="1">
                <a:solidFill>
                  <a:schemeClr val="dk1"/>
                </a:solidFill>
                <a:latin typeface="Roboto"/>
                <a:ea typeface="Roboto"/>
                <a:cs typeface="Roboto"/>
                <a:sym typeface="Roboto"/>
              </a:rPr>
              <a:t>LoadI</a:t>
            </a:r>
            <a:r>
              <a:rPr lang="en-US" sz="1200" b="1" u="sng" dirty="0">
                <a:solidFill>
                  <a:schemeClr val="dk1"/>
                </a:solidFill>
                <a:latin typeface="Roboto"/>
                <a:ea typeface="Roboto"/>
                <a:cs typeface="Roboto"/>
                <a:sym typeface="Roboto"/>
              </a:rPr>
              <a:t> X </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LoadI</a:t>
            </a:r>
            <a:r>
              <a:rPr lang="en-US" sz="1200" dirty="0">
                <a:solidFill>
                  <a:schemeClr val="dk1"/>
                </a:solidFill>
                <a:latin typeface="Roboto"/>
                <a:ea typeface="Roboto"/>
                <a:cs typeface="Roboto"/>
                <a:sym typeface="Roboto"/>
              </a:rPr>
              <a:t> X loads the value which is stored at address of the address X into the AC.</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 value X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load value stored at address X into MBR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MAR ← MBR        </a:t>
            </a:r>
            <a:r>
              <a:rPr lang="en-US" sz="1200" dirty="0">
                <a:solidFill>
                  <a:srgbClr val="00B050"/>
                </a:solidFill>
                <a:latin typeface="Roboto"/>
                <a:ea typeface="Roboto"/>
                <a:cs typeface="Roboto"/>
                <a:sym typeface="Roboto"/>
              </a:rPr>
              <a:t># load value back into MAR (MAR cant write itself)</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load value into MBR stored at the address indicate by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AC  ← MBR           </a:t>
            </a:r>
            <a:r>
              <a:rPr lang="en-US" sz="1200" dirty="0">
                <a:solidFill>
                  <a:srgbClr val="00B050"/>
                </a:solidFill>
                <a:latin typeface="Roboto"/>
                <a:ea typeface="Roboto"/>
                <a:cs typeface="Roboto"/>
                <a:sym typeface="Roboto"/>
              </a:rPr>
              <a:t># Load value into AC</a:t>
            </a:r>
          </a:p>
        </p:txBody>
      </p:sp>
    </p:spTree>
    <p:extLst>
      <p:ext uri="{BB962C8B-B14F-4D97-AF65-F5344CB8AC3E}">
        <p14:creationId xmlns:p14="http://schemas.microsoft.com/office/powerpoint/2010/main" val="326198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Register Transfer Language </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b="1" u="sng" dirty="0" err="1">
                <a:solidFill>
                  <a:schemeClr val="dk1"/>
                </a:solidFill>
                <a:latin typeface="Roboto"/>
                <a:ea typeface="Roboto"/>
                <a:cs typeface="Roboto"/>
                <a:sym typeface="Roboto"/>
              </a:rPr>
              <a:t>JnS</a:t>
            </a:r>
            <a:r>
              <a:rPr lang="en-US" sz="1200" b="1" u="sng" dirty="0">
                <a:solidFill>
                  <a:schemeClr val="dk1"/>
                </a:solidFill>
                <a:latin typeface="Roboto"/>
                <a:ea typeface="Roboto"/>
                <a:cs typeface="Roboto"/>
                <a:sym typeface="Roboto"/>
              </a:rPr>
              <a:t>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JnS</a:t>
            </a:r>
            <a:r>
              <a:rPr lang="en-US" sz="1200" dirty="0">
                <a:solidFill>
                  <a:schemeClr val="dk1"/>
                </a:solidFill>
                <a:latin typeface="Roboto"/>
                <a:ea typeface="Roboto"/>
                <a:cs typeface="Roboto"/>
                <a:sym typeface="Roboto"/>
              </a:rPr>
              <a:t> X or Jumps and Stores: Stores PC at address X and jumps to X+1.</a:t>
            </a:r>
          </a:p>
          <a:p>
            <a:pPr>
              <a:lnSpc>
                <a:spcPct val="150000"/>
              </a:lnSpc>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loads value X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PC + 1        </a:t>
            </a:r>
            <a:r>
              <a:rPr lang="en-US" sz="1200" dirty="0">
                <a:solidFill>
                  <a:srgbClr val="00B050"/>
                </a:solidFill>
                <a:latin typeface="Roboto"/>
                <a:ea typeface="Roboto"/>
                <a:cs typeface="Roboto"/>
                <a:sym typeface="Roboto"/>
              </a:rPr>
              <a:t># loads value of PC into MBR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M[MAR] ← MBR      </a:t>
            </a:r>
            <a:r>
              <a:rPr lang="en-US" sz="1200" dirty="0">
                <a:solidFill>
                  <a:srgbClr val="00B050"/>
                </a:solidFill>
                <a:latin typeface="Roboto"/>
                <a:ea typeface="Roboto"/>
                <a:cs typeface="Roboto"/>
                <a:sym typeface="Roboto"/>
              </a:rPr>
              <a:t># stores value in MBR into address of MAR </a:t>
            </a:r>
          </a:p>
          <a:p>
            <a:pPr>
              <a:lnSpc>
                <a:spcPct val="150000"/>
              </a:lnSpc>
            </a:pPr>
            <a:r>
              <a:rPr lang="en-US" sz="1200" dirty="0">
                <a:solidFill>
                  <a:schemeClr val="dk1"/>
                </a:solidFill>
                <a:latin typeface="Roboto"/>
                <a:ea typeface="Roboto"/>
                <a:cs typeface="Roboto"/>
                <a:sym typeface="Roboto"/>
              </a:rPr>
              <a:t>	AC ← X + 1	           </a:t>
            </a:r>
            <a:r>
              <a:rPr lang="en-US" sz="1200" dirty="0">
                <a:solidFill>
                  <a:srgbClr val="00B050"/>
                </a:solidFill>
                <a:latin typeface="Roboto"/>
                <a:ea typeface="Roboto"/>
                <a:cs typeface="Roboto"/>
                <a:sym typeface="Roboto"/>
              </a:rPr>
              <a:t># increments X by 1 and stores it into AC</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PC ← AC                   </a:t>
            </a:r>
            <a:r>
              <a:rPr lang="en-US" sz="1200" dirty="0">
                <a:solidFill>
                  <a:srgbClr val="00B050"/>
                </a:solidFill>
                <a:latin typeface="Roboto"/>
                <a:ea typeface="Roboto"/>
                <a:cs typeface="Roboto"/>
                <a:sym typeface="Roboto"/>
              </a:rPr>
              <a:t># jumps program counter to address indicated by AC</a:t>
            </a:r>
            <a:r>
              <a:rPr lang="en-US" sz="1200" dirty="0">
                <a:solidFill>
                  <a:schemeClr val="dk1"/>
                </a:solidFill>
                <a:latin typeface="Roboto"/>
                <a:ea typeface="Roboto"/>
                <a:cs typeface="Roboto"/>
                <a:sym typeface="Roboto"/>
              </a:rPr>
              <a:t> </a:t>
            </a:r>
            <a:endParaRPr lang="en-US" sz="1200" dirty="0">
              <a:solidFill>
                <a:srgbClr val="00B050"/>
              </a:solidFill>
              <a:latin typeface="Roboto"/>
              <a:ea typeface="Roboto"/>
              <a:cs typeface="Roboto"/>
              <a:sym typeface="Roboto"/>
            </a:endParaRPr>
          </a:p>
          <a:p>
            <a:pPr marL="171450" lvl="0" indent="-171450" rtl="0">
              <a:lnSpc>
                <a:spcPct val="150000"/>
              </a:lnSpc>
              <a:spcBef>
                <a:spcPts val="0"/>
              </a:spcBef>
              <a:spcAft>
                <a:spcPts val="0"/>
              </a:spcAft>
              <a:buFont typeface="Arial" panose="020B0604020202020204" pitchFamily="34" charset="0"/>
              <a:buChar char="•"/>
            </a:pPr>
            <a:r>
              <a:rPr lang="en-US" sz="1200" b="1" u="sng" dirty="0" err="1">
                <a:solidFill>
                  <a:schemeClr val="dk1"/>
                </a:solidFill>
                <a:latin typeface="Roboto"/>
                <a:ea typeface="Roboto"/>
                <a:cs typeface="Roboto"/>
                <a:sym typeface="Roboto"/>
              </a:rPr>
              <a:t>JumpI</a:t>
            </a:r>
            <a:r>
              <a:rPr lang="en-US" sz="1200" b="1" u="sng" dirty="0">
                <a:solidFill>
                  <a:schemeClr val="dk1"/>
                </a:solidFill>
                <a:latin typeface="Roboto"/>
                <a:ea typeface="Roboto"/>
                <a:cs typeface="Roboto"/>
                <a:sym typeface="Roboto"/>
              </a:rPr>
              <a:t> X</a:t>
            </a:r>
            <a:r>
              <a:rPr lang="en-US" sz="1200" b="1"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JumpI</a:t>
            </a:r>
            <a:r>
              <a:rPr lang="en-US" sz="1200" dirty="0">
                <a:solidFill>
                  <a:schemeClr val="dk1"/>
                </a:solidFill>
                <a:latin typeface="Roboto"/>
                <a:ea typeface="Roboto"/>
                <a:cs typeface="Roboto"/>
                <a:sym typeface="Roboto"/>
              </a:rPr>
              <a:t> X uses the value at X as the address to jump to</a:t>
            </a:r>
          </a:p>
          <a:p>
            <a:pPr>
              <a:lnSpc>
                <a:spcPct val="150000"/>
              </a:lnSpc>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loads value X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loads value stored at address X into MBR</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MAR ← MBR           </a:t>
            </a:r>
            <a:r>
              <a:rPr lang="en-US" sz="1200" dirty="0">
                <a:solidFill>
                  <a:srgbClr val="00B050"/>
                </a:solidFill>
                <a:latin typeface="Roboto"/>
                <a:ea typeface="Roboto"/>
                <a:cs typeface="Roboto"/>
                <a:sym typeface="Roboto"/>
              </a:rPr>
              <a:t># loads value back into MAR</a:t>
            </a:r>
          </a:p>
          <a:p>
            <a:pPr>
              <a:lnSpc>
                <a:spcPct val="150000"/>
              </a:lnSpc>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fetches the value at the address into MBR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PC  ← MBR             </a:t>
            </a:r>
            <a:r>
              <a:rPr lang="en-US" sz="1200" dirty="0">
                <a:solidFill>
                  <a:srgbClr val="00B050"/>
                </a:solidFill>
                <a:latin typeface="Roboto"/>
                <a:ea typeface="Roboto"/>
                <a:cs typeface="Roboto"/>
                <a:sym typeface="Roboto"/>
              </a:rPr>
              <a:t># loads the value into PC</a:t>
            </a:r>
          </a:p>
        </p:txBody>
      </p:sp>
    </p:spTree>
    <p:extLst>
      <p:ext uri="{BB962C8B-B14F-4D97-AF65-F5344CB8AC3E}">
        <p14:creationId xmlns:p14="http://schemas.microsoft.com/office/powerpoint/2010/main" val="263321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Subroutines</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A subroutine is a sequence of instructions that is modular and can be executed multiple times. </a:t>
            </a:r>
          </a:p>
          <a:p>
            <a:pPr marL="171450" lvl="0" indent="-171450" rtl="0">
              <a:lnSpc>
                <a:spcPct val="1500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MARIE doesn't provide a way to specify input or output values (for programmers, parameter or return values). MARIE provides a way to call these subroutines by using the </a:t>
            </a:r>
            <a:r>
              <a:rPr lang="en-US" sz="1200" dirty="0" err="1">
                <a:solidFill>
                  <a:schemeClr val="tx1"/>
                </a:solidFill>
                <a:latin typeface="Roboto"/>
                <a:ea typeface="Roboto"/>
                <a:cs typeface="Roboto"/>
                <a:sym typeface="Roboto"/>
              </a:rPr>
              <a:t>JnS</a:t>
            </a:r>
            <a:r>
              <a:rPr lang="en-US" sz="1200" dirty="0">
                <a:solidFill>
                  <a:schemeClr val="tx1"/>
                </a:solidFill>
                <a:latin typeface="Roboto"/>
                <a:ea typeface="Roboto"/>
                <a:cs typeface="Roboto"/>
                <a:sym typeface="Roboto"/>
              </a:rPr>
              <a:t> instruction, and normal program execution can be resumed once the subroutine exits by using the </a:t>
            </a:r>
            <a:r>
              <a:rPr lang="en-US" sz="1200" dirty="0" err="1">
                <a:solidFill>
                  <a:schemeClr val="tx1"/>
                </a:solidFill>
                <a:latin typeface="Roboto"/>
                <a:ea typeface="Roboto"/>
                <a:cs typeface="Roboto"/>
                <a:sym typeface="Roboto"/>
              </a:rPr>
              <a:t>JumpI</a:t>
            </a:r>
            <a:r>
              <a:rPr lang="en-US" sz="1200" dirty="0">
                <a:solidFill>
                  <a:schemeClr val="tx1"/>
                </a:solidFill>
                <a:latin typeface="Roboto"/>
                <a:ea typeface="Roboto"/>
                <a:cs typeface="Roboto"/>
                <a:sym typeface="Roboto"/>
              </a:rPr>
              <a:t> instruction.</a:t>
            </a:r>
          </a:p>
          <a:p>
            <a:pPr marL="171450" lvl="0" indent="-171450" rtl="0">
              <a:lnSpc>
                <a:spcPct val="1500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Here is an example that prints the variable X, then halts the program:</a:t>
            </a:r>
          </a:p>
          <a:p>
            <a:pPr lvl="0" rtl="0">
              <a:lnSpc>
                <a:spcPct val="150000"/>
              </a:lnSpc>
              <a:spcBef>
                <a:spcPts val="0"/>
              </a:spcBef>
              <a:spcAft>
                <a:spcPts val="0"/>
              </a:spcAft>
            </a:pPr>
            <a:endParaRPr lang="en-US" sz="1200" dirty="0">
              <a:solidFill>
                <a:schemeClr val="tx1"/>
              </a:solidFill>
              <a:latin typeface="Roboto"/>
              <a:ea typeface="Roboto"/>
              <a:cs typeface="Roboto"/>
              <a:sym typeface="Roboto"/>
            </a:endParaRPr>
          </a:p>
          <a:p>
            <a:pPr lvl="0" rtl="0">
              <a:spcBef>
                <a:spcPts val="0"/>
              </a:spcBef>
              <a:spcAft>
                <a:spcPts val="0"/>
              </a:spcAft>
            </a:pPr>
            <a:r>
              <a:rPr lang="en-US" sz="1200" dirty="0">
                <a:solidFill>
                  <a:schemeClr val="tx1"/>
                </a:solidFill>
                <a:latin typeface="Roboto"/>
                <a:ea typeface="Roboto"/>
                <a:cs typeface="Roboto"/>
                <a:sym typeface="Roboto"/>
              </a:rPr>
              <a:t>	</a:t>
            </a:r>
            <a:r>
              <a:rPr lang="en-US" sz="1200" dirty="0">
                <a:solidFill>
                  <a:srgbClr val="00B050"/>
                </a:solidFill>
                <a:latin typeface="Roboto"/>
                <a:ea typeface="Roboto"/>
                <a:cs typeface="Roboto"/>
                <a:sym typeface="Roboto"/>
              </a:rPr>
              <a:t>/ Enter subroutine </a:t>
            </a:r>
            <a:r>
              <a:rPr lang="en-US" sz="1200" dirty="0" err="1">
                <a:solidFill>
                  <a:srgbClr val="00B050"/>
                </a:solidFill>
                <a:latin typeface="Roboto"/>
                <a:ea typeface="Roboto"/>
                <a:cs typeface="Roboto"/>
                <a:sym typeface="Roboto"/>
              </a:rPr>
              <a:t>PrintVariableX</a:t>
            </a:r>
            <a:r>
              <a:rPr lang="en-US" sz="1200" dirty="0">
                <a:solidFill>
                  <a:schemeClr val="tx1"/>
                </a:solidFill>
                <a:latin typeface="Roboto"/>
                <a:ea typeface="Roboto"/>
                <a:cs typeface="Roboto"/>
                <a:sym typeface="Roboto"/>
              </a:rPr>
              <a:t> </a:t>
            </a:r>
          </a:p>
          <a:p>
            <a:pPr lvl="0" rtl="0">
              <a:spcBef>
                <a:spcPts val="0"/>
              </a:spcBef>
              <a:spcAft>
                <a:spcPts val="0"/>
              </a:spcAft>
            </a:pP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JnS</a:t>
            </a: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PrintVariableX</a:t>
            </a:r>
            <a:r>
              <a:rPr lang="en-US" sz="1200" dirty="0">
                <a:solidFill>
                  <a:schemeClr val="tx1"/>
                </a:solidFill>
                <a:latin typeface="Roboto"/>
                <a:ea typeface="Roboto"/>
                <a:cs typeface="Roboto"/>
                <a:sym typeface="Roboto"/>
              </a:rPr>
              <a:t> </a:t>
            </a:r>
          </a:p>
          <a:p>
            <a:pPr lvl="0" rtl="0">
              <a:spcBef>
                <a:spcPts val="0"/>
              </a:spcBef>
              <a:spcAft>
                <a:spcPts val="0"/>
              </a:spcAft>
            </a:pPr>
            <a:r>
              <a:rPr lang="en-US" sz="1200" dirty="0">
                <a:solidFill>
                  <a:schemeClr val="tx1"/>
                </a:solidFill>
                <a:latin typeface="Roboto"/>
                <a:ea typeface="Roboto"/>
                <a:cs typeface="Roboto"/>
                <a:sym typeface="Roboto"/>
              </a:rPr>
              <a:t>	Halt </a:t>
            </a:r>
          </a:p>
          <a:p>
            <a:pPr lvl="0" rtl="0">
              <a:spcBef>
                <a:spcPts val="0"/>
              </a:spcBef>
              <a:spcAft>
                <a:spcPts val="0"/>
              </a:spcAft>
            </a:pPr>
            <a:r>
              <a:rPr lang="en-US" sz="1200" dirty="0">
                <a:solidFill>
                  <a:schemeClr val="tx1"/>
                </a:solidFill>
                <a:latin typeface="Roboto"/>
                <a:ea typeface="Roboto"/>
                <a:cs typeface="Roboto"/>
                <a:sym typeface="Roboto"/>
              </a:rPr>
              <a:t>	</a:t>
            </a:r>
          </a:p>
          <a:p>
            <a:pPr lvl="0" rtl="0">
              <a:spcBef>
                <a:spcPts val="0"/>
              </a:spcBef>
              <a:spcAft>
                <a:spcPts val="0"/>
              </a:spcAft>
            </a:pP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PrintVariableX</a:t>
            </a:r>
            <a:r>
              <a:rPr lang="en-US" sz="1200" dirty="0">
                <a:solidFill>
                  <a:schemeClr val="tx1"/>
                </a:solidFill>
                <a:latin typeface="Roboto"/>
                <a:ea typeface="Roboto"/>
                <a:cs typeface="Roboto"/>
                <a:sym typeface="Roboto"/>
              </a:rPr>
              <a:t>, HEX 000 	</a:t>
            </a:r>
            <a:r>
              <a:rPr lang="en-US" sz="1200" dirty="0">
                <a:solidFill>
                  <a:srgbClr val="00B050"/>
                </a:solidFill>
                <a:latin typeface="Roboto"/>
                <a:ea typeface="Roboto"/>
                <a:cs typeface="Roboto"/>
                <a:sym typeface="Roboto"/>
              </a:rPr>
              <a:t>/ Used for storing return address </a:t>
            </a:r>
          </a:p>
          <a:p>
            <a:pPr lvl="0" rtl="0">
              <a:spcBef>
                <a:spcPts val="0"/>
              </a:spcBef>
              <a:spcAft>
                <a:spcPts val="0"/>
              </a:spcAft>
            </a:pPr>
            <a:r>
              <a:rPr lang="en-US" sz="1200" dirty="0">
                <a:solidFill>
                  <a:schemeClr val="tx1"/>
                </a:solidFill>
                <a:latin typeface="Roboto"/>
                <a:ea typeface="Roboto"/>
                <a:cs typeface="Roboto"/>
                <a:sym typeface="Roboto"/>
              </a:rPr>
              <a:t>		   Load X </a:t>
            </a:r>
          </a:p>
          <a:p>
            <a:pPr lvl="0" rtl="0">
              <a:spcBef>
                <a:spcPts val="0"/>
              </a:spcBef>
              <a:spcAft>
                <a:spcPts val="0"/>
              </a:spcAft>
            </a:pPr>
            <a:r>
              <a:rPr lang="en-US" sz="1200" dirty="0">
                <a:solidFill>
                  <a:schemeClr val="tx1"/>
                </a:solidFill>
                <a:latin typeface="Roboto"/>
                <a:ea typeface="Roboto"/>
                <a:cs typeface="Roboto"/>
                <a:sym typeface="Roboto"/>
              </a:rPr>
              <a:t>		   Output </a:t>
            </a:r>
          </a:p>
          <a:p>
            <a:pPr lvl="0" rtl="0">
              <a:spcBef>
                <a:spcPts val="0"/>
              </a:spcBef>
              <a:spcAft>
                <a:spcPts val="0"/>
              </a:spcAft>
            </a:pPr>
            <a:r>
              <a:rPr lang="en-US" sz="1200" dirty="0">
                <a:solidFill>
                  <a:schemeClr val="tx1"/>
                </a:solidFill>
                <a:latin typeface="Roboto"/>
                <a:ea typeface="Roboto"/>
                <a:cs typeface="Roboto"/>
                <a:sym typeface="Roboto"/>
              </a:rPr>
              <a:t>		   </a:t>
            </a:r>
            <a:r>
              <a:rPr lang="en-US" sz="1200" dirty="0">
                <a:solidFill>
                  <a:srgbClr val="00B050"/>
                </a:solidFill>
                <a:latin typeface="Roboto"/>
                <a:ea typeface="Roboto"/>
                <a:cs typeface="Roboto"/>
                <a:sym typeface="Roboto"/>
              </a:rPr>
              <a:t>/ Exit subroutine </a:t>
            </a:r>
            <a:r>
              <a:rPr lang="en-US" sz="1200" dirty="0" err="1">
                <a:solidFill>
                  <a:srgbClr val="00B050"/>
                </a:solidFill>
                <a:latin typeface="Roboto"/>
                <a:ea typeface="Roboto"/>
                <a:cs typeface="Roboto"/>
                <a:sym typeface="Roboto"/>
              </a:rPr>
              <a:t>PrintVariableX</a:t>
            </a:r>
            <a:r>
              <a:rPr lang="en-US" sz="1200" dirty="0">
                <a:solidFill>
                  <a:schemeClr val="tx1"/>
                </a:solidFill>
                <a:latin typeface="Roboto"/>
                <a:ea typeface="Roboto"/>
                <a:cs typeface="Roboto"/>
                <a:sym typeface="Roboto"/>
              </a:rPr>
              <a:t> </a:t>
            </a:r>
          </a:p>
          <a:p>
            <a:pPr lvl="0" rtl="0">
              <a:spcBef>
                <a:spcPts val="0"/>
              </a:spcBef>
              <a:spcAft>
                <a:spcPts val="0"/>
              </a:spcAft>
            </a:pP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JumpI</a:t>
            </a: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PrintVariableX</a:t>
            </a:r>
            <a:endParaRPr lang="en-US" sz="1200" dirty="0">
              <a:solidFill>
                <a:schemeClr val="tx1"/>
              </a:solidFill>
              <a:latin typeface="Roboto"/>
              <a:ea typeface="Roboto"/>
              <a:cs typeface="Roboto"/>
              <a:sym typeface="Roboto"/>
            </a:endParaRPr>
          </a:p>
          <a:p>
            <a:pPr lvl="0" rtl="0">
              <a:spcBef>
                <a:spcPts val="0"/>
              </a:spcBef>
              <a:spcAft>
                <a:spcPts val="0"/>
              </a:spcAft>
            </a:pPr>
            <a:r>
              <a:rPr lang="en-US" sz="1200" dirty="0">
                <a:solidFill>
                  <a:schemeClr val="tx1"/>
                </a:solidFill>
                <a:latin typeface="Roboto"/>
                <a:ea typeface="Roboto"/>
                <a:cs typeface="Roboto"/>
                <a:sym typeface="Roboto"/>
              </a:rPr>
              <a:t>	X, DEC 42 </a:t>
            </a:r>
          </a:p>
        </p:txBody>
      </p:sp>
    </p:spTree>
    <p:extLst>
      <p:ext uri="{BB962C8B-B14F-4D97-AF65-F5344CB8AC3E}">
        <p14:creationId xmlns:p14="http://schemas.microsoft.com/office/powerpoint/2010/main" val="2150541231"/>
      </p:ext>
    </p:extLst>
  </p:cSld>
  <p:clrMapOvr>
    <a:masterClrMapping/>
  </p:clrMapOvr>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1593</Words>
  <Application>Microsoft Office PowerPoint</Application>
  <PresentationFormat>On-screen Show (16:9)</PresentationFormat>
  <Paragraphs>316</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Fira Sans Extra Condensed SemiBold</vt:lpstr>
      <vt:lpstr>Arial</vt:lpstr>
      <vt:lpstr>Roboto</vt:lpstr>
      <vt:lpstr>Abadi</vt:lpstr>
      <vt:lpstr>Bahnschrift Light</vt:lpstr>
      <vt:lpstr>Data Migration Process Infographics by Slidesgo</vt:lpstr>
      <vt:lpstr>MARIE COMPUTER</vt:lpstr>
      <vt:lpstr>PowerPoint Presentation</vt:lpstr>
      <vt:lpstr>PowerPoint Presentation</vt:lpstr>
      <vt:lpstr>Memory and Instruction Formats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Defined Micro operations</vt:lpstr>
      <vt:lpstr>Control Signals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MARIE COMPUTER</dc:title>
  <dc:creator>Deekshita Athreya</dc:creator>
  <cp:lastModifiedBy>Deekshita Athreya</cp:lastModifiedBy>
  <cp:revision>67</cp:revision>
  <dcterms:modified xsi:type="dcterms:W3CDTF">2024-04-19T07:07:11Z</dcterms:modified>
</cp:coreProperties>
</file>