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4" r:id="rId8"/>
    <p:sldId id="265" r:id="rId9"/>
    <p:sldId id="260" r:id="rId10"/>
    <p:sldId id="259" r:id="rId11"/>
    <p:sldId id="266" r:id="rId12"/>
    <p:sldId id="267" r:id="rId13"/>
    <p:sldId id="269" r:id="rId14"/>
    <p:sldId id="270" r:id="rId15"/>
    <p:sldId id="268" r:id="rId16"/>
    <p:sldId id="276" r:id="rId17"/>
    <p:sldId id="277" r:id="rId18"/>
    <p:sldId id="278" r:id="rId19"/>
    <p:sldId id="271" r:id="rId20"/>
    <p:sldId id="279" r:id="rId21"/>
    <p:sldId id="282" r:id="rId22"/>
    <p:sldId id="281" r:id="rId23"/>
    <p:sldId id="280" r:id="rId24"/>
    <p:sldId id="283" r:id="rId25"/>
    <p:sldId id="284" r:id="rId26"/>
    <p:sldId id="285" r:id="rId27"/>
    <p:sldId id="286" r:id="rId28"/>
    <p:sldId id="287" r:id="rId29"/>
    <p:sldId id="288" r:id="rId30"/>
    <p:sldId id="289" r:id="rId31"/>
    <p:sldId id="292" r:id="rId32"/>
    <p:sldId id="293" r:id="rId33"/>
    <p:sldId id="294" r:id="rId34"/>
    <p:sldId id="291" r:id="rId35"/>
    <p:sldId id="290" r:id="rId36"/>
    <p:sldId id="297" r:id="rId37"/>
    <p:sldId id="296" r:id="rId38"/>
    <p:sldId id="295" r:id="rId39"/>
    <p:sldId id="298" r:id="rId40"/>
    <p:sldId id="299" r:id="rId41"/>
    <p:sldId id="303" r:id="rId42"/>
    <p:sldId id="302" r:id="rId43"/>
    <p:sldId id="301" r:id="rId44"/>
    <p:sldId id="304" r:id="rId45"/>
    <p:sldId id="300" r:id="rId46"/>
    <p:sldId id="307" r:id="rId47"/>
    <p:sldId id="306" r:id="rId48"/>
    <p:sldId id="305" r:id="rId49"/>
    <p:sldId id="312" r:id="rId50"/>
    <p:sldId id="311" r:id="rId51"/>
    <p:sldId id="310" r:id="rId52"/>
    <p:sldId id="308" r:id="rId53"/>
    <p:sldId id="309" r:id="rId54"/>
    <p:sldId id="313" r:id="rId55"/>
    <p:sldId id="317" r:id="rId56"/>
    <p:sldId id="316" r:id="rId57"/>
    <p:sldId id="315" r:id="rId58"/>
    <p:sldId id="339" r:id="rId59"/>
    <p:sldId id="340" r:id="rId60"/>
    <p:sldId id="341" r:id="rId61"/>
    <p:sldId id="342" r:id="rId62"/>
    <p:sldId id="343" r:id="rId63"/>
    <p:sldId id="314" r:id="rId64"/>
    <p:sldId id="318" r:id="rId65"/>
    <p:sldId id="319" r:id="rId66"/>
    <p:sldId id="320" r:id="rId67"/>
    <p:sldId id="321" r:id="rId68"/>
    <p:sldId id="349" r:id="rId69"/>
    <p:sldId id="350" r:id="rId70"/>
    <p:sldId id="351" r:id="rId71"/>
    <p:sldId id="324" r:id="rId72"/>
    <p:sldId id="347" r:id="rId73"/>
    <p:sldId id="346" r:id="rId74"/>
    <p:sldId id="344" r:id="rId75"/>
    <p:sldId id="345" r:id="rId76"/>
    <p:sldId id="348" r:id="rId77"/>
    <p:sldId id="352" r:id="rId78"/>
    <p:sldId id="322" r:id="rId79"/>
    <p:sldId id="323" r:id="rId80"/>
    <p:sldId id="329" r:id="rId81"/>
    <p:sldId id="330" r:id="rId82"/>
    <p:sldId id="328" r:id="rId83"/>
    <p:sldId id="327" r:id="rId84"/>
    <p:sldId id="326" r:id="rId85"/>
    <p:sldId id="325" r:id="rId86"/>
    <p:sldId id="334" r:id="rId87"/>
    <p:sldId id="333" r:id="rId88"/>
    <p:sldId id="332" r:id="rId89"/>
    <p:sldId id="331" r:id="rId90"/>
    <p:sldId id="335" r:id="rId91"/>
    <p:sldId id="338" r:id="rId92"/>
    <p:sldId id="337" r:id="rId93"/>
    <p:sldId id="336"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660"/>
  </p:normalViewPr>
  <p:slideViewPr>
    <p:cSldViewPr snapToGrid="0">
      <p:cViewPr varScale="1">
        <p:scale>
          <a:sx n="68" d="100"/>
          <a:sy n="68" d="100"/>
        </p:scale>
        <p:origin x="8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986D-F7C8-5264-17DF-37CCEAB364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2D9EA4-3FA9-97A6-4B5C-A3CBA58F94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81B4213-E7F4-19A4-D3FA-723669A2AF34}"/>
              </a:ext>
            </a:extLst>
          </p:cNvPr>
          <p:cNvSpPr>
            <a:spLocks noGrp="1"/>
          </p:cNvSpPr>
          <p:nvPr>
            <p:ph type="dt" sz="half" idx="10"/>
          </p:nvPr>
        </p:nvSpPr>
        <p:spPr/>
        <p:txBody>
          <a:bodyPr/>
          <a:lstStyle/>
          <a:p>
            <a:fld id="{6E021168-2A7E-4CCD-AA5E-096AF396C274}" type="datetimeFigureOut">
              <a:rPr lang="en-IN" smtClean="0"/>
              <a:t>25-11-2023</a:t>
            </a:fld>
            <a:endParaRPr lang="en-IN"/>
          </a:p>
        </p:txBody>
      </p:sp>
      <p:sp>
        <p:nvSpPr>
          <p:cNvPr id="5" name="Footer Placeholder 4">
            <a:extLst>
              <a:ext uri="{FF2B5EF4-FFF2-40B4-BE49-F238E27FC236}">
                <a16:creationId xmlns:a16="http://schemas.microsoft.com/office/drawing/2014/main" id="{45D9391A-BD5E-07A0-EB93-130FD36DA5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682C21-E16C-A4A8-BA34-70C0B0FB4DCA}"/>
              </a:ext>
            </a:extLst>
          </p:cNvPr>
          <p:cNvSpPr>
            <a:spLocks noGrp="1"/>
          </p:cNvSpPr>
          <p:nvPr>
            <p:ph type="sldNum" sz="quarter" idx="12"/>
          </p:nvPr>
        </p:nvSpPr>
        <p:spPr/>
        <p:txBody>
          <a:bodyPr/>
          <a:lstStyle/>
          <a:p>
            <a:fld id="{0650A510-233F-4972-AED1-FDD3F1AB4348}" type="slidenum">
              <a:rPr lang="en-IN" smtClean="0"/>
              <a:t>‹#›</a:t>
            </a:fld>
            <a:endParaRPr lang="en-IN"/>
          </a:p>
        </p:txBody>
      </p:sp>
    </p:spTree>
    <p:extLst>
      <p:ext uri="{BB962C8B-B14F-4D97-AF65-F5344CB8AC3E}">
        <p14:creationId xmlns:p14="http://schemas.microsoft.com/office/powerpoint/2010/main" val="337976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D8E40-A984-C661-C35B-5FF75679CF6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2470F7-C376-90ED-3D9C-091EEF405B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858459-82CB-7DCF-501D-872CEB80C4F5}"/>
              </a:ext>
            </a:extLst>
          </p:cNvPr>
          <p:cNvSpPr>
            <a:spLocks noGrp="1"/>
          </p:cNvSpPr>
          <p:nvPr>
            <p:ph type="dt" sz="half" idx="10"/>
          </p:nvPr>
        </p:nvSpPr>
        <p:spPr/>
        <p:txBody>
          <a:bodyPr/>
          <a:lstStyle/>
          <a:p>
            <a:fld id="{6E021168-2A7E-4CCD-AA5E-096AF396C274}" type="datetimeFigureOut">
              <a:rPr lang="en-IN" smtClean="0"/>
              <a:t>25-11-2023</a:t>
            </a:fld>
            <a:endParaRPr lang="en-IN"/>
          </a:p>
        </p:txBody>
      </p:sp>
      <p:sp>
        <p:nvSpPr>
          <p:cNvPr id="5" name="Footer Placeholder 4">
            <a:extLst>
              <a:ext uri="{FF2B5EF4-FFF2-40B4-BE49-F238E27FC236}">
                <a16:creationId xmlns:a16="http://schemas.microsoft.com/office/drawing/2014/main" id="{CA552073-7DB3-1294-9B1E-B2C5026CFB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26401C-E28F-83F0-09AE-F1E924401033}"/>
              </a:ext>
            </a:extLst>
          </p:cNvPr>
          <p:cNvSpPr>
            <a:spLocks noGrp="1"/>
          </p:cNvSpPr>
          <p:nvPr>
            <p:ph type="sldNum" sz="quarter" idx="12"/>
          </p:nvPr>
        </p:nvSpPr>
        <p:spPr/>
        <p:txBody>
          <a:bodyPr/>
          <a:lstStyle/>
          <a:p>
            <a:fld id="{0650A510-233F-4972-AED1-FDD3F1AB4348}" type="slidenum">
              <a:rPr lang="en-IN" smtClean="0"/>
              <a:t>‹#›</a:t>
            </a:fld>
            <a:endParaRPr lang="en-IN"/>
          </a:p>
        </p:txBody>
      </p:sp>
    </p:spTree>
    <p:extLst>
      <p:ext uri="{BB962C8B-B14F-4D97-AF65-F5344CB8AC3E}">
        <p14:creationId xmlns:p14="http://schemas.microsoft.com/office/powerpoint/2010/main" val="513214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10A98D-31D3-EDF1-AAEE-17AD512A6C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E366A9-20D5-6C3D-22F6-E394C34D58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6CF1EA-D40E-9815-A698-97F740F90C09}"/>
              </a:ext>
            </a:extLst>
          </p:cNvPr>
          <p:cNvSpPr>
            <a:spLocks noGrp="1"/>
          </p:cNvSpPr>
          <p:nvPr>
            <p:ph type="dt" sz="half" idx="10"/>
          </p:nvPr>
        </p:nvSpPr>
        <p:spPr/>
        <p:txBody>
          <a:bodyPr/>
          <a:lstStyle/>
          <a:p>
            <a:fld id="{6E021168-2A7E-4CCD-AA5E-096AF396C274}" type="datetimeFigureOut">
              <a:rPr lang="en-IN" smtClean="0"/>
              <a:t>25-11-2023</a:t>
            </a:fld>
            <a:endParaRPr lang="en-IN"/>
          </a:p>
        </p:txBody>
      </p:sp>
      <p:sp>
        <p:nvSpPr>
          <p:cNvPr id="5" name="Footer Placeholder 4">
            <a:extLst>
              <a:ext uri="{FF2B5EF4-FFF2-40B4-BE49-F238E27FC236}">
                <a16:creationId xmlns:a16="http://schemas.microsoft.com/office/drawing/2014/main" id="{4EDBD81E-E5F2-FF13-16FB-270F3C647A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123EDF-FF77-DC18-0D36-17A9994BD853}"/>
              </a:ext>
            </a:extLst>
          </p:cNvPr>
          <p:cNvSpPr>
            <a:spLocks noGrp="1"/>
          </p:cNvSpPr>
          <p:nvPr>
            <p:ph type="sldNum" sz="quarter" idx="12"/>
          </p:nvPr>
        </p:nvSpPr>
        <p:spPr/>
        <p:txBody>
          <a:bodyPr/>
          <a:lstStyle/>
          <a:p>
            <a:fld id="{0650A510-233F-4972-AED1-FDD3F1AB4348}" type="slidenum">
              <a:rPr lang="en-IN" smtClean="0"/>
              <a:t>‹#›</a:t>
            </a:fld>
            <a:endParaRPr lang="en-IN"/>
          </a:p>
        </p:txBody>
      </p:sp>
    </p:spTree>
    <p:extLst>
      <p:ext uri="{BB962C8B-B14F-4D97-AF65-F5344CB8AC3E}">
        <p14:creationId xmlns:p14="http://schemas.microsoft.com/office/powerpoint/2010/main" val="2330868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36F53-FD6B-0EEA-DE3A-DD2A7738D5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8008FD-561D-D07E-B2F0-DAEE65F1C6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910A49-2732-6549-C42F-73A927A209B9}"/>
              </a:ext>
            </a:extLst>
          </p:cNvPr>
          <p:cNvSpPr>
            <a:spLocks noGrp="1"/>
          </p:cNvSpPr>
          <p:nvPr>
            <p:ph type="dt" sz="half" idx="10"/>
          </p:nvPr>
        </p:nvSpPr>
        <p:spPr/>
        <p:txBody>
          <a:bodyPr/>
          <a:lstStyle/>
          <a:p>
            <a:fld id="{6E021168-2A7E-4CCD-AA5E-096AF396C274}" type="datetimeFigureOut">
              <a:rPr lang="en-IN" smtClean="0"/>
              <a:t>25-11-2023</a:t>
            </a:fld>
            <a:endParaRPr lang="en-IN"/>
          </a:p>
        </p:txBody>
      </p:sp>
      <p:sp>
        <p:nvSpPr>
          <p:cNvPr id="5" name="Footer Placeholder 4">
            <a:extLst>
              <a:ext uri="{FF2B5EF4-FFF2-40B4-BE49-F238E27FC236}">
                <a16:creationId xmlns:a16="http://schemas.microsoft.com/office/drawing/2014/main" id="{858BA482-CE7D-2433-6C9E-BB051C7AEA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245789-3519-109D-BFB9-B9E48EAF1C8E}"/>
              </a:ext>
            </a:extLst>
          </p:cNvPr>
          <p:cNvSpPr>
            <a:spLocks noGrp="1"/>
          </p:cNvSpPr>
          <p:nvPr>
            <p:ph type="sldNum" sz="quarter" idx="12"/>
          </p:nvPr>
        </p:nvSpPr>
        <p:spPr/>
        <p:txBody>
          <a:bodyPr/>
          <a:lstStyle/>
          <a:p>
            <a:fld id="{0650A510-233F-4972-AED1-FDD3F1AB4348}" type="slidenum">
              <a:rPr lang="en-IN" smtClean="0"/>
              <a:t>‹#›</a:t>
            </a:fld>
            <a:endParaRPr lang="en-IN"/>
          </a:p>
        </p:txBody>
      </p:sp>
    </p:spTree>
    <p:extLst>
      <p:ext uri="{BB962C8B-B14F-4D97-AF65-F5344CB8AC3E}">
        <p14:creationId xmlns:p14="http://schemas.microsoft.com/office/powerpoint/2010/main" val="1963305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2E5EB-6322-E057-84CE-669B7D50FF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1EF5A9A-B44D-03B8-45D0-926856B13F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31D079-2411-F80B-E89C-84150EE7F7D9}"/>
              </a:ext>
            </a:extLst>
          </p:cNvPr>
          <p:cNvSpPr>
            <a:spLocks noGrp="1"/>
          </p:cNvSpPr>
          <p:nvPr>
            <p:ph type="dt" sz="half" idx="10"/>
          </p:nvPr>
        </p:nvSpPr>
        <p:spPr/>
        <p:txBody>
          <a:bodyPr/>
          <a:lstStyle/>
          <a:p>
            <a:fld id="{6E021168-2A7E-4CCD-AA5E-096AF396C274}" type="datetimeFigureOut">
              <a:rPr lang="en-IN" smtClean="0"/>
              <a:t>25-11-2023</a:t>
            </a:fld>
            <a:endParaRPr lang="en-IN"/>
          </a:p>
        </p:txBody>
      </p:sp>
      <p:sp>
        <p:nvSpPr>
          <p:cNvPr id="5" name="Footer Placeholder 4">
            <a:extLst>
              <a:ext uri="{FF2B5EF4-FFF2-40B4-BE49-F238E27FC236}">
                <a16:creationId xmlns:a16="http://schemas.microsoft.com/office/drawing/2014/main" id="{996CB719-C6D0-5BA5-0417-5205958522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9DE79D-D4A3-F857-348B-56C5F8CFE7DB}"/>
              </a:ext>
            </a:extLst>
          </p:cNvPr>
          <p:cNvSpPr>
            <a:spLocks noGrp="1"/>
          </p:cNvSpPr>
          <p:nvPr>
            <p:ph type="sldNum" sz="quarter" idx="12"/>
          </p:nvPr>
        </p:nvSpPr>
        <p:spPr/>
        <p:txBody>
          <a:bodyPr/>
          <a:lstStyle/>
          <a:p>
            <a:fld id="{0650A510-233F-4972-AED1-FDD3F1AB4348}" type="slidenum">
              <a:rPr lang="en-IN" smtClean="0"/>
              <a:t>‹#›</a:t>
            </a:fld>
            <a:endParaRPr lang="en-IN"/>
          </a:p>
        </p:txBody>
      </p:sp>
    </p:spTree>
    <p:extLst>
      <p:ext uri="{BB962C8B-B14F-4D97-AF65-F5344CB8AC3E}">
        <p14:creationId xmlns:p14="http://schemas.microsoft.com/office/powerpoint/2010/main" val="3757631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DB67A-EDE7-9594-C5AA-D15130AAA9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2AB0E7-F338-6E37-3928-94AC08C1FA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24C533D-49E7-4B86-F22E-9670E32F45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0DA435A-3CD3-D7E6-FEA7-DA23E3EE7067}"/>
              </a:ext>
            </a:extLst>
          </p:cNvPr>
          <p:cNvSpPr>
            <a:spLocks noGrp="1"/>
          </p:cNvSpPr>
          <p:nvPr>
            <p:ph type="dt" sz="half" idx="10"/>
          </p:nvPr>
        </p:nvSpPr>
        <p:spPr/>
        <p:txBody>
          <a:bodyPr/>
          <a:lstStyle/>
          <a:p>
            <a:fld id="{6E021168-2A7E-4CCD-AA5E-096AF396C274}" type="datetimeFigureOut">
              <a:rPr lang="en-IN" smtClean="0"/>
              <a:t>25-11-2023</a:t>
            </a:fld>
            <a:endParaRPr lang="en-IN"/>
          </a:p>
        </p:txBody>
      </p:sp>
      <p:sp>
        <p:nvSpPr>
          <p:cNvPr id="6" name="Footer Placeholder 5">
            <a:extLst>
              <a:ext uri="{FF2B5EF4-FFF2-40B4-BE49-F238E27FC236}">
                <a16:creationId xmlns:a16="http://schemas.microsoft.com/office/drawing/2014/main" id="{9C531A5D-D5AC-7B84-5EC1-9DAA13BFB3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126FFA-77BE-C190-6FDF-7D4349BDC35F}"/>
              </a:ext>
            </a:extLst>
          </p:cNvPr>
          <p:cNvSpPr>
            <a:spLocks noGrp="1"/>
          </p:cNvSpPr>
          <p:nvPr>
            <p:ph type="sldNum" sz="quarter" idx="12"/>
          </p:nvPr>
        </p:nvSpPr>
        <p:spPr/>
        <p:txBody>
          <a:bodyPr/>
          <a:lstStyle/>
          <a:p>
            <a:fld id="{0650A510-233F-4972-AED1-FDD3F1AB4348}" type="slidenum">
              <a:rPr lang="en-IN" smtClean="0"/>
              <a:t>‹#›</a:t>
            </a:fld>
            <a:endParaRPr lang="en-IN"/>
          </a:p>
        </p:txBody>
      </p:sp>
    </p:spTree>
    <p:extLst>
      <p:ext uri="{BB962C8B-B14F-4D97-AF65-F5344CB8AC3E}">
        <p14:creationId xmlns:p14="http://schemas.microsoft.com/office/powerpoint/2010/main" val="2431565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58BA8-0C7E-5C19-85F7-1D1B0D4A1C4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2D819E-7FCF-6029-D684-9331756212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6D80CA-6223-8795-F33F-770E211AF9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E0AE208-09EC-75F6-D7E7-350CD1D523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2E6234-A837-A7CF-FD77-80FF7F3CD2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1533C8-1CD8-A0A9-74A5-369D27A88527}"/>
              </a:ext>
            </a:extLst>
          </p:cNvPr>
          <p:cNvSpPr>
            <a:spLocks noGrp="1"/>
          </p:cNvSpPr>
          <p:nvPr>
            <p:ph type="dt" sz="half" idx="10"/>
          </p:nvPr>
        </p:nvSpPr>
        <p:spPr/>
        <p:txBody>
          <a:bodyPr/>
          <a:lstStyle/>
          <a:p>
            <a:fld id="{6E021168-2A7E-4CCD-AA5E-096AF396C274}" type="datetimeFigureOut">
              <a:rPr lang="en-IN" smtClean="0"/>
              <a:t>25-11-2023</a:t>
            </a:fld>
            <a:endParaRPr lang="en-IN"/>
          </a:p>
        </p:txBody>
      </p:sp>
      <p:sp>
        <p:nvSpPr>
          <p:cNvPr id="8" name="Footer Placeholder 7">
            <a:extLst>
              <a:ext uri="{FF2B5EF4-FFF2-40B4-BE49-F238E27FC236}">
                <a16:creationId xmlns:a16="http://schemas.microsoft.com/office/drawing/2014/main" id="{AD1DB642-DD95-2D0F-0CAA-D1C227F4CB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ED4330-886A-24D9-5C0C-6E55D1F036AF}"/>
              </a:ext>
            </a:extLst>
          </p:cNvPr>
          <p:cNvSpPr>
            <a:spLocks noGrp="1"/>
          </p:cNvSpPr>
          <p:nvPr>
            <p:ph type="sldNum" sz="quarter" idx="12"/>
          </p:nvPr>
        </p:nvSpPr>
        <p:spPr/>
        <p:txBody>
          <a:bodyPr/>
          <a:lstStyle/>
          <a:p>
            <a:fld id="{0650A510-233F-4972-AED1-FDD3F1AB4348}" type="slidenum">
              <a:rPr lang="en-IN" smtClean="0"/>
              <a:t>‹#›</a:t>
            </a:fld>
            <a:endParaRPr lang="en-IN"/>
          </a:p>
        </p:txBody>
      </p:sp>
    </p:spTree>
    <p:extLst>
      <p:ext uri="{BB962C8B-B14F-4D97-AF65-F5344CB8AC3E}">
        <p14:creationId xmlns:p14="http://schemas.microsoft.com/office/powerpoint/2010/main" val="1759424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F68B3-0FE6-C9FA-1607-66C38DB96F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B3A595C-8E03-0618-66BF-25A37F4D6F35}"/>
              </a:ext>
            </a:extLst>
          </p:cNvPr>
          <p:cNvSpPr>
            <a:spLocks noGrp="1"/>
          </p:cNvSpPr>
          <p:nvPr>
            <p:ph type="dt" sz="half" idx="10"/>
          </p:nvPr>
        </p:nvSpPr>
        <p:spPr/>
        <p:txBody>
          <a:bodyPr/>
          <a:lstStyle/>
          <a:p>
            <a:fld id="{6E021168-2A7E-4CCD-AA5E-096AF396C274}" type="datetimeFigureOut">
              <a:rPr lang="en-IN" smtClean="0"/>
              <a:t>25-11-2023</a:t>
            </a:fld>
            <a:endParaRPr lang="en-IN"/>
          </a:p>
        </p:txBody>
      </p:sp>
      <p:sp>
        <p:nvSpPr>
          <p:cNvPr id="4" name="Footer Placeholder 3">
            <a:extLst>
              <a:ext uri="{FF2B5EF4-FFF2-40B4-BE49-F238E27FC236}">
                <a16:creationId xmlns:a16="http://schemas.microsoft.com/office/drawing/2014/main" id="{24929BF8-5B15-5148-18C4-1EE72DE8A9E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B84B6F3-CA2E-2C1E-8F38-7832D5DE02F6}"/>
              </a:ext>
            </a:extLst>
          </p:cNvPr>
          <p:cNvSpPr>
            <a:spLocks noGrp="1"/>
          </p:cNvSpPr>
          <p:nvPr>
            <p:ph type="sldNum" sz="quarter" idx="12"/>
          </p:nvPr>
        </p:nvSpPr>
        <p:spPr/>
        <p:txBody>
          <a:bodyPr/>
          <a:lstStyle/>
          <a:p>
            <a:fld id="{0650A510-233F-4972-AED1-FDD3F1AB4348}" type="slidenum">
              <a:rPr lang="en-IN" smtClean="0"/>
              <a:t>‹#›</a:t>
            </a:fld>
            <a:endParaRPr lang="en-IN"/>
          </a:p>
        </p:txBody>
      </p:sp>
    </p:spTree>
    <p:extLst>
      <p:ext uri="{BB962C8B-B14F-4D97-AF65-F5344CB8AC3E}">
        <p14:creationId xmlns:p14="http://schemas.microsoft.com/office/powerpoint/2010/main" val="4052945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9CB33F-9F90-9A67-98CF-8413839EFE6D}"/>
              </a:ext>
            </a:extLst>
          </p:cNvPr>
          <p:cNvSpPr>
            <a:spLocks noGrp="1"/>
          </p:cNvSpPr>
          <p:nvPr>
            <p:ph type="dt" sz="half" idx="10"/>
          </p:nvPr>
        </p:nvSpPr>
        <p:spPr/>
        <p:txBody>
          <a:bodyPr/>
          <a:lstStyle/>
          <a:p>
            <a:fld id="{6E021168-2A7E-4CCD-AA5E-096AF396C274}" type="datetimeFigureOut">
              <a:rPr lang="en-IN" smtClean="0"/>
              <a:t>25-11-2023</a:t>
            </a:fld>
            <a:endParaRPr lang="en-IN"/>
          </a:p>
        </p:txBody>
      </p:sp>
      <p:sp>
        <p:nvSpPr>
          <p:cNvPr id="3" name="Footer Placeholder 2">
            <a:extLst>
              <a:ext uri="{FF2B5EF4-FFF2-40B4-BE49-F238E27FC236}">
                <a16:creationId xmlns:a16="http://schemas.microsoft.com/office/drawing/2014/main" id="{9E7E4709-2CC2-87FE-1426-5E2E2C5B520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59A3F48-5D89-5EE5-52F7-87AA5A831B6F}"/>
              </a:ext>
            </a:extLst>
          </p:cNvPr>
          <p:cNvSpPr>
            <a:spLocks noGrp="1"/>
          </p:cNvSpPr>
          <p:nvPr>
            <p:ph type="sldNum" sz="quarter" idx="12"/>
          </p:nvPr>
        </p:nvSpPr>
        <p:spPr/>
        <p:txBody>
          <a:bodyPr/>
          <a:lstStyle/>
          <a:p>
            <a:fld id="{0650A510-233F-4972-AED1-FDD3F1AB4348}" type="slidenum">
              <a:rPr lang="en-IN" smtClean="0"/>
              <a:t>‹#›</a:t>
            </a:fld>
            <a:endParaRPr lang="en-IN"/>
          </a:p>
        </p:txBody>
      </p:sp>
    </p:spTree>
    <p:extLst>
      <p:ext uri="{BB962C8B-B14F-4D97-AF65-F5344CB8AC3E}">
        <p14:creationId xmlns:p14="http://schemas.microsoft.com/office/powerpoint/2010/main" val="1439689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4975D-17DB-1857-4FDF-C525BC3305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70C762-B679-1CFA-15CA-0DCDFD82E1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CF54CC-A854-B8C0-8824-28DE75E45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4F9B21-D080-CEBA-F6C4-62FD8F794AC5}"/>
              </a:ext>
            </a:extLst>
          </p:cNvPr>
          <p:cNvSpPr>
            <a:spLocks noGrp="1"/>
          </p:cNvSpPr>
          <p:nvPr>
            <p:ph type="dt" sz="half" idx="10"/>
          </p:nvPr>
        </p:nvSpPr>
        <p:spPr/>
        <p:txBody>
          <a:bodyPr/>
          <a:lstStyle/>
          <a:p>
            <a:fld id="{6E021168-2A7E-4CCD-AA5E-096AF396C274}" type="datetimeFigureOut">
              <a:rPr lang="en-IN" smtClean="0"/>
              <a:t>25-11-2023</a:t>
            </a:fld>
            <a:endParaRPr lang="en-IN"/>
          </a:p>
        </p:txBody>
      </p:sp>
      <p:sp>
        <p:nvSpPr>
          <p:cNvPr id="6" name="Footer Placeholder 5">
            <a:extLst>
              <a:ext uri="{FF2B5EF4-FFF2-40B4-BE49-F238E27FC236}">
                <a16:creationId xmlns:a16="http://schemas.microsoft.com/office/drawing/2014/main" id="{784E6EFA-7F2B-2AA5-F097-78E7D08718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49FF8B-0403-43D3-6C13-F004D470742C}"/>
              </a:ext>
            </a:extLst>
          </p:cNvPr>
          <p:cNvSpPr>
            <a:spLocks noGrp="1"/>
          </p:cNvSpPr>
          <p:nvPr>
            <p:ph type="sldNum" sz="quarter" idx="12"/>
          </p:nvPr>
        </p:nvSpPr>
        <p:spPr/>
        <p:txBody>
          <a:bodyPr/>
          <a:lstStyle/>
          <a:p>
            <a:fld id="{0650A510-233F-4972-AED1-FDD3F1AB4348}" type="slidenum">
              <a:rPr lang="en-IN" smtClean="0"/>
              <a:t>‹#›</a:t>
            </a:fld>
            <a:endParaRPr lang="en-IN"/>
          </a:p>
        </p:txBody>
      </p:sp>
    </p:spTree>
    <p:extLst>
      <p:ext uri="{BB962C8B-B14F-4D97-AF65-F5344CB8AC3E}">
        <p14:creationId xmlns:p14="http://schemas.microsoft.com/office/powerpoint/2010/main" val="1302356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F41DA-63AE-5343-833D-A737C51107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9DC273B-4453-B110-C389-5F87609FEB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EDCAD96-E089-073E-3B3A-1D6F920E0C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C46810-2CFD-27E9-B5A3-067EFA936B12}"/>
              </a:ext>
            </a:extLst>
          </p:cNvPr>
          <p:cNvSpPr>
            <a:spLocks noGrp="1"/>
          </p:cNvSpPr>
          <p:nvPr>
            <p:ph type="dt" sz="half" idx="10"/>
          </p:nvPr>
        </p:nvSpPr>
        <p:spPr/>
        <p:txBody>
          <a:bodyPr/>
          <a:lstStyle/>
          <a:p>
            <a:fld id="{6E021168-2A7E-4CCD-AA5E-096AF396C274}" type="datetimeFigureOut">
              <a:rPr lang="en-IN" smtClean="0"/>
              <a:t>25-11-2023</a:t>
            </a:fld>
            <a:endParaRPr lang="en-IN"/>
          </a:p>
        </p:txBody>
      </p:sp>
      <p:sp>
        <p:nvSpPr>
          <p:cNvPr id="6" name="Footer Placeholder 5">
            <a:extLst>
              <a:ext uri="{FF2B5EF4-FFF2-40B4-BE49-F238E27FC236}">
                <a16:creationId xmlns:a16="http://schemas.microsoft.com/office/drawing/2014/main" id="{54E8CB60-73DE-D1A1-5B87-C9E0873BC8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91D40B-815D-997F-C92C-4D3E0C0B8369}"/>
              </a:ext>
            </a:extLst>
          </p:cNvPr>
          <p:cNvSpPr>
            <a:spLocks noGrp="1"/>
          </p:cNvSpPr>
          <p:nvPr>
            <p:ph type="sldNum" sz="quarter" idx="12"/>
          </p:nvPr>
        </p:nvSpPr>
        <p:spPr/>
        <p:txBody>
          <a:bodyPr/>
          <a:lstStyle/>
          <a:p>
            <a:fld id="{0650A510-233F-4972-AED1-FDD3F1AB4348}" type="slidenum">
              <a:rPr lang="en-IN" smtClean="0"/>
              <a:t>‹#›</a:t>
            </a:fld>
            <a:endParaRPr lang="en-IN"/>
          </a:p>
        </p:txBody>
      </p:sp>
    </p:spTree>
    <p:extLst>
      <p:ext uri="{BB962C8B-B14F-4D97-AF65-F5344CB8AC3E}">
        <p14:creationId xmlns:p14="http://schemas.microsoft.com/office/powerpoint/2010/main" val="2354205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39DFBC-E9EF-3EDE-28EA-9C88F2F5C4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561D9F-2D19-64CA-E1E4-E2C55D7157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022360-E326-9A26-A89E-894C5FA705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21168-2A7E-4CCD-AA5E-096AF396C274}" type="datetimeFigureOut">
              <a:rPr lang="en-IN" smtClean="0"/>
              <a:t>25-11-2023</a:t>
            </a:fld>
            <a:endParaRPr lang="en-IN"/>
          </a:p>
        </p:txBody>
      </p:sp>
      <p:sp>
        <p:nvSpPr>
          <p:cNvPr id="5" name="Footer Placeholder 4">
            <a:extLst>
              <a:ext uri="{FF2B5EF4-FFF2-40B4-BE49-F238E27FC236}">
                <a16:creationId xmlns:a16="http://schemas.microsoft.com/office/drawing/2014/main" id="{8CF310A4-B599-C775-461F-722C31A0D9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C53E192-6F73-9BE6-34DC-64C2D2370F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0A510-233F-4972-AED1-FDD3F1AB4348}" type="slidenum">
              <a:rPr lang="en-IN" smtClean="0"/>
              <a:t>‹#›</a:t>
            </a:fld>
            <a:endParaRPr lang="en-IN"/>
          </a:p>
        </p:txBody>
      </p:sp>
    </p:spTree>
    <p:extLst>
      <p:ext uri="{BB962C8B-B14F-4D97-AF65-F5344CB8AC3E}">
        <p14:creationId xmlns:p14="http://schemas.microsoft.com/office/powerpoint/2010/main" val="1287992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5F7B536-C457-1776-9FEF-C2B9FBC1CF5D}"/>
              </a:ext>
            </a:extLst>
          </p:cNvPr>
          <p:cNvSpPr>
            <a:spLocks noGrp="1"/>
          </p:cNvSpPr>
          <p:nvPr>
            <p:ph type="subTitle" idx="1"/>
          </p:nvPr>
        </p:nvSpPr>
        <p:spPr>
          <a:xfrm>
            <a:off x="1355188" y="2167132"/>
            <a:ext cx="9144000" cy="2784696"/>
          </a:xfrm>
        </p:spPr>
        <p:txBody>
          <a:bodyPr>
            <a:normAutofit fontScale="70000" lnSpcReduction="20000"/>
          </a:bodyPr>
          <a:lstStyle/>
          <a:p>
            <a:pPr algn="l"/>
            <a:r>
              <a:rPr lang="en-US" dirty="0"/>
              <a:t>				</a:t>
            </a:r>
            <a:r>
              <a:rPr lang="en-US" sz="4500" dirty="0"/>
              <a:t>UNIT-4 </a:t>
            </a:r>
          </a:p>
          <a:p>
            <a:pPr algn="l"/>
            <a:endParaRPr lang="en-US" sz="4500" dirty="0"/>
          </a:p>
          <a:p>
            <a:pPr algn="l"/>
            <a:r>
              <a:rPr lang="en-US" sz="4500" dirty="0"/>
              <a:t>Regression analysis, Regression: linear regression simple linear regression, multiple &amp; Polynomial regression, Sparse model. Unsupervised learning, clustering, similarity and distances, quality measures of clustering, case study. </a:t>
            </a:r>
          </a:p>
          <a:p>
            <a:pPr algn="l"/>
            <a:endParaRPr lang="en-US" sz="4500" dirty="0"/>
          </a:p>
          <a:p>
            <a:pPr algn="l"/>
            <a:endParaRPr lang="en-US" sz="4500" dirty="0"/>
          </a:p>
          <a:p>
            <a:pPr algn="l"/>
            <a:endParaRPr lang="en-US" sz="4500" dirty="0"/>
          </a:p>
          <a:p>
            <a:pPr algn="l"/>
            <a:endParaRPr lang="en-IN" sz="4500" dirty="0"/>
          </a:p>
        </p:txBody>
      </p:sp>
    </p:spTree>
    <p:extLst>
      <p:ext uri="{BB962C8B-B14F-4D97-AF65-F5344CB8AC3E}">
        <p14:creationId xmlns:p14="http://schemas.microsoft.com/office/powerpoint/2010/main" val="1677872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8FEC4E-0DE6-D3DB-9CF4-07E61280A7F1}"/>
              </a:ext>
            </a:extLst>
          </p:cNvPr>
          <p:cNvSpPr>
            <a:spLocks noGrp="1"/>
          </p:cNvSpPr>
          <p:nvPr>
            <p:ph idx="1"/>
          </p:nvPr>
        </p:nvSpPr>
        <p:spPr>
          <a:xfrm>
            <a:off x="838200" y="661182"/>
            <a:ext cx="10515600" cy="5515781"/>
          </a:xfrm>
        </p:spPr>
        <p:txBody>
          <a:bodyPr/>
          <a:lstStyle/>
          <a:p>
            <a:pPr marL="0" indent="0" algn="l" fontAlgn="base">
              <a:buNone/>
            </a:pPr>
            <a:r>
              <a:rPr lang="en-US" b="0" i="0" dirty="0">
                <a:solidFill>
                  <a:srgbClr val="212121"/>
                </a:solidFill>
                <a:effectLst/>
                <a:latin typeface="Gordita"/>
              </a:rPr>
              <a:t>Assumptions of linear regression</a:t>
            </a:r>
          </a:p>
          <a:p>
            <a:pPr algn="just" rtl="0" fontAlgn="base">
              <a:spcBef>
                <a:spcPts val="0"/>
              </a:spcBef>
              <a:spcAft>
                <a:spcPts val="0"/>
              </a:spcAft>
              <a:buFont typeface="Arial" panose="020B0604020202020204" pitchFamily="34" charset="0"/>
              <a:buChar char="•"/>
            </a:pPr>
            <a:r>
              <a:rPr lang="en-US" b="0" i="0" u="none" strike="noStrike" dirty="0">
                <a:solidFill>
                  <a:srgbClr val="000000"/>
                </a:solidFill>
                <a:effectLst/>
              </a:rPr>
              <a:t>The dependent/target variable is continuous.</a:t>
            </a:r>
          </a:p>
          <a:p>
            <a:pPr algn="just" rtl="0" fontAlgn="base">
              <a:spcBef>
                <a:spcPts val="0"/>
              </a:spcBef>
              <a:spcAft>
                <a:spcPts val="0"/>
              </a:spcAft>
              <a:buFont typeface="Arial" panose="020B0604020202020204" pitchFamily="34" charset="0"/>
              <a:buChar char="•"/>
            </a:pPr>
            <a:endParaRPr lang="en-US" b="0" i="0" u="none" strike="noStrike" dirty="0">
              <a:solidFill>
                <a:srgbClr val="000000"/>
              </a:solidFill>
              <a:effectLst/>
            </a:endParaRPr>
          </a:p>
          <a:p>
            <a:pPr algn="just" rtl="0" fontAlgn="base">
              <a:spcBef>
                <a:spcPts val="0"/>
              </a:spcBef>
              <a:spcAft>
                <a:spcPts val="0"/>
              </a:spcAft>
              <a:buFont typeface="Arial" panose="020B0604020202020204" pitchFamily="34" charset="0"/>
              <a:buChar char="•"/>
            </a:pPr>
            <a:r>
              <a:rPr lang="en-US" b="0" i="0" u="none" strike="noStrike" dirty="0">
                <a:solidFill>
                  <a:srgbClr val="000000"/>
                </a:solidFill>
                <a:effectLst/>
              </a:rPr>
              <a:t>There isn’t any relationship between the independent variables.</a:t>
            </a:r>
          </a:p>
          <a:p>
            <a:pPr algn="just" rtl="0" fontAlgn="base">
              <a:spcBef>
                <a:spcPts val="0"/>
              </a:spcBef>
              <a:spcAft>
                <a:spcPts val="0"/>
              </a:spcAft>
              <a:buFont typeface="Arial" panose="020B0604020202020204" pitchFamily="34" charset="0"/>
              <a:buChar char="•"/>
            </a:pPr>
            <a:endParaRPr lang="en-US" b="0" i="0" u="none" strike="noStrike" dirty="0">
              <a:solidFill>
                <a:srgbClr val="000000"/>
              </a:solidFill>
              <a:effectLst/>
            </a:endParaRPr>
          </a:p>
          <a:p>
            <a:pPr algn="just" rtl="0" fontAlgn="base">
              <a:spcBef>
                <a:spcPts val="0"/>
              </a:spcBef>
              <a:spcAft>
                <a:spcPts val="0"/>
              </a:spcAft>
              <a:buFont typeface="Arial" panose="020B0604020202020204" pitchFamily="34" charset="0"/>
              <a:buChar char="•"/>
            </a:pPr>
            <a:r>
              <a:rPr lang="en-US" b="0" i="0" u="none" strike="noStrike" dirty="0">
                <a:solidFill>
                  <a:srgbClr val="000000"/>
                </a:solidFill>
                <a:effectLst/>
              </a:rPr>
              <a:t>There should be a linear relationship between the dependent and explanatory variables.</a:t>
            </a:r>
          </a:p>
          <a:p>
            <a:pPr algn="just" rtl="0" fontAlgn="base">
              <a:spcBef>
                <a:spcPts val="0"/>
              </a:spcBef>
              <a:spcAft>
                <a:spcPts val="0"/>
              </a:spcAft>
              <a:buFont typeface="Arial" panose="020B0604020202020204" pitchFamily="34" charset="0"/>
              <a:buChar char="•"/>
            </a:pPr>
            <a:endParaRPr lang="en-US" b="0" i="0" u="none" strike="noStrike" dirty="0">
              <a:solidFill>
                <a:srgbClr val="000000"/>
              </a:solidFill>
              <a:effectLst/>
            </a:endParaRPr>
          </a:p>
          <a:p>
            <a:pPr algn="just" rtl="0" fontAlgn="base">
              <a:spcBef>
                <a:spcPts val="0"/>
              </a:spcBef>
              <a:spcAft>
                <a:spcPts val="0"/>
              </a:spcAft>
              <a:buFont typeface="Arial" panose="020B0604020202020204" pitchFamily="34" charset="0"/>
              <a:buChar char="•"/>
            </a:pPr>
            <a:r>
              <a:rPr lang="en-US" b="0" i="0" u="none" strike="noStrike" dirty="0">
                <a:solidFill>
                  <a:srgbClr val="000000"/>
                </a:solidFill>
                <a:effectLst/>
              </a:rPr>
              <a:t>Residuals should follow a normal distribution.</a:t>
            </a:r>
          </a:p>
          <a:p>
            <a:pPr algn="just" rtl="0" fontAlgn="base">
              <a:spcBef>
                <a:spcPts val="0"/>
              </a:spcBef>
              <a:spcAft>
                <a:spcPts val="0"/>
              </a:spcAft>
              <a:buFont typeface="Arial" panose="020B0604020202020204" pitchFamily="34" charset="0"/>
              <a:buChar char="•"/>
            </a:pPr>
            <a:endParaRPr lang="en-US" b="0" i="0" u="none" strike="noStrike" dirty="0">
              <a:solidFill>
                <a:srgbClr val="000000"/>
              </a:solidFill>
              <a:effectLst/>
            </a:endParaRPr>
          </a:p>
          <a:p>
            <a:pPr algn="just" rtl="0" fontAlgn="base">
              <a:spcBef>
                <a:spcPts val="0"/>
              </a:spcBef>
              <a:spcAft>
                <a:spcPts val="0"/>
              </a:spcAft>
              <a:buFont typeface="Arial" panose="020B0604020202020204" pitchFamily="34" charset="0"/>
              <a:buChar char="•"/>
            </a:pPr>
            <a:r>
              <a:rPr lang="en-US" b="0" i="0" u="none" strike="noStrike" dirty="0">
                <a:solidFill>
                  <a:srgbClr val="000000"/>
                </a:solidFill>
                <a:effectLst/>
              </a:rPr>
              <a:t>Residuals should have constant variance.</a:t>
            </a:r>
          </a:p>
          <a:p>
            <a:pPr algn="just" rtl="0" fontAlgn="base">
              <a:spcBef>
                <a:spcPts val="0"/>
              </a:spcBef>
              <a:spcAft>
                <a:spcPts val="0"/>
              </a:spcAft>
              <a:buFont typeface="Arial" panose="020B0604020202020204" pitchFamily="34" charset="0"/>
              <a:buChar char="•"/>
            </a:pPr>
            <a:endParaRPr lang="en-US" b="0" i="0" u="none" strike="noStrike" dirty="0">
              <a:solidFill>
                <a:srgbClr val="000000"/>
              </a:solidFill>
              <a:effectLst/>
            </a:endParaRPr>
          </a:p>
          <a:p>
            <a:pPr algn="just" rtl="0" fontAlgn="base">
              <a:spcBef>
                <a:spcPts val="0"/>
              </a:spcBef>
              <a:spcAft>
                <a:spcPts val="1000"/>
              </a:spcAft>
              <a:buFont typeface="Arial" panose="020B0604020202020204" pitchFamily="34" charset="0"/>
              <a:buChar char="•"/>
            </a:pPr>
            <a:r>
              <a:rPr lang="en-US" b="0" i="0" u="none" strike="noStrike" dirty="0">
                <a:solidFill>
                  <a:srgbClr val="000000"/>
                </a:solidFill>
                <a:effectLst/>
              </a:rPr>
              <a:t>Residuals should be independently distributed/no autocorrelation.</a:t>
            </a:r>
          </a:p>
          <a:p>
            <a:endParaRPr lang="en-IN" dirty="0"/>
          </a:p>
        </p:txBody>
      </p:sp>
    </p:spTree>
    <p:extLst>
      <p:ext uri="{BB962C8B-B14F-4D97-AF65-F5344CB8AC3E}">
        <p14:creationId xmlns:p14="http://schemas.microsoft.com/office/powerpoint/2010/main" val="2179068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E5A52-7C41-F3B5-1B8E-7B384421C9DC}"/>
              </a:ext>
            </a:extLst>
          </p:cNvPr>
          <p:cNvSpPr>
            <a:spLocks noGrp="1"/>
          </p:cNvSpPr>
          <p:nvPr>
            <p:ph type="title"/>
          </p:nvPr>
        </p:nvSpPr>
        <p:spPr/>
        <p:txBody>
          <a:bodyPr/>
          <a:lstStyle/>
          <a:p>
            <a:r>
              <a:rPr lang="en-IN" dirty="0"/>
              <a:t>Example</a:t>
            </a:r>
          </a:p>
        </p:txBody>
      </p:sp>
      <p:pic>
        <p:nvPicPr>
          <p:cNvPr id="5" name="Content Placeholder 4">
            <a:extLst>
              <a:ext uri="{FF2B5EF4-FFF2-40B4-BE49-F238E27FC236}">
                <a16:creationId xmlns:a16="http://schemas.microsoft.com/office/drawing/2014/main" id="{81C8C77D-FE93-4A82-1224-CB3218D7B473}"/>
              </a:ext>
            </a:extLst>
          </p:cNvPr>
          <p:cNvPicPr>
            <a:picLocks noGrp="1" noChangeAspect="1"/>
          </p:cNvPicPr>
          <p:nvPr>
            <p:ph idx="1"/>
          </p:nvPr>
        </p:nvPicPr>
        <p:blipFill>
          <a:blip r:embed="rId2"/>
          <a:stretch>
            <a:fillRect/>
          </a:stretch>
        </p:blipFill>
        <p:spPr>
          <a:xfrm>
            <a:off x="978950" y="1465446"/>
            <a:ext cx="9881308" cy="2685302"/>
          </a:xfrm>
        </p:spPr>
      </p:pic>
      <p:sp>
        <p:nvSpPr>
          <p:cNvPr id="8" name="TextBox 7">
            <a:extLst>
              <a:ext uri="{FF2B5EF4-FFF2-40B4-BE49-F238E27FC236}">
                <a16:creationId xmlns:a16="http://schemas.microsoft.com/office/drawing/2014/main" id="{07C88177-7291-9AFF-25E9-BBEDEF8F023F}"/>
              </a:ext>
            </a:extLst>
          </p:cNvPr>
          <p:cNvSpPr txBox="1"/>
          <p:nvPr/>
        </p:nvSpPr>
        <p:spPr>
          <a:xfrm>
            <a:off x="978949" y="4389009"/>
            <a:ext cx="10036053" cy="954107"/>
          </a:xfrm>
          <a:prstGeom prst="rect">
            <a:avLst/>
          </a:prstGeom>
          <a:noFill/>
        </p:spPr>
        <p:txBody>
          <a:bodyPr wrap="square">
            <a:spAutoFit/>
          </a:bodyPr>
          <a:lstStyle/>
          <a:p>
            <a:pPr algn="just" rtl="0">
              <a:spcBef>
                <a:spcPts val="1000"/>
              </a:spcBef>
              <a:spcAft>
                <a:spcPts val="0"/>
              </a:spcAft>
            </a:pPr>
            <a:r>
              <a:rPr lang="en-US" sz="2800" b="0" i="0" dirty="0">
                <a:solidFill>
                  <a:srgbClr val="000000"/>
                </a:solidFill>
                <a:effectLst/>
              </a:rPr>
              <a:t>To find the linear regression equation we need to find the value of </a:t>
            </a:r>
            <a:r>
              <a:rPr lang="en-US" sz="2800" b="0" i="0" dirty="0" err="1">
                <a:solidFill>
                  <a:srgbClr val="000000"/>
                </a:solidFill>
                <a:effectLst/>
              </a:rPr>
              <a:t>Σx</a:t>
            </a:r>
            <a:r>
              <a:rPr lang="en-US" sz="2800" b="0" i="0" dirty="0">
                <a:solidFill>
                  <a:srgbClr val="000000"/>
                </a:solidFill>
                <a:effectLst/>
              </a:rPr>
              <a:t>, </a:t>
            </a:r>
            <a:r>
              <a:rPr lang="en-US" sz="2800" b="0" i="0" dirty="0" err="1">
                <a:solidFill>
                  <a:srgbClr val="000000"/>
                </a:solidFill>
                <a:effectLst/>
              </a:rPr>
              <a:t>Σy</a:t>
            </a:r>
            <a:r>
              <a:rPr lang="en-US" sz="2800" b="0" i="0" dirty="0">
                <a:solidFill>
                  <a:srgbClr val="000000"/>
                </a:solidFill>
                <a:effectLst/>
              </a:rPr>
              <a:t>, </a:t>
            </a:r>
            <a:r>
              <a:rPr lang="en-US" sz="2800" b="0" i="0" dirty="0" err="1">
                <a:solidFill>
                  <a:srgbClr val="000000"/>
                </a:solidFill>
                <a:effectLst/>
              </a:rPr>
              <a:t>Σxand</a:t>
            </a:r>
            <a:r>
              <a:rPr lang="en-US" sz="2800" b="0" i="0" dirty="0">
                <a:solidFill>
                  <a:srgbClr val="000000"/>
                </a:solidFill>
                <a:effectLst/>
              </a:rPr>
              <a:t> </a:t>
            </a:r>
            <a:r>
              <a:rPr lang="en-US" sz="2800" b="0" i="0" dirty="0" err="1">
                <a:solidFill>
                  <a:srgbClr val="000000"/>
                </a:solidFill>
                <a:effectLst/>
              </a:rPr>
              <a:t>Σxy</a:t>
            </a:r>
            <a:r>
              <a:rPr lang="en-US" sz="2800" b="0" i="0" dirty="0">
                <a:solidFill>
                  <a:srgbClr val="000000"/>
                </a:solidFill>
                <a:effectLst/>
              </a:rPr>
              <a:t> </a:t>
            </a:r>
          </a:p>
        </p:txBody>
      </p:sp>
    </p:spTree>
    <p:extLst>
      <p:ext uri="{BB962C8B-B14F-4D97-AF65-F5344CB8AC3E}">
        <p14:creationId xmlns:p14="http://schemas.microsoft.com/office/powerpoint/2010/main" val="2377969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BC59192-1287-351A-95EE-E8E727DB63C7}"/>
              </a:ext>
            </a:extLst>
          </p:cNvPr>
          <p:cNvPicPr>
            <a:picLocks noGrp="1" noChangeAspect="1"/>
          </p:cNvPicPr>
          <p:nvPr>
            <p:ph idx="1"/>
          </p:nvPr>
        </p:nvPicPr>
        <p:blipFill>
          <a:blip r:embed="rId2"/>
          <a:stretch>
            <a:fillRect/>
          </a:stretch>
        </p:blipFill>
        <p:spPr>
          <a:xfrm>
            <a:off x="1218979" y="550532"/>
            <a:ext cx="8431458" cy="5782695"/>
          </a:xfrm>
        </p:spPr>
      </p:pic>
    </p:spTree>
    <p:extLst>
      <p:ext uri="{BB962C8B-B14F-4D97-AF65-F5344CB8AC3E}">
        <p14:creationId xmlns:p14="http://schemas.microsoft.com/office/powerpoint/2010/main" val="2921599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6E9C2E9-D686-1A13-99A8-CF713F38F8B4}"/>
              </a:ext>
            </a:extLst>
          </p:cNvPr>
          <p:cNvPicPr>
            <a:picLocks noGrp="1" noChangeAspect="1"/>
          </p:cNvPicPr>
          <p:nvPr>
            <p:ph idx="1"/>
          </p:nvPr>
        </p:nvPicPr>
        <p:blipFill>
          <a:blip r:embed="rId2"/>
          <a:stretch>
            <a:fillRect/>
          </a:stretch>
        </p:blipFill>
        <p:spPr>
          <a:xfrm>
            <a:off x="684700" y="428320"/>
            <a:ext cx="11202059" cy="5564517"/>
          </a:xfrm>
        </p:spPr>
      </p:pic>
    </p:spTree>
    <p:extLst>
      <p:ext uri="{BB962C8B-B14F-4D97-AF65-F5344CB8AC3E}">
        <p14:creationId xmlns:p14="http://schemas.microsoft.com/office/powerpoint/2010/main" val="2452045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11CCCBC-AB5A-EC8D-3782-8C66E0E03295}"/>
              </a:ext>
            </a:extLst>
          </p:cNvPr>
          <p:cNvPicPr>
            <a:picLocks noChangeAspect="1"/>
          </p:cNvPicPr>
          <p:nvPr/>
        </p:nvPicPr>
        <p:blipFill>
          <a:blip r:embed="rId2"/>
          <a:stretch>
            <a:fillRect/>
          </a:stretch>
        </p:blipFill>
        <p:spPr>
          <a:xfrm>
            <a:off x="1381125" y="736429"/>
            <a:ext cx="8339650" cy="5650572"/>
          </a:xfrm>
          <a:prstGeom prst="rect">
            <a:avLst/>
          </a:prstGeom>
        </p:spPr>
      </p:pic>
    </p:spTree>
    <p:extLst>
      <p:ext uri="{BB962C8B-B14F-4D97-AF65-F5344CB8AC3E}">
        <p14:creationId xmlns:p14="http://schemas.microsoft.com/office/powerpoint/2010/main" val="2805174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3C46B9D-A9E3-F074-3097-566D154A97FC}"/>
              </a:ext>
            </a:extLst>
          </p:cNvPr>
          <p:cNvPicPr>
            <a:picLocks noGrp="1" noChangeAspect="1"/>
          </p:cNvPicPr>
          <p:nvPr>
            <p:ph idx="1"/>
          </p:nvPr>
        </p:nvPicPr>
        <p:blipFill>
          <a:blip r:embed="rId2"/>
          <a:stretch>
            <a:fillRect/>
          </a:stretch>
        </p:blipFill>
        <p:spPr>
          <a:xfrm>
            <a:off x="1074272" y="892113"/>
            <a:ext cx="10797715" cy="3693955"/>
          </a:xfrm>
        </p:spPr>
      </p:pic>
    </p:spTree>
    <p:extLst>
      <p:ext uri="{BB962C8B-B14F-4D97-AF65-F5344CB8AC3E}">
        <p14:creationId xmlns:p14="http://schemas.microsoft.com/office/powerpoint/2010/main" val="3215712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Multiple Linear Regression</a:t>
            </a:r>
            <a:endParaRPr lang="en-IN" dirty="0"/>
          </a:p>
        </p:txBody>
      </p:sp>
      <p:sp>
        <p:nvSpPr>
          <p:cNvPr id="3" name="Content Placeholder 2"/>
          <p:cNvSpPr>
            <a:spLocks noGrp="1"/>
          </p:cNvSpPr>
          <p:nvPr>
            <p:ph idx="1"/>
          </p:nvPr>
        </p:nvSpPr>
        <p:spPr>
          <a:xfrm>
            <a:off x="1981200" y="1142985"/>
            <a:ext cx="8229600" cy="4983179"/>
          </a:xfrm>
        </p:spPr>
        <p:txBody>
          <a:bodyPr>
            <a:normAutofit/>
          </a:bodyPr>
          <a:lstStyle/>
          <a:p>
            <a:r>
              <a:rPr lang="en-IN" i="1" dirty="0"/>
              <a:t>Multiple Linear Regression is one of the important regression algorithms which models the linear relationship between a single dependent continuous variable and more than one independent variable.</a:t>
            </a:r>
          </a:p>
          <a:p>
            <a:r>
              <a:rPr lang="en-IN" dirty="0"/>
              <a:t>In Simple Linear Regression, where a single Independent/Predictor(X) variable is used to model the response variable (Y).</a:t>
            </a:r>
          </a:p>
          <a:p>
            <a:r>
              <a:rPr lang="en-IN" dirty="0"/>
              <a:t> But there may be various cases in which the response variable is affected by more than one predictor variable; for such cases, the Multiple Linear Regression algorithm is used.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57167"/>
            <a:ext cx="8229600" cy="5768997"/>
          </a:xfrm>
        </p:spPr>
        <p:txBody>
          <a:bodyPr>
            <a:normAutofit/>
          </a:bodyPr>
          <a:lstStyle/>
          <a:p>
            <a:pPr>
              <a:buNone/>
            </a:pPr>
            <a:r>
              <a:rPr lang="en-IN" b="1" dirty="0"/>
              <a:t>Some key points about MLR:</a:t>
            </a:r>
            <a:endParaRPr lang="en-IN" dirty="0"/>
          </a:p>
          <a:p>
            <a:r>
              <a:rPr lang="en-IN" dirty="0"/>
              <a:t>For MLR, the dependent or target variable(Y) must be the continuous/real, but the predictor or independent variable may be of continuous or categorical form.</a:t>
            </a:r>
          </a:p>
          <a:p>
            <a:r>
              <a:rPr lang="en-IN" dirty="0"/>
              <a:t>Each feature variable must model the linear relationship with the dependent variable.</a:t>
            </a:r>
          </a:p>
          <a:p>
            <a:r>
              <a:rPr lang="en-IN" dirty="0"/>
              <a:t>MLR tries to fit a regression line through a multidimensional space of data-points.</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85729"/>
            <a:ext cx="8229600" cy="5840435"/>
          </a:xfrm>
        </p:spPr>
        <p:txBody>
          <a:bodyPr/>
          <a:lstStyle/>
          <a:p>
            <a:pPr>
              <a:buNone/>
            </a:pPr>
            <a:r>
              <a:rPr lang="en-IN" dirty="0"/>
              <a:t>Assumptions for Multiple Linear Regression:</a:t>
            </a:r>
          </a:p>
          <a:p>
            <a:r>
              <a:rPr lang="en-IN" dirty="0"/>
              <a:t>A </a:t>
            </a:r>
            <a:r>
              <a:rPr lang="en-IN" b="1" dirty="0"/>
              <a:t>linear relationship</a:t>
            </a:r>
            <a:r>
              <a:rPr lang="en-IN" dirty="0"/>
              <a:t> should exist between the Target and predictor variables.</a:t>
            </a:r>
          </a:p>
          <a:p>
            <a:r>
              <a:rPr lang="en-IN" dirty="0"/>
              <a:t>The regression residuals must be </a:t>
            </a:r>
            <a:r>
              <a:rPr lang="en-IN" b="1" dirty="0"/>
              <a:t>normally distributed</a:t>
            </a:r>
            <a:r>
              <a:rPr lang="en-IN" dirty="0"/>
              <a:t>.</a:t>
            </a:r>
          </a:p>
          <a:p>
            <a:r>
              <a:rPr lang="en-IN" dirty="0"/>
              <a:t>MLR assumes little or </a:t>
            </a:r>
            <a:r>
              <a:rPr lang="en-IN" b="1" dirty="0"/>
              <a:t>no </a:t>
            </a:r>
            <a:r>
              <a:rPr lang="en-IN" b="1" dirty="0" err="1"/>
              <a:t>multicollinearity</a:t>
            </a:r>
            <a:r>
              <a:rPr lang="en-IN" dirty="0"/>
              <a:t> (correlation between the independent variable) in data.</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53F62-AF36-CFB5-EE3A-B4278075B088}"/>
              </a:ext>
            </a:extLst>
          </p:cNvPr>
          <p:cNvSpPr>
            <a:spLocks noGrp="1"/>
          </p:cNvSpPr>
          <p:nvPr>
            <p:ph type="title"/>
          </p:nvPr>
        </p:nvSpPr>
        <p:spPr/>
        <p:txBody>
          <a:bodyPr/>
          <a:lstStyle/>
          <a:p>
            <a:r>
              <a:rPr lang="en-US" sz="4400" dirty="0"/>
              <a:t>		</a:t>
            </a:r>
            <a:r>
              <a:rPr lang="en-US" sz="4400" dirty="0" err="1"/>
              <a:t>Example:Multiple</a:t>
            </a:r>
            <a:r>
              <a:rPr lang="en-US" sz="4400" dirty="0"/>
              <a:t> linear regression            </a:t>
            </a:r>
            <a:endParaRPr lang="en-IN" dirty="0"/>
          </a:p>
        </p:txBody>
      </p:sp>
      <p:sp>
        <p:nvSpPr>
          <p:cNvPr id="3" name="Content Placeholder 2">
            <a:extLst>
              <a:ext uri="{FF2B5EF4-FFF2-40B4-BE49-F238E27FC236}">
                <a16:creationId xmlns:a16="http://schemas.microsoft.com/office/drawing/2014/main" id="{9141CE2F-A817-4CBD-DDA5-2484D498388E}"/>
              </a:ext>
            </a:extLst>
          </p:cNvPr>
          <p:cNvSpPr>
            <a:spLocks noGrp="1"/>
          </p:cNvSpPr>
          <p:nvPr>
            <p:ph idx="1"/>
          </p:nvPr>
        </p:nvSpPr>
        <p:spPr/>
        <p:txBody>
          <a:bodyPr/>
          <a:lstStyle/>
          <a:p>
            <a:r>
              <a:rPr lang="en-US" b="0" i="0" dirty="0">
                <a:solidFill>
                  <a:srgbClr val="000000"/>
                </a:solidFill>
                <a:effectLst/>
                <a:latin typeface="Helvetica" panose="020B0604020202020204" pitchFamily="34" charset="0"/>
              </a:rPr>
              <a:t>Suppose we have the following dataset with one response variable </a:t>
            </a:r>
            <a:r>
              <a:rPr lang="en-US" b="0" i="1" dirty="0">
                <a:solidFill>
                  <a:srgbClr val="000000"/>
                </a:solidFill>
                <a:effectLst/>
                <a:latin typeface="Helvetica" panose="020B0604020202020204" pitchFamily="34" charset="0"/>
              </a:rPr>
              <a:t>y</a:t>
            </a:r>
            <a:r>
              <a:rPr lang="en-US" b="0" i="0" dirty="0">
                <a:solidFill>
                  <a:srgbClr val="000000"/>
                </a:solidFill>
                <a:effectLst/>
                <a:latin typeface="Helvetica" panose="020B0604020202020204" pitchFamily="34" charset="0"/>
              </a:rPr>
              <a:t> and two predictor variables X</a:t>
            </a:r>
            <a:r>
              <a:rPr lang="en-US" b="0" i="0" baseline="-25000" dirty="0">
                <a:solidFill>
                  <a:srgbClr val="000000"/>
                </a:solidFill>
                <a:effectLst/>
                <a:latin typeface="Helvetica" panose="020B0604020202020204" pitchFamily="34" charset="0"/>
              </a:rPr>
              <a:t>1</a:t>
            </a:r>
            <a:r>
              <a:rPr lang="en-US" b="0" i="0" dirty="0">
                <a:solidFill>
                  <a:srgbClr val="000000"/>
                </a:solidFill>
                <a:effectLst/>
                <a:latin typeface="Helvetica" panose="020B0604020202020204" pitchFamily="34" charset="0"/>
              </a:rPr>
              <a:t> and X</a:t>
            </a:r>
            <a:r>
              <a:rPr lang="en-US" b="0" i="0" baseline="-25000" dirty="0">
                <a:solidFill>
                  <a:srgbClr val="000000"/>
                </a:solidFill>
                <a:effectLst/>
                <a:latin typeface="Helvetica" panose="020B0604020202020204" pitchFamily="34" charset="0"/>
              </a:rPr>
              <a:t>2</a:t>
            </a:r>
            <a:r>
              <a:rPr lang="en-US" b="0" i="0" dirty="0">
                <a:solidFill>
                  <a:srgbClr val="000000"/>
                </a:solidFill>
                <a:effectLst/>
                <a:latin typeface="Helvetica" panose="020B0604020202020204" pitchFamily="34" charset="0"/>
              </a:rPr>
              <a:t>:</a:t>
            </a:r>
            <a:endParaRPr lang="en-IN" dirty="0"/>
          </a:p>
        </p:txBody>
      </p:sp>
      <p:pic>
        <p:nvPicPr>
          <p:cNvPr id="5" name="Picture 4">
            <a:extLst>
              <a:ext uri="{FF2B5EF4-FFF2-40B4-BE49-F238E27FC236}">
                <a16:creationId xmlns:a16="http://schemas.microsoft.com/office/drawing/2014/main" id="{F2023D7A-49DE-5503-FD6A-6910729D9730}"/>
              </a:ext>
            </a:extLst>
          </p:cNvPr>
          <p:cNvPicPr>
            <a:picLocks noChangeAspect="1"/>
          </p:cNvPicPr>
          <p:nvPr/>
        </p:nvPicPr>
        <p:blipFill>
          <a:blip r:embed="rId2"/>
          <a:stretch>
            <a:fillRect/>
          </a:stretch>
        </p:blipFill>
        <p:spPr>
          <a:xfrm>
            <a:off x="3325249" y="2639335"/>
            <a:ext cx="4663185" cy="4099090"/>
          </a:xfrm>
          <a:prstGeom prst="rect">
            <a:avLst/>
          </a:prstGeom>
        </p:spPr>
      </p:pic>
    </p:spTree>
    <p:extLst>
      <p:ext uri="{BB962C8B-B14F-4D97-AF65-F5344CB8AC3E}">
        <p14:creationId xmlns:p14="http://schemas.microsoft.com/office/powerpoint/2010/main" val="3372882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874A0-2EB2-E8FE-AE9E-9F9CBD35E6AF}"/>
              </a:ext>
            </a:extLst>
          </p:cNvPr>
          <p:cNvSpPr>
            <a:spLocks noGrp="1"/>
          </p:cNvSpPr>
          <p:nvPr>
            <p:ph type="title"/>
          </p:nvPr>
        </p:nvSpPr>
        <p:spPr/>
        <p:txBody>
          <a:bodyPr/>
          <a:lstStyle/>
          <a:p>
            <a:r>
              <a:rPr lang="en-IN" dirty="0"/>
              <a:t>  			Regression Analysis</a:t>
            </a:r>
          </a:p>
        </p:txBody>
      </p:sp>
      <p:sp>
        <p:nvSpPr>
          <p:cNvPr id="3" name="Content Placeholder 2">
            <a:extLst>
              <a:ext uri="{FF2B5EF4-FFF2-40B4-BE49-F238E27FC236}">
                <a16:creationId xmlns:a16="http://schemas.microsoft.com/office/drawing/2014/main" id="{5D3D2B49-5165-9488-22B8-E42EA1FDA6C6}"/>
              </a:ext>
            </a:extLst>
          </p:cNvPr>
          <p:cNvSpPr>
            <a:spLocks noGrp="1"/>
          </p:cNvSpPr>
          <p:nvPr>
            <p:ph idx="1"/>
          </p:nvPr>
        </p:nvSpPr>
        <p:spPr/>
        <p:txBody>
          <a:bodyPr/>
          <a:lstStyle/>
          <a:p>
            <a:r>
              <a:rPr lang="en-US" b="0" i="0" dirty="0">
                <a:solidFill>
                  <a:srgbClr val="212121"/>
                </a:solidFill>
                <a:effectLst/>
                <a:latin typeface="Gordita"/>
              </a:rPr>
              <a:t>Regression analysis is a statistical technique of measuring the relationship between variables. </a:t>
            </a:r>
          </a:p>
          <a:p>
            <a:r>
              <a:rPr lang="en-US" b="0" i="0" dirty="0">
                <a:solidFill>
                  <a:srgbClr val="212121"/>
                </a:solidFill>
                <a:effectLst/>
                <a:latin typeface="Gordita"/>
              </a:rPr>
              <a:t>It provides the values of the dependent variable from the value of an independent variable.</a:t>
            </a:r>
          </a:p>
          <a:p>
            <a:r>
              <a:rPr lang="en-US" b="0" i="0" dirty="0">
                <a:solidFill>
                  <a:srgbClr val="212121"/>
                </a:solidFill>
                <a:effectLst/>
                <a:latin typeface="Gordita"/>
              </a:rPr>
              <a:t> The main use of </a:t>
            </a:r>
            <a:r>
              <a:rPr lang="en-US" b="0" i="0" u="none" strike="noStrike" dirty="0">
                <a:effectLst/>
                <a:latin typeface="Gordita"/>
              </a:rPr>
              <a:t>regression analysis</a:t>
            </a:r>
            <a:r>
              <a:rPr lang="en-US" b="0" i="0" dirty="0">
                <a:solidFill>
                  <a:srgbClr val="212121"/>
                </a:solidFill>
                <a:effectLst/>
                <a:latin typeface="Gordita"/>
              </a:rPr>
              <a:t> is to determine the strength of predictors, forecast an effect, a trend, etc. </a:t>
            </a:r>
          </a:p>
          <a:p>
            <a:r>
              <a:rPr lang="en-US" b="0" i="0" dirty="0">
                <a:solidFill>
                  <a:srgbClr val="212121"/>
                </a:solidFill>
                <a:effectLst/>
                <a:latin typeface="Gordita"/>
              </a:rPr>
              <a:t>For example, a gym supplement company can use regression analysis techniques to determine how prices and advertisements can affect the sales of its supplements.</a:t>
            </a:r>
            <a:endParaRPr lang="en-IN" dirty="0"/>
          </a:p>
        </p:txBody>
      </p:sp>
    </p:spTree>
    <p:extLst>
      <p:ext uri="{BB962C8B-B14F-4D97-AF65-F5344CB8AC3E}">
        <p14:creationId xmlns:p14="http://schemas.microsoft.com/office/powerpoint/2010/main" val="2531485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6495E8-4325-FD16-5938-500034CD3A1F}"/>
              </a:ext>
            </a:extLst>
          </p:cNvPr>
          <p:cNvSpPr>
            <a:spLocks noGrp="1"/>
          </p:cNvSpPr>
          <p:nvPr>
            <p:ph idx="1"/>
          </p:nvPr>
        </p:nvSpPr>
        <p:spPr>
          <a:xfrm>
            <a:off x="838200" y="436098"/>
            <a:ext cx="10515600" cy="5740865"/>
          </a:xfrm>
        </p:spPr>
        <p:txBody>
          <a:bodyPr/>
          <a:lstStyle/>
          <a:p>
            <a:r>
              <a:rPr lang="en-US" b="0" i="0" dirty="0">
                <a:solidFill>
                  <a:srgbClr val="000000"/>
                </a:solidFill>
                <a:effectLst/>
                <a:latin typeface="Helvetica" panose="020B0604020202020204" pitchFamily="34" charset="0"/>
              </a:rPr>
              <a:t>Use the following steps to fit a multiple linear regression model to this dataset.</a:t>
            </a:r>
            <a:endParaRPr lang="en-IN" dirty="0"/>
          </a:p>
        </p:txBody>
      </p:sp>
      <p:pic>
        <p:nvPicPr>
          <p:cNvPr id="7" name="Picture 6">
            <a:extLst>
              <a:ext uri="{FF2B5EF4-FFF2-40B4-BE49-F238E27FC236}">
                <a16:creationId xmlns:a16="http://schemas.microsoft.com/office/drawing/2014/main" id="{6F92814C-3F27-CE0E-5354-9C051EFD56B6}"/>
              </a:ext>
            </a:extLst>
          </p:cNvPr>
          <p:cNvPicPr>
            <a:picLocks noChangeAspect="1"/>
          </p:cNvPicPr>
          <p:nvPr/>
        </p:nvPicPr>
        <p:blipFill>
          <a:blip r:embed="rId2"/>
          <a:stretch>
            <a:fillRect/>
          </a:stretch>
        </p:blipFill>
        <p:spPr>
          <a:xfrm>
            <a:off x="951033" y="1734724"/>
            <a:ext cx="9923292" cy="895935"/>
          </a:xfrm>
          <a:prstGeom prst="rect">
            <a:avLst/>
          </a:prstGeom>
        </p:spPr>
      </p:pic>
      <p:pic>
        <p:nvPicPr>
          <p:cNvPr id="9" name="Picture 8">
            <a:extLst>
              <a:ext uri="{FF2B5EF4-FFF2-40B4-BE49-F238E27FC236}">
                <a16:creationId xmlns:a16="http://schemas.microsoft.com/office/drawing/2014/main" id="{3352C27B-709B-8150-3D11-E7E3C4D92710}"/>
              </a:ext>
            </a:extLst>
          </p:cNvPr>
          <p:cNvPicPr>
            <a:picLocks noChangeAspect="1"/>
          </p:cNvPicPr>
          <p:nvPr/>
        </p:nvPicPr>
        <p:blipFill>
          <a:blip r:embed="rId3"/>
          <a:stretch>
            <a:fillRect/>
          </a:stretch>
        </p:blipFill>
        <p:spPr>
          <a:xfrm>
            <a:off x="951033" y="2626656"/>
            <a:ext cx="8362071" cy="1184770"/>
          </a:xfrm>
          <a:prstGeom prst="rect">
            <a:avLst/>
          </a:prstGeom>
        </p:spPr>
      </p:pic>
      <p:pic>
        <p:nvPicPr>
          <p:cNvPr id="11" name="Picture 10">
            <a:extLst>
              <a:ext uri="{FF2B5EF4-FFF2-40B4-BE49-F238E27FC236}">
                <a16:creationId xmlns:a16="http://schemas.microsoft.com/office/drawing/2014/main" id="{3031950E-8245-F144-2A11-911F9B001BC8}"/>
              </a:ext>
            </a:extLst>
          </p:cNvPr>
          <p:cNvPicPr>
            <a:picLocks noChangeAspect="1"/>
          </p:cNvPicPr>
          <p:nvPr/>
        </p:nvPicPr>
        <p:blipFill>
          <a:blip r:embed="rId4"/>
          <a:stretch>
            <a:fillRect/>
          </a:stretch>
        </p:blipFill>
        <p:spPr>
          <a:xfrm>
            <a:off x="951033" y="3724666"/>
            <a:ext cx="9523095" cy="1358290"/>
          </a:xfrm>
          <a:prstGeom prst="rect">
            <a:avLst/>
          </a:prstGeom>
        </p:spPr>
      </p:pic>
      <p:pic>
        <p:nvPicPr>
          <p:cNvPr id="13" name="Picture 12">
            <a:extLst>
              <a:ext uri="{FF2B5EF4-FFF2-40B4-BE49-F238E27FC236}">
                <a16:creationId xmlns:a16="http://schemas.microsoft.com/office/drawing/2014/main" id="{DD3C7689-A657-559B-1C93-F9B0537658F3}"/>
              </a:ext>
            </a:extLst>
          </p:cNvPr>
          <p:cNvPicPr>
            <a:picLocks noChangeAspect="1"/>
          </p:cNvPicPr>
          <p:nvPr/>
        </p:nvPicPr>
        <p:blipFill>
          <a:blip r:embed="rId5"/>
          <a:stretch>
            <a:fillRect/>
          </a:stretch>
        </p:blipFill>
        <p:spPr>
          <a:xfrm>
            <a:off x="1069876" y="5281446"/>
            <a:ext cx="9923292" cy="1358290"/>
          </a:xfrm>
          <a:prstGeom prst="rect">
            <a:avLst/>
          </a:prstGeom>
        </p:spPr>
      </p:pic>
    </p:spTree>
    <p:extLst>
      <p:ext uri="{BB962C8B-B14F-4D97-AF65-F5344CB8AC3E}">
        <p14:creationId xmlns:p14="http://schemas.microsoft.com/office/powerpoint/2010/main" val="1933279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617D001-F20F-93A8-0C89-981A53400720}"/>
              </a:ext>
            </a:extLst>
          </p:cNvPr>
          <p:cNvPicPr>
            <a:picLocks noGrp="1" noChangeAspect="1"/>
          </p:cNvPicPr>
          <p:nvPr>
            <p:ph idx="1"/>
          </p:nvPr>
        </p:nvPicPr>
        <p:blipFill>
          <a:blip r:embed="rId2"/>
          <a:stretch>
            <a:fillRect/>
          </a:stretch>
        </p:blipFill>
        <p:spPr>
          <a:xfrm>
            <a:off x="354696" y="621030"/>
            <a:ext cx="11004159" cy="5512484"/>
          </a:xfrm>
          <a:prstGeom prst="rect">
            <a:avLst/>
          </a:prstGeom>
        </p:spPr>
      </p:pic>
    </p:spTree>
    <p:extLst>
      <p:ext uri="{BB962C8B-B14F-4D97-AF65-F5344CB8AC3E}">
        <p14:creationId xmlns:p14="http://schemas.microsoft.com/office/powerpoint/2010/main" val="4151068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638A7C6-5AB7-299E-39B4-07C6D2F07AA2}"/>
              </a:ext>
            </a:extLst>
          </p:cNvPr>
          <p:cNvPicPr>
            <a:picLocks noGrp="1" noChangeAspect="1"/>
          </p:cNvPicPr>
          <p:nvPr>
            <p:ph idx="1"/>
          </p:nvPr>
        </p:nvPicPr>
        <p:blipFill>
          <a:blip r:embed="rId2"/>
          <a:stretch>
            <a:fillRect/>
          </a:stretch>
        </p:blipFill>
        <p:spPr>
          <a:xfrm>
            <a:off x="510809" y="497191"/>
            <a:ext cx="11170381" cy="5228359"/>
          </a:xfrm>
        </p:spPr>
      </p:pic>
    </p:spTree>
    <p:extLst>
      <p:ext uri="{BB962C8B-B14F-4D97-AF65-F5344CB8AC3E}">
        <p14:creationId xmlns:p14="http://schemas.microsoft.com/office/powerpoint/2010/main" val="2485474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5BE86DD-C166-772D-81E2-56C81AF541CD}"/>
              </a:ext>
            </a:extLst>
          </p:cNvPr>
          <p:cNvPicPr>
            <a:picLocks noGrp="1" noChangeAspect="1"/>
          </p:cNvPicPr>
          <p:nvPr>
            <p:ph idx="1"/>
          </p:nvPr>
        </p:nvPicPr>
        <p:blipFill>
          <a:blip r:embed="rId2"/>
          <a:stretch>
            <a:fillRect/>
          </a:stretch>
        </p:blipFill>
        <p:spPr>
          <a:xfrm>
            <a:off x="554941" y="809625"/>
            <a:ext cx="11144860" cy="4493895"/>
          </a:xfrm>
        </p:spPr>
      </p:pic>
    </p:spTree>
    <p:extLst>
      <p:ext uri="{BB962C8B-B14F-4D97-AF65-F5344CB8AC3E}">
        <p14:creationId xmlns:p14="http://schemas.microsoft.com/office/powerpoint/2010/main" val="761635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894828A-3506-01D6-AECA-3B8EF57B45E6}"/>
              </a:ext>
            </a:extLst>
          </p:cNvPr>
          <p:cNvPicPr>
            <a:picLocks noGrp="1" noChangeAspect="1"/>
          </p:cNvPicPr>
          <p:nvPr>
            <p:ph idx="1"/>
          </p:nvPr>
        </p:nvPicPr>
        <p:blipFill>
          <a:blip r:embed="rId2"/>
          <a:stretch>
            <a:fillRect/>
          </a:stretch>
        </p:blipFill>
        <p:spPr>
          <a:xfrm>
            <a:off x="860620" y="633180"/>
            <a:ext cx="10444329" cy="3573060"/>
          </a:xfrm>
        </p:spPr>
      </p:pic>
    </p:spTree>
    <p:extLst>
      <p:ext uri="{BB962C8B-B14F-4D97-AF65-F5344CB8AC3E}">
        <p14:creationId xmlns:p14="http://schemas.microsoft.com/office/powerpoint/2010/main" val="2791511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24B43D3-2CBB-0ADA-98F3-1E3F00213F0E}"/>
              </a:ext>
            </a:extLst>
          </p:cNvPr>
          <p:cNvPicPr>
            <a:picLocks noGrp="1" noChangeAspect="1"/>
          </p:cNvPicPr>
          <p:nvPr>
            <p:ph idx="1"/>
          </p:nvPr>
        </p:nvPicPr>
        <p:blipFill>
          <a:blip r:embed="rId2"/>
          <a:stretch>
            <a:fillRect/>
          </a:stretch>
        </p:blipFill>
        <p:spPr>
          <a:xfrm>
            <a:off x="761707" y="580939"/>
            <a:ext cx="11104616" cy="4778852"/>
          </a:xfrm>
        </p:spPr>
      </p:pic>
    </p:spTree>
    <p:extLst>
      <p:ext uri="{BB962C8B-B14F-4D97-AF65-F5344CB8AC3E}">
        <p14:creationId xmlns:p14="http://schemas.microsoft.com/office/powerpoint/2010/main" val="3192383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D216863-4372-A08B-1CCB-719869C6C5EA}"/>
              </a:ext>
            </a:extLst>
          </p:cNvPr>
          <p:cNvPicPr>
            <a:picLocks noGrp="1" noChangeAspect="1"/>
          </p:cNvPicPr>
          <p:nvPr>
            <p:ph idx="1"/>
          </p:nvPr>
        </p:nvPicPr>
        <p:blipFill>
          <a:blip r:embed="rId2"/>
          <a:stretch>
            <a:fillRect/>
          </a:stretch>
        </p:blipFill>
        <p:spPr>
          <a:xfrm>
            <a:off x="576775" y="629590"/>
            <a:ext cx="10643665" cy="4392576"/>
          </a:xfrm>
        </p:spPr>
      </p:pic>
    </p:spTree>
    <p:extLst>
      <p:ext uri="{BB962C8B-B14F-4D97-AF65-F5344CB8AC3E}">
        <p14:creationId xmlns:p14="http://schemas.microsoft.com/office/powerpoint/2010/main" val="3028657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1483BEB-27A8-6E07-9F30-EBF08B560189}"/>
              </a:ext>
            </a:extLst>
          </p:cNvPr>
          <p:cNvPicPr>
            <a:picLocks noGrp="1" noChangeAspect="1"/>
          </p:cNvPicPr>
          <p:nvPr>
            <p:ph idx="1"/>
          </p:nvPr>
        </p:nvPicPr>
        <p:blipFill>
          <a:blip r:embed="rId2"/>
          <a:stretch>
            <a:fillRect/>
          </a:stretch>
        </p:blipFill>
        <p:spPr>
          <a:xfrm>
            <a:off x="888315" y="442943"/>
            <a:ext cx="10912681" cy="5381082"/>
          </a:xfrm>
        </p:spPr>
      </p:pic>
      <p:pic>
        <p:nvPicPr>
          <p:cNvPr id="7" name="Picture 6">
            <a:extLst>
              <a:ext uri="{FF2B5EF4-FFF2-40B4-BE49-F238E27FC236}">
                <a16:creationId xmlns:a16="http://schemas.microsoft.com/office/drawing/2014/main" id="{CF7CCC1F-0C74-9E94-CCFE-DFDE28582533}"/>
              </a:ext>
            </a:extLst>
          </p:cNvPr>
          <p:cNvPicPr>
            <a:picLocks noChangeAspect="1"/>
          </p:cNvPicPr>
          <p:nvPr/>
        </p:nvPicPr>
        <p:blipFill>
          <a:blip r:embed="rId3"/>
          <a:stretch>
            <a:fillRect/>
          </a:stretch>
        </p:blipFill>
        <p:spPr>
          <a:xfrm>
            <a:off x="1049288" y="5824025"/>
            <a:ext cx="5675069" cy="852969"/>
          </a:xfrm>
          <a:prstGeom prst="rect">
            <a:avLst/>
          </a:prstGeom>
        </p:spPr>
      </p:pic>
    </p:spTree>
    <p:extLst>
      <p:ext uri="{BB962C8B-B14F-4D97-AF65-F5344CB8AC3E}">
        <p14:creationId xmlns:p14="http://schemas.microsoft.com/office/powerpoint/2010/main" val="1847962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B8225-B1DD-455B-277E-D658835E8FF9}"/>
              </a:ext>
            </a:extLst>
          </p:cNvPr>
          <p:cNvSpPr>
            <a:spLocks noGrp="1"/>
          </p:cNvSpPr>
          <p:nvPr>
            <p:ph type="title"/>
          </p:nvPr>
        </p:nvSpPr>
        <p:spPr>
          <a:xfrm>
            <a:off x="838200" y="365125"/>
            <a:ext cx="10515600" cy="540649"/>
          </a:xfrm>
        </p:spPr>
        <p:txBody>
          <a:bodyPr>
            <a:normAutofit fontScale="90000"/>
          </a:bodyPr>
          <a:lstStyle/>
          <a:p>
            <a:r>
              <a:rPr lang="en-US" sz="4400" dirty="0"/>
              <a:t>	Polynomial regression</a:t>
            </a:r>
            <a:endParaRPr lang="en-IN" dirty="0"/>
          </a:p>
        </p:txBody>
      </p:sp>
      <p:sp>
        <p:nvSpPr>
          <p:cNvPr id="3" name="Content Placeholder 2">
            <a:extLst>
              <a:ext uri="{FF2B5EF4-FFF2-40B4-BE49-F238E27FC236}">
                <a16:creationId xmlns:a16="http://schemas.microsoft.com/office/drawing/2014/main" id="{8C250F9F-3AE6-B9F2-D006-5849097AB9EF}"/>
              </a:ext>
            </a:extLst>
          </p:cNvPr>
          <p:cNvSpPr>
            <a:spLocks noGrp="1"/>
          </p:cNvSpPr>
          <p:nvPr>
            <p:ph idx="1"/>
          </p:nvPr>
        </p:nvSpPr>
        <p:spPr>
          <a:xfrm>
            <a:off x="838200" y="905774"/>
            <a:ext cx="10515600" cy="4883001"/>
          </a:xfrm>
        </p:spPr>
        <p:txBody>
          <a:bodyPr/>
          <a:lstStyle/>
          <a:p>
            <a:r>
              <a:rPr lang="en-US" b="0" i="0" dirty="0">
                <a:solidFill>
                  <a:srgbClr val="000000"/>
                </a:solidFill>
                <a:effectLst/>
                <a:latin typeface="inter-regular"/>
              </a:rPr>
              <a:t>Polynomial Regression is a regression algorithm that models the relationship between a dependent(y) and independent variable(x) as nth degree polynomial.</a:t>
            </a:r>
          </a:p>
          <a:p>
            <a:r>
              <a:rPr lang="en-US" b="0" i="0" dirty="0">
                <a:solidFill>
                  <a:srgbClr val="222222"/>
                </a:solidFill>
                <a:effectLst/>
                <a:latin typeface="Lato" panose="020F0502020204030203" pitchFamily="34" charset="0"/>
              </a:rPr>
              <a:t>Polynomial regression is a form of Linear regression where only due to the Non-linear relationship between dependent and independent variables, we add some polynomial terms to linear regression to convert it into Polynomial regression.</a:t>
            </a:r>
            <a:endParaRPr lang="en-US" dirty="0">
              <a:solidFill>
                <a:srgbClr val="000000"/>
              </a:solidFill>
              <a:latin typeface="inter-regular"/>
            </a:endParaRPr>
          </a:p>
          <a:p>
            <a:r>
              <a:rPr lang="en-US" b="0" i="0" dirty="0">
                <a:solidFill>
                  <a:srgbClr val="000000"/>
                </a:solidFill>
                <a:effectLst/>
                <a:latin typeface="inter-regular"/>
              </a:rPr>
              <a:t> The Polynomial Regression equation is given below:</a:t>
            </a:r>
          </a:p>
          <a:p>
            <a:endParaRPr lang="en-IN" dirty="0"/>
          </a:p>
          <a:p>
            <a:endParaRPr lang="en-IN" dirty="0"/>
          </a:p>
          <a:p>
            <a:endParaRPr lang="en-IN" dirty="0"/>
          </a:p>
        </p:txBody>
      </p:sp>
      <p:sp>
        <p:nvSpPr>
          <p:cNvPr id="4" name="Rectangle 1">
            <a:extLst>
              <a:ext uri="{FF2B5EF4-FFF2-40B4-BE49-F238E27FC236}">
                <a16:creationId xmlns:a16="http://schemas.microsoft.com/office/drawing/2014/main" id="{927D42D9-9318-C388-C409-DE5EB0D819EA}"/>
              </a:ext>
            </a:extLst>
          </p:cNvPr>
          <p:cNvSpPr>
            <a:spLocks noChangeArrowheads="1"/>
          </p:cNvSpPr>
          <p:nvPr/>
        </p:nvSpPr>
        <p:spPr bwMode="auto">
          <a:xfrm>
            <a:off x="1174630" y="4965456"/>
            <a:ext cx="7634377" cy="49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31740" rIns="91440" bIns="3174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Arial Unicode MS"/>
              </a:rPr>
              <a:t>y= b</a:t>
            </a:r>
            <a:r>
              <a:rPr kumimoji="0" lang="en-US" altLang="en-US" sz="2800" b="0" i="0" u="none" strike="noStrike" cap="none" normalizeH="0" baseline="-30000" dirty="0">
                <a:ln>
                  <a:noFill/>
                </a:ln>
                <a:solidFill>
                  <a:srgbClr val="333333"/>
                </a:solidFill>
                <a:effectLst/>
                <a:latin typeface="Arial Unicode MS"/>
              </a:rPr>
              <a:t>0</a:t>
            </a:r>
            <a:r>
              <a:rPr kumimoji="0" lang="en-US" altLang="en-US" sz="2800" b="0" i="0" u="none" strike="noStrike" cap="none" normalizeH="0" baseline="0" dirty="0">
                <a:ln>
                  <a:noFill/>
                </a:ln>
                <a:solidFill>
                  <a:srgbClr val="333333"/>
                </a:solidFill>
                <a:effectLst/>
                <a:latin typeface="Arial Unicode MS"/>
              </a:rPr>
              <a:t>+b</a:t>
            </a:r>
            <a:r>
              <a:rPr kumimoji="0" lang="en-US" altLang="en-US" sz="2800" b="0" i="0" u="none" strike="noStrike" cap="none" normalizeH="0" baseline="-30000" dirty="0">
                <a:ln>
                  <a:noFill/>
                </a:ln>
                <a:solidFill>
                  <a:srgbClr val="333333"/>
                </a:solidFill>
                <a:effectLst/>
                <a:latin typeface="Arial Unicode MS"/>
              </a:rPr>
              <a:t>1</a:t>
            </a:r>
            <a:r>
              <a:rPr kumimoji="0" lang="en-US" altLang="en-US" sz="2800" b="0" i="0" u="none" strike="noStrike" cap="none" normalizeH="0" baseline="0" dirty="0">
                <a:ln>
                  <a:noFill/>
                </a:ln>
                <a:solidFill>
                  <a:srgbClr val="333333"/>
                </a:solidFill>
                <a:effectLst/>
                <a:latin typeface="Arial Unicode MS"/>
              </a:rPr>
              <a:t>x</a:t>
            </a:r>
            <a:r>
              <a:rPr kumimoji="0" lang="en-US" altLang="en-US" sz="2800" b="0" i="0" u="none" strike="noStrike" cap="none" normalizeH="0" baseline="-30000" dirty="0">
                <a:ln>
                  <a:noFill/>
                </a:ln>
                <a:solidFill>
                  <a:srgbClr val="333333"/>
                </a:solidFill>
                <a:effectLst/>
                <a:latin typeface="Arial Unicode MS"/>
              </a:rPr>
              <a:t>1</a:t>
            </a:r>
            <a:r>
              <a:rPr kumimoji="0" lang="en-US" altLang="en-US" sz="2800" b="0" i="0" u="none" strike="noStrike" cap="none" normalizeH="0" baseline="0" dirty="0">
                <a:ln>
                  <a:noFill/>
                </a:ln>
                <a:solidFill>
                  <a:srgbClr val="333333"/>
                </a:solidFill>
                <a:effectLst/>
                <a:latin typeface="Arial Unicode MS"/>
              </a:rPr>
              <a:t>+ b</a:t>
            </a:r>
            <a:r>
              <a:rPr kumimoji="0" lang="en-US" altLang="en-US" sz="2800" b="0" i="0" u="none" strike="noStrike" cap="none" normalizeH="0" baseline="-30000" dirty="0">
                <a:ln>
                  <a:noFill/>
                </a:ln>
                <a:solidFill>
                  <a:srgbClr val="333333"/>
                </a:solidFill>
                <a:effectLst/>
                <a:latin typeface="Arial Unicode MS"/>
              </a:rPr>
              <a:t>2</a:t>
            </a:r>
            <a:r>
              <a:rPr kumimoji="0" lang="en-US" altLang="en-US" sz="2800" b="0" i="0" u="none" strike="noStrike" cap="none" normalizeH="0" baseline="0" dirty="0">
                <a:ln>
                  <a:noFill/>
                </a:ln>
                <a:solidFill>
                  <a:srgbClr val="333333"/>
                </a:solidFill>
                <a:effectLst/>
                <a:latin typeface="Arial Unicode MS"/>
              </a:rPr>
              <a:t>x</a:t>
            </a:r>
            <a:r>
              <a:rPr kumimoji="0" lang="en-US" altLang="en-US" sz="2800" b="0" i="0" u="none" strike="noStrike" cap="none" normalizeH="0" baseline="-30000" dirty="0">
                <a:ln>
                  <a:noFill/>
                </a:ln>
                <a:solidFill>
                  <a:srgbClr val="333333"/>
                </a:solidFill>
                <a:effectLst/>
                <a:latin typeface="Arial Unicode MS"/>
              </a:rPr>
              <a:t>1</a:t>
            </a:r>
            <a:r>
              <a:rPr kumimoji="0" lang="en-US" altLang="en-US" sz="2800" b="0" i="0" u="none" strike="noStrike" cap="none" normalizeH="0" baseline="30000" dirty="0">
                <a:ln>
                  <a:noFill/>
                </a:ln>
                <a:solidFill>
                  <a:srgbClr val="333333"/>
                </a:solidFill>
                <a:effectLst/>
                <a:latin typeface="Arial Unicode MS"/>
              </a:rPr>
              <a:t>2</a:t>
            </a:r>
            <a:r>
              <a:rPr kumimoji="0" lang="en-US" altLang="en-US" sz="2800" b="0" i="0" u="none" strike="noStrike" cap="none" normalizeH="0" baseline="0" dirty="0">
                <a:ln>
                  <a:noFill/>
                </a:ln>
                <a:solidFill>
                  <a:srgbClr val="333333"/>
                </a:solidFill>
                <a:effectLst/>
                <a:latin typeface="Arial Unicode MS"/>
              </a:rPr>
              <a:t>+ b</a:t>
            </a:r>
            <a:r>
              <a:rPr kumimoji="0" lang="en-US" altLang="en-US" sz="2800" b="0" i="0" u="none" strike="noStrike" cap="none" normalizeH="0" baseline="-30000" dirty="0">
                <a:ln>
                  <a:noFill/>
                </a:ln>
                <a:solidFill>
                  <a:srgbClr val="333333"/>
                </a:solidFill>
                <a:effectLst/>
                <a:latin typeface="Arial Unicode MS"/>
              </a:rPr>
              <a:t>2</a:t>
            </a:r>
            <a:r>
              <a:rPr kumimoji="0" lang="en-US" altLang="en-US" sz="2800" b="0" i="0" u="none" strike="noStrike" cap="none" normalizeH="0" baseline="0" dirty="0">
                <a:ln>
                  <a:noFill/>
                </a:ln>
                <a:solidFill>
                  <a:srgbClr val="333333"/>
                </a:solidFill>
                <a:effectLst/>
                <a:latin typeface="Arial Unicode MS"/>
              </a:rPr>
              <a:t>x</a:t>
            </a:r>
            <a:r>
              <a:rPr kumimoji="0" lang="en-US" altLang="en-US" sz="2800" b="0" i="0" u="none" strike="noStrike" cap="none" normalizeH="0" baseline="-30000" dirty="0">
                <a:ln>
                  <a:noFill/>
                </a:ln>
                <a:solidFill>
                  <a:srgbClr val="333333"/>
                </a:solidFill>
                <a:effectLst/>
                <a:latin typeface="Arial Unicode MS"/>
              </a:rPr>
              <a:t>1</a:t>
            </a:r>
            <a:r>
              <a:rPr kumimoji="0" lang="en-US" altLang="en-US" sz="2800" b="0" i="0" u="none" strike="noStrike" cap="none" normalizeH="0" baseline="30000" dirty="0">
                <a:ln>
                  <a:noFill/>
                </a:ln>
                <a:solidFill>
                  <a:srgbClr val="333333"/>
                </a:solidFill>
                <a:effectLst/>
                <a:latin typeface="Arial Unicode MS"/>
              </a:rPr>
              <a:t>3</a:t>
            </a:r>
            <a:r>
              <a:rPr kumimoji="0" lang="en-US" altLang="en-US" sz="2800" b="0" i="0" u="none" strike="noStrike" cap="none" normalizeH="0" baseline="0" dirty="0">
                <a:ln>
                  <a:noFill/>
                </a:ln>
                <a:solidFill>
                  <a:srgbClr val="333333"/>
                </a:solidFill>
                <a:effectLst/>
                <a:latin typeface="Arial Unicode MS"/>
              </a:rPr>
              <a:t>+...... b</a:t>
            </a:r>
            <a:r>
              <a:rPr kumimoji="0" lang="en-US" altLang="en-US" sz="2800" b="0" i="0" u="none" strike="noStrike" cap="none" normalizeH="0" baseline="-30000" dirty="0">
                <a:ln>
                  <a:noFill/>
                </a:ln>
                <a:solidFill>
                  <a:srgbClr val="333333"/>
                </a:solidFill>
                <a:effectLst/>
                <a:latin typeface="Arial Unicode MS"/>
              </a:rPr>
              <a:t>n</a:t>
            </a:r>
            <a:r>
              <a:rPr kumimoji="0" lang="en-US" altLang="en-US" sz="2800" b="0" i="0" u="none" strike="noStrike" cap="none" normalizeH="0" baseline="0" dirty="0">
                <a:ln>
                  <a:noFill/>
                </a:ln>
                <a:solidFill>
                  <a:srgbClr val="333333"/>
                </a:solidFill>
                <a:effectLst/>
                <a:latin typeface="Arial Unicode MS"/>
              </a:rPr>
              <a:t>x</a:t>
            </a:r>
            <a:r>
              <a:rPr kumimoji="0" lang="en-US" altLang="en-US" sz="2800" b="0" i="0" u="none" strike="noStrike" cap="none" normalizeH="0" baseline="-30000" dirty="0">
                <a:ln>
                  <a:noFill/>
                </a:ln>
                <a:solidFill>
                  <a:srgbClr val="333333"/>
                </a:solidFill>
                <a:effectLst/>
                <a:latin typeface="Arial Unicode MS"/>
              </a:rPr>
              <a:t>1</a:t>
            </a:r>
            <a:r>
              <a:rPr kumimoji="0" lang="en-US" altLang="en-US" sz="2800" b="0" i="0" u="none" strike="noStrike" cap="none" normalizeH="0" baseline="30000" dirty="0">
                <a:ln>
                  <a:noFill/>
                </a:ln>
                <a:solidFill>
                  <a:srgbClr val="333333"/>
                </a:solidFill>
                <a:effectLst/>
                <a:latin typeface="Arial Unicode MS"/>
              </a:rPr>
              <a:t>n</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7408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EF60C8-FA2E-668A-3F86-AA73FBB09358}"/>
              </a:ext>
            </a:extLst>
          </p:cNvPr>
          <p:cNvSpPr>
            <a:spLocks noGrp="1"/>
          </p:cNvSpPr>
          <p:nvPr>
            <p:ph idx="1"/>
          </p:nvPr>
        </p:nvSpPr>
        <p:spPr>
          <a:xfrm>
            <a:off x="448574" y="327804"/>
            <a:ext cx="10905226" cy="5849159"/>
          </a:xfrm>
        </p:spPr>
        <p:txBody>
          <a:bodyPr>
            <a:normAutofit lnSpcReduction="10000"/>
          </a:bodyPr>
          <a:lstStyle/>
          <a:p>
            <a:pPr algn="just">
              <a:buFont typeface="Arial" panose="020B0604020202020204" pitchFamily="34" charset="0"/>
              <a:buChar char="•"/>
            </a:pPr>
            <a:r>
              <a:rPr lang="en-US" sz="2800" b="0" i="0" dirty="0">
                <a:solidFill>
                  <a:srgbClr val="000000"/>
                </a:solidFill>
                <a:effectLst/>
                <a:latin typeface="inter-regular"/>
              </a:rPr>
              <a:t>It makes use of a linear regression model to fit the complicated and non-linear functions and datasets.</a:t>
            </a:r>
          </a:p>
          <a:p>
            <a:pPr algn="just">
              <a:buFont typeface="Arial" panose="020B0604020202020204" pitchFamily="34" charset="0"/>
              <a:buChar char="•"/>
            </a:pPr>
            <a:r>
              <a:rPr lang="en-US" sz="2800" b="1" i="0" dirty="0">
                <a:solidFill>
                  <a:srgbClr val="000000"/>
                </a:solidFill>
                <a:effectLst/>
                <a:latin typeface="inter-bold"/>
              </a:rPr>
              <a:t>Hence, </a:t>
            </a:r>
            <a:r>
              <a:rPr lang="en-US" sz="2800" b="1" i="1" dirty="0">
                <a:solidFill>
                  <a:srgbClr val="000000"/>
                </a:solidFill>
                <a:effectLst/>
                <a:latin typeface="inter-bold"/>
              </a:rPr>
              <a:t>"In Polynomial regression, the original features are converted into Polynomial features of required degree (2,3,..,n) and then modeled using a linear model."</a:t>
            </a:r>
            <a:endParaRPr lang="en-US" sz="2800" b="0" i="0" dirty="0">
              <a:solidFill>
                <a:srgbClr val="000000"/>
              </a:solidFill>
              <a:effectLst/>
              <a:latin typeface="inter-regular"/>
            </a:endParaRPr>
          </a:p>
          <a:p>
            <a:pPr marL="0" indent="0" algn="just">
              <a:buNone/>
            </a:pPr>
            <a:r>
              <a:rPr lang="en-US" b="0" i="0" dirty="0">
                <a:solidFill>
                  <a:srgbClr val="610B38"/>
                </a:solidFill>
                <a:effectLst/>
                <a:latin typeface="erdana"/>
              </a:rPr>
              <a:t>Need for Polynomial Regression:</a:t>
            </a:r>
          </a:p>
          <a:p>
            <a:pPr algn="just"/>
            <a:r>
              <a:rPr lang="en-US" b="0" i="0" dirty="0">
                <a:solidFill>
                  <a:srgbClr val="333333"/>
                </a:solidFill>
                <a:effectLst/>
                <a:latin typeface="inter-regular"/>
              </a:rPr>
              <a:t>The need of Polynomial Regression in ML can be understood in the below points:</a:t>
            </a:r>
          </a:p>
          <a:p>
            <a:pPr algn="just">
              <a:buFont typeface="Arial" panose="020B0604020202020204" pitchFamily="34" charset="0"/>
              <a:buChar char="•"/>
            </a:pPr>
            <a:r>
              <a:rPr lang="en-US" b="0" i="0" dirty="0">
                <a:solidFill>
                  <a:srgbClr val="000000"/>
                </a:solidFill>
                <a:effectLst/>
                <a:latin typeface="inter-regular"/>
              </a:rPr>
              <a:t>If we apply a linear model on a </a:t>
            </a:r>
            <a:r>
              <a:rPr lang="en-US" b="1" i="0" dirty="0">
                <a:solidFill>
                  <a:srgbClr val="000000"/>
                </a:solidFill>
                <a:effectLst/>
                <a:latin typeface="inter-bold"/>
              </a:rPr>
              <a:t>linear dataset</a:t>
            </a:r>
            <a:r>
              <a:rPr lang="en-US" b="0" i="0" dirty="0">
                <a:solidFill>
                  <a:srgbClr val="000000"/>
                </a:solidFill>
                <a:effectLst/>
                <a:latin typeface="inter-regular"/>
              </a:rPr>
              <a:t>, then it provides us a good result as we have seen in Simple Linear Regression, but if we apply the same model without any modification on a </a:t>
            </a:r>
            <a:r>
              <a:rPr lang="en-US" b="1" i="0" dirty="0">
                <a:solidFill>
                  <a:srgbClr val="000000"/>
                </a:solidFill>
                <a:effectLst/>
                <a:latin typeface="inter-bold"/>
              </a:rPr>
              <a:t>non-linear dataset</a:t>
            </a:r>
            <a:r>
              <a:rPr lang="en-US" b="0" i="0" dirty="0">
                <a:solidFill>
                  <a:srgbClr val="000000"/>
                </a:solidFill>
                <a:effectLst/>
                <a:latin typeface="inter-regular"/>
              </a:rPr>
              <a:t>, then it will produce a drastic output. </a:t>
            </a:r>
          </a:p>
          <a:p>
            <a:pPr algn="just">
              <a:buFont typeface="Arial" panose="020B0604020202020204" pitchFamily="34" charset="0"/>
              <a:buChar char="•"/>
            </a:pPr>
            <a:r>
              <a:rPr lang="en-US" b="0" i="0" dirty="0">
                <a:solidFill>
                  <a:srgbClr val="000000"/>
                </a:solidFill>
                <a:effectLst/>
                <a:latin typeface="inter-regular"/>
              </a:rPr>
              <a:t>Due to which loss function will increase, the error rate will be high, and accuracy will be decreased.</a:t>
            </a:r>
          </a:p>
          <a:p>
            <a:endParaRPr lang="en-IN" dirty="0"/>
          </a:p>
        </p:txBody>
      </p:sp>
    </p:spTree>
    <p:extLst>
      <p:ext uri="{BB962C8B-B14F-4D97-AF65-F5344CB8AC3E}">
        <p14:creationId xmlns:p14="http://schemas.microsoft.com/office/powerpoint/2010/main" val="38924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034904-81E1-8CC1-CEAB-529D6F7324D0}"/>
              </a:ext>
            </a:extLst>
          </p:cNvPr>
          <p:cNvSpPr>
            <a:spLocks noGrp="1"/>
          </p:cNvSpPr>
          <p:nvPr>
            <p:ph idx="1"/>
          </p:nvPr>
        </p:nvSpPr>
        <p:spPr>
          <a:xfrm>
            <a:off x="838200" y="506437"/>
            <a:ext cx="10515600" cy="5670526"/>
          </a:xfrm>
        </p:spPr>
        <p:txBody>
          <a:bodyPr/>
          <a:lstStyle/>
          <a:p>
            <a:pPr marL="0" indent="0" algn="l" fontAlgn="base">
              <a:buNone/>
            </a:pPr>
            <a:r>
              <a:rPr lang="en-US" b="0" i="0" dirty="0">
                <a:solidFill>
                  <a:srgbClr val="212121"/>
                </a:solidFill>
                <a:effectLst/>
                <a:latin typeface="Gordita"/>
              </a:rPr>
              <a:t>Types of regression techniques</a:t>
            </a:r>
          </a:p>
          <a:p>
            <a:pPr algn="l" fontAlgn="base"/>
            <a:r>
              <a:rPr lang="en-US" b="0" i="0" dirty="0">
                <a:solidFill>
                  <a:srgbClr val="212121"/>
                </a:solidFill>
                <a:effectLst/>
                <a:latin typeface="Gordita"/>
              </a:rPr>
              <a:t>There are several types of regression analysis, each with their own strengths and weaknesses. Here are the most common.</a:t>
            </a:r>
          </a:p>
          <a:p>
            <a:pPr marL="0" indent="0" fontAlgn="base">
              <a:buNone/>
            </a:pPr>
            <a:r>
              <a:rPr lang="en-US" dirty="0">
                <a:solidFill>
                  <a:srgbClr val="212121"/>
                </a:solidFill>
                <a:latin typeface="Gordita"/>
              </a:rPr>
              <a:t>1.</a:t>
            </a:r>
            <a:r>
              <a:rPr lang="en-IN" b="0" i="0" dirty="0">
                <a:solidFill>
                  <a:srgbClr val="212121"/>
                </a:solidFill>
                <a:effectLst/>
                <a:latin typeface="Gordita"/>
              </a:rPr>
              <a:t> Linear regression</a:t>
            </a:r>
          </a:p>
          <a:p>
            <a:pPr marL="0" indent="0" fontAlgn="base">
              <a:buNone/>
            </a:pPr>
            <a:r>
              <a:rPr lang="en-US" b="0" i="0" dirty="0">
                <a:solidFill>
                  <a:srgbClr val="212121"/>
                </a:solidFill>
                <a:effectLst/>
                <a:latin typeface="Gordita"/>
              </a:rPr>
              <a:t>2. </a:t>
            </a:r>
            <a:r>
              <a:rPr lang="en-IN" b="0" i="0" dirty="0">
                <a:solidFill>
                  <a:srgbClr val="212121"/>
                </a:solidFill>
                <a:effectLst/>
                <a:latin typeface="Gordita"/>
              </a:rPr>
              <a:t>Polynomial regression</a:t>
            </a:r>
          </a:p>
          <a:p>
            <a:pPr marL="0" indent="0" fontAlgn="base">
              <a:buNone/>
            </a:pPr>
            <a:r>
              <a:rPr lang="en-US" b="0" i="0" dirty="0">
                <a:solidFill>
                  <a:srgbClr val="212121"/>
                </a:solidFill>
                <a:effectLst/>
                <a:latin typeface="Gordita"/>
              </a:rPr>
              <a:t>3.</a:t>
            </a:r>
            <a:r>
              <a:rPr lang="en-IN" b="0" i="0" dirty="0">
                <a:solidFill>
                  <a:srgbClr val="212121"/>
                </a:solidFill>
                <a:effectLst/>
                <a:latin typeface="Gordita"/>
              </a:rPr>
              <a:t> Logistic regression</a:t>
            </a:r>
          </a:p>
          <a:p>
            <a:pPr marL="0" indent="0" fontAlgn="base">
              <a:buNone/>
            </a:pPr>
            <a:r>
              <a:rPr lang="en-US" b="0" i="0" dirty="0">
                <a:solidFill>
                  <a:srgbClr val="212121"/>
                </a:solidFill>
                <a:effectLst/>
                <a:latin typeface="Gordita"/>
              </a:rPr>
              <a:t>4.</a:t>
            </a:r>
            <a:r>
              <a:rPr lang="en-IN" b="0" i="0" dirty="0">
                <a:solidFill>
                  <a:srgbClr val="212121"/>
                </a:solidFill>
                <a:effectLst/>
                <a:latin typeface="Gordita"/>
              </a:rPr>
              <a:t> Ridge regression</a:t>
            </a:r>
          </a:p>
          <a:p>
            <a:pPr marL="0" indent="0" fontAlgn="base">
              <a:buNone/>
            </a:pPr>
            <a:r>
              <a:rPr lang="en-US" b="0" i="0" dirty="0">
                <a:solidFill>
                  <a:srgbClr val="212121"/>
                </a:solidFill>
                <a:effectLst/>
                <a:latin typeface="Gordita"/>
              </a:rPr>
              <a:t>5.</a:t>
            </a:r>
            <a:r>
              <a:rPr lang="en-IN" b="0" i="0" dirty="0">
                <a:solidFill>
                  <a:srgbClr val="212121"/>
                </a:solidFill>
                <a:effectLst/>
                <a:latin typeface="Gordita"/>
              </a:rPr>
              <a:t> Lasso regression</a:t>
            </a:r>
          </a:p>
          <a:p>
            <a:pPr marL="0" indent="0" algn="l" fontAlgn="base">
              <a:buNone/>
            </a:pPr>
            <a:endParaRPr lang="en-US" b="0" i="0" dirty="0">
              <a:solidFill>
                <a:srgbClr val="212121"/>
              </a:solidFill>
              <a:effectLst/>
              <a:latin typeface="Gordita"/>
            </a:endParaRPr>
          </a:p>
          <a:p>
            <a:endParaRPr lang="en-IN" dirty="0"/>
          </a:p>
        </p:txBody>
      </p:sp>
    </p:spTree>
    <p:extLst>
      <p:ext uri="{BB962C8B-B14F-4D97-AF65-F5344CB8AC3E}">
        <p14:creationId xmlns:p14="http://schemas.microsoft.com/office/powerpoint/2010/main" val="26175628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CC8F5A-F40A-C97F-8B1C-AC0B03C57190}"/>
              </a:ext>
            </a:extLst>
          </p:cNvPr>
          <p:cNvSpPr>
            <a:spLocks noGrp="1"/>
          </p:cNvSpPr>
          <p:nvPr>
            <p:ph idx="1"/>
          </p:nvPr>
        </p:nvSpPr>
        <p:spPr>
          <a:xfrm>
            <a:off x="838200" y="336430"/>
            <a:ext cx="10515600" cy="5840533"/>
          </a:xfrm>
        </p:spPr>
        <p:txBody>
          <a:bodyPr/>
          <a:lstStyle/>
          <a:p>
            <a:r>
              <a:rPr lang="en-US" b="0" i="0" dirty="0">
                <a:solidFill>
                  <a:srgbClr val="000000"/>
                </a:solidFill>
                <a:effectLst/>
                <a:latin typeface="inter-regular"/>
              </a:rPr>
              <a:t>So for such cases, </a:t>
            </a:r>
            <a:r>
              <a:rPr lang="en-US" b="1" i="0" dirty="0">
                <a:solidFill>
                  <a:srgbClr val="000000"/>
                </a:solidFill>
                <a:effectLst/>
                <a:latin typeface="inter-bold"/>
              </a:rPr>
              <a:t>where data points are arranged in a non-linear fashion, we need the Polynomial Regression model</a:t>
            </a:r>
            <a:r>
              <a:rPr lang="en-US" b="0" i="0" dirty="0">
                <a:solidFill>
                  <a:srgbClr val="000000"/>
                </a:solidFill>
                <a:effectLst/>
                <a:latin typeface="inter-regular"/>
              </a:rPr>
              <a:t>. </a:t>
            </a:r>
          </a:p>
          <a:p>
            <a:r>
              <a:rPr lang="en-US" b="0" i="0" dirty="0">
                <a:solidFill>
                  <a:srgbClr val="000000"/>
                </a:solidFill>
                <a:effectLst/>
                <a:latin typeface="inter-regular"/>
              </a:rPr>
              <a:t>We can understand it in a better way using the below comparison diagram of the linear dataset and non-linear dataset.</a:t>
            </a:r>
          </a:p>
          <a:p>
            <a:endParaRPr lang="en-IN" dirty="0"/>
          </a:p>
        </p:txBody>
      </p:sp>
      <p:pic>
        <p:nvPicPr>
          <p:cNvPr id="5" name="Picture 4">
            <a:extLst>
              <a:ext uri="{FF2B5EF4-FFF2-40B4-BE49-F238E27FC236}">
                <a16:creationId xmlns:a16="http://schemas.microsoft.com/office/drawing/2014/main" id="{85531704-9809-5DD3-C732-4C507CD4D757}"/>
              </a:ext>
            </a:extLst>
          </p:cNvPr>
          <p:cNvPicPr>
            <a:picLocks noChangeAspect="1"/>
          </p:cNvPicPr>
          <p:nvPr/>
        </p:nvPicPr>
        <p:blipFill>
          <a:blip r:embed="rId2"/>
          <a:stretch>
            <a:fillRect/>
          </a:stretch>
        </p:blipFill>
        <p:spPr>
          <a:xfrm>
            <a:off x="1639288" y="2289055"/>
            <a:ext cx="7780757" cy="3909294"/>
          </a:xfrm>
          <a:prstGeom prst="rect">
            <a:avLst/>
          </a:prstGeom>
        </p:spPr>
      </p:pic>
    </p:spTree>
    <p:extLst>
      <p:ext uri="{BB962C8B-B14F-4D97-AF65-F5344CB8AC3E}">
        <p14:creationId xmlns:p14="http://schemas.microsoft.com/office/powerpoint/2010/main" val="1471450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E5A8DE-D305-7C58-2617-CFA0093471EE}"/>
              </a:ext>
            </a:extLst>
          </p:cNvPr>
          <p:cNvSpPr>
            <a:spLocks noGrp="1"/>
          </p:cNvSpPr>
          <p:nvPr>
            <p:ph idx="1"/>
          </p:nvPr>
        </p:nvSpPr>
        <p:spPr>
          <a:xfrm>
            <a:off x="838200" y="577970"/>
            <a:ext cx="10515600" cy="5598993"/>
          </a:xfrm>
        </p:spPr>
        <p:txBody>
          <a:bodyPr/>
          <a:lstStyle/>
          <a:p>
            <a:pPr algn="just">
              <a:buFont typeface="Arial" panose="020B0604020202020204" pitchFamily="34" charset="0"/>
              <a:buChar char="•"/>
            </a:pPr>
            <a:r>
              <a:rPr lang="en-US" b="0" i="0" dirty="0">
                <a:solidFill>
                  <a:srgbClr val="000000"/>
                </a:solidFill>
                <a:effectLst/>
                <a:latin typeface="inter-regular"/>
              </a:rPr>
              <a:t>In the above image, we have taken a dataset which is arranged non-linearly. So if we try to cover it with a linear model, then we can clearly see that it hardly covers any data point. On the other hand, a curve is suitable to cover most of the data points, which is of the Polynomial model.</a:t>
            </a:r>
          </a:p>
          <a:p>
            <a:pPr algn="just">
              <a:buFont typeface="Arial" panose="020B0604020202020204" pitchFamily="34" charset="0"/>
              <a:buChar char="•"/>
            </a:pPr>
            <a:r>
              <a:rPr lang="en-US" b="0" i="0" dirty="0">
                <a:solidFill>
                  <a:srgbClr val="000000"/>
                </a:solidFill>
                <a:effectLst/>
                <a:latin typeface="inter-regular"/>
              </a:rPr>
              <a:t>Hence, </a:t>
            </a:r>
            <a:r>
              <a:rPr lang="en-US" b="0" i="1" dirty="0">
                <a:solidFill>
                  <a:srgbClr val="000000"/>
                </a:solidFill>
                <a:effectLst/>
                <a:latin typeface="inter-regular"/>
              </a:rPr>
              <a:t>if the datasets are arranged in a non-linear fashion, then we should use the Polynomial Regression model instead of Simple Linear Regression.</a:t>
            </a: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3318309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30D084C-C1EE-920D-3237-04963FD1B4AD}"/>
              </a:ext>
            </a:extLst>
          </p:cNvPr>
          <p:cNvPicPr>
            <a:picLocks noGrp="1" noChangeAspect="1"/>
          </p:cNvPicPr>
          <p:nvPr>
            <p:ph idx="1"/>
          </p:nvPr>
        </p:nvPicPr>
        <p:blipFill>
          <a:blip r:embed="rId2"/>
          <a:stretch>
            <a:fillRect/>
          </a:stretch>
        </p:blipFill>
        <p:spPr>
          <a:xfrm>
            <a:off x="284673" y="458802"/>
            <a:ext cx="11635942" cy="4872323"/>
          </a:xfrm>
        </p:spPr>
      </p:pic>
    </p:spTree>
    <p:extLst>
      <p:ext uri="{BB962C8B-B14F-4D97-AF65-F5344CB8AC3E}">
        <p14:creationId xmlns:p14="http://schemas.microsoft.com/office/powerpoint/2010/main" val="4053518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D34F-BD3C-4A7C-750F-7B737BF66D59}"/>
              </a:ext>
            </a:extLst>
          </p:cNvPr>
          <p:cNvSpPr>
            <a:spLocks noGrp="1"/>
          </p:cNvSpPr>
          <p:nvPr>
            <p:ph type="title"/>
          </p:nvPr>
        </p:nvSpPr>
        <p:spPr>
          <a:xfrm>
            <a:off x="838200" y="365125"/>
            <a:ext cx="10515600" cy="514769"/>
          </a:xfrm>
        </p:spPr>
        <p:txBody>
          <a:bodyPr>
            <a:normAutofit fontScale="90000"/>
          </a:bodyPr>
          <a:lstStyle/>
          <a:p>
            <a:r>
              <a:rPr lang="en-IN" b="1" i="0" dirty="0">
                <a:solidFill>
                  <a:srgbClr val="3A3A3A"/>
                </a:solidFill>
                <a:effectLst/>
                <a:latin typeface="-apple-system"/>
              </a:rPr>
              <a:t>			Example</a:t>
            </a:r>
            <a:endParaRPr lang="en-IN" dirty="0"/>
          </a:p>
        </p:txBody>
      </p:sp>
      <p:sp>
        <p:nvSpPr>
          <p:cNvPr id="3" name="Content Placeholder 2">
            <a:extLst>
              <a:ext uri="{FF2B5EF4-FFF2-40B4-BE49-F238E27FC236}">
                <a16:creationId xmlns:a16="http://schemas.microsoft.com/office/drawing/2014/main" id="{9C03467A-EA18-5AB3-3F88-F1FD4518CAE2}"/>
              </a:ext>
            </a:extLst>
          </p:cNvPr>
          <p:cNvSpPr>
            <a:spLocks noGrp="1"/>
          </p:cNvSpPr>
          <p:nvPr>
            <p:ph idx="1"/>
          </p:nvPr>
        </p:nvSpPr>
        <p:spPr>
          <a:xfrm>
            <a:off x="838200" y="983411"/>
            <a:ext cx="10515600" cy="5193552"/>
          </a:xfrm>
        </p:spPr>
        <p:txBody>
          <a:bodyPr/>
          <a:lstStyle/>
          <a:p>
            <a:pPr marL="0" indent="0">
              <a:buNone/>
            </a:pPr>
            <a:r>
              <a:rPr lang="en-IN" b="1" i="0" dirty="0">
                <a:solidFill>
                  <a:srgbClr val="3A3A3A"/>
                </a:solidFill>
                <a:effectLst/>
                <a:latin typeface="-apple-system"/>
              </a:rPr>
              <a:t>Example:</a:t>
            </a:r>
          </a:p>
          <a:p>
            <a:r>
              <a:rPr lang="en-US" b="0" i="0" dirty="0">
                <a:solidFill>
                  <a:srgbClr val="3A3A3A"/>
                </a:solidFill>
                <a:effectLst/>
                <a:latin typeface="-apple-system"/>
              </a:rPr>
              <a:t>Predicting the height of a person given the age of the person.</a:t>
            </a:r>
            <a:endParaRPr lang="en-IN" dirty="0"/>
          </a:p>
        </p:txBody>
      </p:sp>
      <p:pic>
        <p:nvPicPr>
          <p:cNvPr id="5" name="Picture 4">
            <a:extLst>
              <a:ext uri="{FF2B5EF4-FFF2-40B4-BE49-F238E27FC236}">
                <a16:creationId xmlns:a16="http://schemas.microsoft.com/office/drawing/2014/main" id="{03088595-E704-F296-A472-451333C4689C}"/>
              </a:ext>
            </a:extLst>
          </p:cNvPr>
          <p:cNvPicPr>
            <a:picLocks noChangeAspect="1"/>
          </p:cNvPicPr>
          <p:nvPr/>
        </p:nvPicPr>
        <p:blipFill>
          <a:blip r:embed="rId2"/>
          <a:stretch>
            <a:fillRect/>
          </a:stretch>
        </p:blipFill>
        <p:spPr>
          <a:xfrm>
            <a:off x="1263590" y="2172148"/>
            <a:ext cx="7715250" cy="2962275"/>
          </a:xfrm>
          <a:prstGeom prst="rect">
            <a:avLst/>
          </a:prstGeom>
        </p:spPr>
      </p:pic>
      <p:pic>
        <p:nvPicPr>
          <p:cNvPr id="7" name="Picture 6">
            <a:extLst>
              <a:ext uri="{FF2B5EF4-FFF2-40B4-BE49-F238E27FC236}">
                <a16:creationId xmlns:a16="http://schemas.microsoft.com/office/drawing/2014/main" id="{E7F7447D-D55E-DC0A-7D4A-FE1B369FB33A}"/>
              </a:ext>
            </a:extLst>
          </p:cNvPr>
          <p:cNvPicPr>
            <a:picLocks noChangeAspect="1"/>
          </p:cNvPicPr>
          <p:nvPr/>
        </p:nvPicPr>
        <p:blipFill>
          <a:blip r:embed="rId3"/>
          <a:stretch>
            <a:fillRect/>
          </a:stretch>
        </p:blipFill>
        <p:spPr>
          <a:xfrm>
            <a:off x="1263590" y="5280355"/>
            <a:ext cx="6664085" cy="1385602"/>
          </a:xfrm>
          <a:prstGeom prst="rect">
            <a:avLst/>
          </a:prstGeom>
        </p:spPr>
      </p:pic>
    </p:spTree>
    <p:extLst>
      <p:ext uri="{BB962C8B-B14F-4D97-AF65-F5344CB8AC3E}">
        <p14:creationId xmlns:p14="http://schemas.microsoft.com/office/powerpoint/2010/main" val="37421971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DC72DFB-62E3-9CE8-A4E0-91EEDCEB4AD4}"/>
              </a:ext>
            </a:extLst>
          </p:cNvPr>
          <p:cNvPicPr>
            <a:picLocks noGrp="1" noChangeAspect="1"/>
          </p:cNvPicPr>
          <p:nvPr>
            <p:ph idx="1"/>
          </p:nvPr>
        </p:nvPicPr>
        <p:blipFill>
          <a:blip r:embed="rId2"/>
          <a:stretch>
            <a:fillRect/>
          </a:stretch>
        </p:blipFill>
        <p:spPr>
          <a:xfrm>
            <a:off x="523246" y="1241381"/>
            <a:ext cx="10254051" cy="3071827"/>
          </a:xfrm>
        </p:spPr>
      </p:pic>
    </p:spTree>
    <p:extLst>
      <p:ext uri="{BB962C8B-B14F-4D97-AF65-F5344CB8AC3E}">
        <p14:creationId xmlns:p14="http://schemas.microsoft.com/office/powerpoint/2010/main" val="2307798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B7F017A-3B5A-6D1E-0813-95D719C00853}"/>
              </a:ext>
            </a:extLst>
          </p:cNvPr>
          <p:cNvPicPr>
            <a:picLocks noGrp="1" noChangeAspect="1"/>
          </p:cNvPicPr>
          <p:nvPr>
            <p:ph idx="1"/>
          </p:nvPr>
        </p:nvPicPr>
        <p:blipFill>
          <a:blip r:embed="rId2"/>
          <a:stretch>
            <a:fillRect/>
          </a:stretch>
        </p:blipFill>
        <p:spPr>
          <a:xfrm>
            <a:off x="836133" y="554501"/>
            <a:ext cx="9458495" cy="4828381"/>
          </a:xfrm>
        </p:spPr>
      </p:pic>
    </p:spTree>
    <p:extLst>
      <p:ext uri="{BB962C8B-B14F-4D97-AF65-F5344CB8AC3E}">
        <p14:creationId xmlns:p14="http://schemas.microsoft.com/office/powerpoint/2010/main" val="8171228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6143E55-A957-03D1-3A7C-37DC6A0A6CE8}"/>
              </a:ext>
            </a:extLst>
          </p:cNvPr>
          <p:cNvPicPr>
            <a:picLocks noGrp="1" noChangeAspect="1"/>
          </p:cNvPicPr>
          <p:nvPr>
            <p:ph idx="1"/>
          </p:nvPr>
        </p:nvPicPr>
        <p:blipFill>
          <a:blip r:embed="rId2"/>
          <a:stretch>
            <a:fillRect/>
          </a:stretch>
        </p:blipFill>
        <p:spPr>
          <a:xfrm>
            <a:off x="718508" y="338841"/>
            <a:ext cx="8968966" cy="1921280"/>
          </a:xfrm>
        </p:spPr>
      </p:pic>
      <p:pic>
        <p:nvPicPr>
          <p:cNvPr id="7" name="Picture 6">
            <a:extLst>
              <a:ext uri="{FF2B5EF4-FFF2-40B4-BE49-F238E27FC236}">
                <a16:creationId xmlns:a16="http://schemas.microsoft.com/office/drawing/2014/main" id="{EE557227-07F6-B8A1-AAF9-C571518744B4}"/>
              </a:ext>
            </a:extLst>
          </p:cNvPr>
          <p:cNvPicPr>
            <a:picLocks noChangeAspect="1"/>
          </p:cNvPicPr>
          <p:nvPr/>
        </p:nvPicPr>
        <p:blipFill>
          <a:blip r:embed="rId3"/>
          <a:stretch>
            <a:fillRect/>
          </a:stretch>
        </p:blipFill>
        <p:spPr>
          <a:xfrm>
            <a:off x="545980" y="2260121"/>
            <a:ext cx="7079771" cy="3523266"/>
          </a:xfrm>
          <a:prstGeom prst="rect">
            <a:avLst/>
          </a:prstGeom>
        </p:spPr>
      </p:pic>
      <p:sp>
        <p:nvSpPr>
          <p:cNvPr id="9" name="TextBox 8">
            <a:extLst>
              <a:ext uri="{FF2B5EF4-FFF2-40B4-BE49-F238E27FC236}">
                <a16:creationId xmlns:a16="http://schemas.microsoft.com/office/drawing/2014/main" id="{02AD23F7-4988-6B3C-5786-71BE73816736}"/>
              </a:ext>
            </a:extLst>
          </p:cNvPr>
          <p:cNvSpPr txBox="1"/>
          <p:nvPr/>
        </p:nvSpPr>
        <p:spPr>
          <a:xfrm>
            <a:off x="545980" y="5872828"/>
            <a:ext cx="11125560" cy="369332"/>
          </a:xfrm>
          <a:prstGeom prst="rect">
            <a:avLst/>
          </a:prstGeom>
          <a:noFill/>
        </p:spPr>
        <p:txBody>
          <a:bodyPr wrap="square">
            <a:spAutoFit/>
          </a:bodyPr>
          <a:lstStyle/>
          <a:p>
            <a:r>
              <a:rPr lang="en-US" b="0" i="0" dirty="0">
                <a:solidFill>
                  <a:srgbClr val="3A3A3A"/>
                </a:solidFill>
                <a:effectLst/>
                <a:latin typeface="-apple-system"/>
              </a:rPr>
              <a:t>Now, given the value of x (independent variable), we can calculate the value of y (dependent or output variable).</a:t>
            </a:r>
            <a:endParaRPr lang="en-IN" dirty="0"/>
          </a:p>
        </p:txBody>
      </p:sp>
    </p:spTree>
    <p:extLst>
      <p:ext uri="{BB962C8B-B14F-4D97-AF65-F5344CB8AC3E}">
        <p14:creationId xmlns:p14="http://schemas.microsoft.com/office/powerpoint/2010/main" val="23850829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714E9-0D0E-D310-9B25-822D3DCA2BD5}"/>
              </a:ext>
            </a:extLst>
          </p:cNvPr>
          <p:cNvSpPr>
            <a:spLocks noGrp="1"/>
          </p:cNvSpPr>
          <p:nvPr>
            <p:ph type="title"/>
          </p:nvPr>
        </p:nvSpPr>
        <p:spPr>
          <a:xfrm>
            <a:off x="838200" y="365126"/>
            <a:ext cx="10515600" cy="675884"/>
          </a:xfrm>
        </p:spPr>
        <p:txBody>
          <a:bodyPr>
            <a:normAutofit fontScale="90000"/>
          </a:bodyPr>
          <a:lstStyle/>
          <a:p>
            <a:r>
              <a:rPr lang="en-US" sz="4400" dirty="0"/>
              <a:t>			Sparse model</a:t>
            </a:r>
            <a:endParaRPr lang="en-IN" dirty="0"/>
          </a:p>
        </p:txBody>
      </p:sp>
      <p:sp>
        <p:nvSpPr>
          <p:cNvPr id="3" name="Content Placeholder 2">
            <a:extLst>
              <a:ext uri="{FF2B5EF4-FFF2-40B4-BE49-F238E27FC236}">
                <a16:creationId xmlns:a16="http://schemas.microsoft.com/office/drawing/2014/main" id="{873C2F80-BDF1-A7C2-0588-2C596F445341}"/>
              </a:ext>
            </a:extLst>
          </p:cNvPr>
          <p:cNvSpPr>
            <a:spLocks noGrp="1"/>
          </p:cNvSpPr>
          <p:nvPr>
            <p:ph idx="1"/>
          </p:nvPr>
        </p:nvSpPr>
        <p:spPr>
          <a:xfrm>
            <a:off x="407963" y="1041010"/>
            <a:ext cx="11310425" cy="5556738"/>
          </a:xfrm>
        </p:spPr>
        <p:txBody>
          <a:bodyPr/>
          <a:lstStyle/>
          <a:p>
            <a:r>
              <a:rPr lang="en-US" b="0" i="0" dirty="0">
                <a:solidFill>
                  <a:srgbClr val="515151"/>
                </a:solidFill>
                <a:effectLst/>
                <a:latin typeface="Segoe UI" panose="020B0502040204020203" pitchFamily="34" charset="0"/>
              </a:rPr>
              <a:t>The definition of </a:t>
            </a:r>
            <a:r>
              <a:rPr lang="en-US" b="1" i="0" dirty="0">
                <a:solidFill>
                  <a:srgbClr val="515151"/>
                </a:solidFill>
                <a:effectLst/>
                <a:latin typeface="Segoe UI" panose="020B0502040204020203" pitchFamily="34" charset="0"/>
              </a:rPr>
              <a:t>sparse</a:t>
            </a:r>
            <a:r>
              <a:rPr lang="en-US" b="0" i="0" dirty="0">
                <a:solidFill>
                  <a:srgbClr val="515151"/>
                </a:solidFill>
                <a:effectLst/>
                <a:latin typeface="Segoe UI" panose="020B0502040204020203" pitchFamily="34" charset="0"/>
              </a:rPr>
              <a:t> is come from the distribution. Sparse means something that is small number or amount and spread out over an area(or distribution).</a:t>
            </a:r>
          </a:p>
          <a:p>
            <a:r>
              <a:rPr lang="en-US" b="0" i="0" dirty="0">
                <a:solidFill>
                  <a:srgbClr val="515151"/>
                </a:solidFill>
                <a:effectLst/>
                <a:latin typeface="Segoe UI" panose="020B0502040204020203" pitchFamily="34" charset="0"/>
              </a:rPr>
              <a:t>Sparse modeling has advantages from training model. For example, consider about simple linear regression.</a:t>
            </a:r>
          </a:p>
          <a:p>
            <a:endParaRPr lang="en-IN" dirty="0"/>
          </a:p>
        </p:txBody>
      </p:sp>
      <p:pic>
        <p:nvPicPr>
          <p:cNvPr id="5" name="Picture 4">
            <a:extLst>
              <a:ext uri="{FF2B5EF4-FFF2-40B4-BE49-F238E27FC236}">
                <a16:creationId xmlns:a16="http://schemas.microsoft.com/office/drawing/2014/main" id="{688CF539-F213-DBF7-9857-B1B57B8FBFD9}"/>
              </a:ext>
            </a:extLst>
          </p:cNvPr>
          <p:cNvPicPr>
            <a:picLocks noChangeAspect="1"/>
          </p:cNvPicPr>
          <p:nvPr/>
        </p:nvPicPr>
        <p:blipFill>
          <a:blip r:embed="rId2"/>
          <a:stretch>
            <a:fillRect/>
          </a:stretch>
        </p:blipFill>
        <p:spPr>
          <a:xfrm>
            <a:off x="2752139" y="3222088"/>
            <a:ext cx="5383888" cy="1068558"/>
          </a:xfrm>
          <a:prstGeom prst="rect">
            <a:avLst/>
          </a:prstGeom>
        </p:spPr>
      </p:pic>
      <p:sp>
        <p:nvSpPr>
          <p:cNvPr id="7" name="TextBox 6">
            <a:extLst>
              <a:ext uri="{FF2B5EF4-FFF2-40B4-BE49-F238E27FC236}">
                <a16:creationId xmlns:a16="http://schemas.microsoft.com/office/drawing/2014/main" id="{43C8CB8E-AA3E-2953-A393-6BBA207A986B}"/>
              </a:ext>
            </a:extLst>
          </p:cNvPr>
          <p:cNvSpPr txBox="1"/>
          <p:nvPr/>
        </p:nvSpPr>
        <p:spPr>
          <a:xfrm>
            <a:off x="473612" y="4405256"/>
            <a:ext cx="10880188" cy="1938992"/>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515151"/>
                </a:solidFill>
                <a:effectLst/>
                <a:latin typeface="Segoe UI" panose="020B0502040204020203" pitchFamily="34" charset="0"/>
              </a:rPr>
              <a:t>When creating a polynomial regression model(meaning that have many terms of coefficients), the model can be expressed as a vector of polynomial coefficients. </a:t>
            </a:r>
          </a:p>
          <a:p>
            <a:pPr marL="342900" indent="-342900">
              <a:buFont typeface="Arial" panose="020B0604020202020204" pitchFamily="34" charset="0"/>
              <a:buChar char="•"/>
            </a:pPr>
            <a:r>
              <a:rPr lang="en-US" sz="2400" b="0" i="0" dirty="0">
                <a:solidFill>
                  <a:srgbClr val="515151"/>
                </a:solidFill>
                <a:effectLst/>
                <a:latin typeface="Segoe UI" panose="020B0502040204020203" pitchFamily="34" charset="0"/>
              </a:rPr>
              <a:t>If the model is overtrained, in other words, all coefficient(or weight) vector have non-zero value, model will be overfitted. </a:t>
            </a:r>
            <a:endParaRPr lang="en-IN" sz="2400" dirty="0"/>
          </a:p>
        </p:txBody>
      </p:sp>
    </p:spTree>
    <p:extLst>
      <p:ext uri="{BB962C8B-B14F-4D97-AF65-F5344CB8AC3E}">
        <p14:creationId xmlns:p14="http://schemas.microsoft.com/office/powerpoint/2010/main" val="13657946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4E2FB4-9A29-C890-40BF-5D25531642B4}"/>
              </a:ext>
            </a:extLst>
          </p:cNvPr>
          <p:cNvSpPr>
            <a:spLocks noGrp="1"/>
          </p:cNvSpPr>
          <p:nvPr>
            <p:ph idx="1"/>
          </p:nvPr>
        </p:nvSpPr>
        <p:spPr>
          <a:xfrm>
            <a:off x="407963" y="267286"/>
            <a:ext cx="10945837" cy="6344529"/>
          </a:xfrm>
        </p:spPr>
        <p:txBody>
          <a:bodyPr>
            <a:normAutofit fontScale="92500" lnSpcReduction="10000"/>
          </a:bodyPr>
          <a:lstStyle/>
          <a:p>
            <a:r>
              <a:rPr lang="en-US" b="0" i="0" dirty="0">
                <a:solidFill>
                  <a:srgbClr val="515151"/>
                </a:solidFill>
                <a:effectLst/>
                <a:latin typeface="Segoe UI" panose="020B0502040204020203" pitchFamily="34" charset="0"/>
              </a:rPr>
              <a:t> On the other hands, if the coefficient vector has most of zeroes, then the regression model cannot represent the actual data (underfitted). </a:t>
            </a:r>
          </a:p>
          <a:p>
            <a:endParaRPr lang="en-US" b="0" i="0" dirty="0">
              <a:solidFill>
                <a:srgbClr val="515151"/>
              </a:solidFill>
              <a:effectLst/>
              <a:latin typeface="Segoe UI" panose="020B0502040204020203" pitchFamily="34" charset="0"/>
            </a:endParaRPr>
          </a:p>
          <a:p>
            <a:r>
              <a:rPr lang="en-US" b="0" i="0" dirty="0">
                <a:solidFill>
                  <a:srgbClr val="515151"/>
                </a:solidFill>
                <a:effectLst/>
                <a:latin typeface="Segoe UI" panose="020B0502040204020203" pitchFamily="34" charset="0"/>
              </a:rPr>
              <a:t>That is, if the coefficient vector tends to be </a:t>
            </a:r>
            <a:r>
              <a:rPr lang="en-US" b="0" i="0" dirty="0" err="1">
                <a:solidFill>
                  <a:srgbClr val="515151"/>
                </a:solidFill>
                <a:effectLst/>
                <a:latin typeface="Segoe UI" panose="020B0502040204020203" pitchFamily="34" charset="0"/>
              </a:rPr>
              <a:t>sparsed</a:t>
            </a:r>
            <a:r>
              <a:rPr lang="en-US" b="0" i="0" dirty="0">
                <a:solidFill>
                  <a:srgbClr val="515151"/>
                </a:solidFill>
                <a:effectLst/>
                <a:latin typeface="Segoe UI" panose="020B0502040204020203" pitchFamily="34" charset="0"/>
              </a:rPr>
              <a:t> with non-zero values, the model is considered as a good fitting model. </a:t>
            </a:r>
          </a:p>
          <a:p>
            <a:endParaRPr lang="en-US" b="0" i="0" dirty="0">
              <a:solidFill>
                <a:srgbClr val="515151"/>
              </a:solidFill>
              <a:effectLst/>
              <a:latin typeface="Segoe UI" panose="020B0502040204020203" pitchFamily="34" charset="0"/>
            </a:endParaRPr>
          </a:p>
          <a:p>
            <a:r>
              <a:rPr lang="en-US" b="0" i="0" dirty="0">
                <a:solidFill>
                  <a:srgbClr val="515151"/>
                </a:solidFill>
                <a:effectLst/>
                <a:latin typeface="Segoe UI" panose="020B0502040204020203" pitchFamily="34" charset="0"/>
              </a:rPr>
              <a:t>As a result, Sparsity helps to model for regularization and it prevents model from overfitting.</a:t>
            </a:r>
          </a:p>
          <a:p>
            <a:endParaRPr lang="en-US" b="0" i="0" dirty="0">
              <a:solidFill>
                <a:srgbClr val="515151"/>
              </a:solidFill>
              <a:effectLst/>
              <a:latin typeface="Segoe UI" panose="020B0502040204020203" pitchFamily="34" charset="0"/>
            </a:endParaRPr>
          </a:p>
          <a:p>
            <a:r>
              <a:rPr lang="en-US" b="0" i="0" dirty="0">
                <a:solidFill>
                  <a:srgbClr val="515151"/>
                </a:solidFill>
                <a:effectLst/>
                <a:latin typeface="Segoe UI" panose="020B0502040204020203" pitchFamily="34" charset="0"/>
              </a:rPr>
              <a:t>Another advantage from sparsity is variable selection. If we define a model as sparse, it means that some dependent variables represented by 0 are not used to predict. </a:t>
            </a:r>
          </a:p>
          <a:p>
            <a:endParaRPr lang="en-US" b="0" i="0" dirty="0">
              <a:solidFill>
                <a:srgbClr val="515151"/>
              </a:solidFill>
              <a:effectLst/>
              <a:latin typeface="Segoe UI" panose="020B0502040204020203" pitchFamily="34" charset="0"/>
            </a:endParaRPr>
          </a:p>
          <a:p>
            <a:r>
              <a:rPr lang="en-US" b="0" i="0" dirty="0">
                <a:solidFill>
                  <a:srgbClr val="515151"/>
                </a:solidFill>
                <a:effectLst/>
                <a:latin typeface="Segoe UI" panose="020B0502040204020203" pitchFamily="34" charset="0"/>
              </a:rPr>
              <a:t>So we can analyze the performance of model from selected variable. That is called </a:t>
            </a:r>
            <a:r>
              <a:rPr lang="en-US" b="1" i="0" dirty="0">
                <a:solidFill>
                  <a:srgbClr val="515151"/>
                </a:solidFill>
                <a:effectLst/>
                <a:latin typeface="Segoe UI" panose="020B0502040204020203" pitchFamily="34" charset="0"/>
              </a:rPr>
              <a:t>model interpretability</a:t>
            </a:r>
            <a:r>
              <a:rPr lang="en-US" b="0" i="0" dirty="0">
                <a:solidFill>
                  <a:srgbClr val="515151"/>
                </a:solidFill>
                <a:effectLst/>
                <a:latin typeface="Segoe UI" panose="020B0502040204020203" pitchFamily="34" charset="0"/>
              </a:rPr>
              <a:t>.</a:t>
            </a:r>
            <a:endParaRPr lang="en-IN" dirty="0"/>
          </a:p>
        </p:txBody>
      </p:sp>
    </p:spTree>
    <p:extLst>
      <p:ext uri="{BB962C8B-B14F-4D97-AF65-F5344CB8AC3E}">
        <p14:creationId xmlns:p14="http://schemas.microsoft.com/office/powerpoint/2010/main" val="22710705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A43728F-D7E3-2553-0C79-69BAA71AA3E6}"/>
              </a:ext>
            </a:extLst>
          </p:cNvPr>
          <p:cNvPicPr>
            <a:picLocks noGrp="1" noChangeAspect="1"/>
          </p:cNvPicPr>
          <p:nvPr>
            <p:ph idx="1"/>
          </p:nvPr>
        </p:nvPicPr>
        <p:blipFill>
          <a:blip r:embed="rId2"/>
          <a:stretch>
            <a:fillRect/>
          </a:stretch>
        </p:blipFill>
        <p:spPr>
          <a:xfrm>
            <a:off x="1972113" y="176872"/>
            <a:ext cx="8042731" cy="3818353"/>
          </a:xfrm>
        </p:spPr>
      </p:pic>
      <p:pic>
        <p:nvPicPr>
          <p:cNvPr id="9" name="Picture 8">
            <a:extLst>
              <a:ext uri="{FF2B5EF4-FFF2-40B4-BE49-F238E27FC236}">
                <a16:creationId xmlns:a16="http://schemas.microsoft.com/office/drawing/2014/main" id="{000215D5-13B6-5C93-97D6-D2D911D4AEEA}"/>
              </a:ext>
            </a:extLst>
          </p:cNvPr>
          <p:cNvPicPr>
            <a:picLocks noChangeAspect="1"/>
          </p:cNvPicPr>
          <p:nvPr/>
        </p:nvPicPr>
        <p:blipFill>
          <a:blip r:embed="rId3"/>
          <a:stretch>
            <a:fillRect/>
          </a:stretch>
        </p:blipFill>
        <p:spPr>
          <a:xfrm>
            <a:off x="152752" y="4295922"/>
            <a:ext cx="11886496" cy="2385206"/>
          </a:xfrm>
          <a:prstGeom prst="rect">
            <a:avLst/>
          </a:prstGeom>
        </p:spPr>
      </p:pic>
    </p:spTree>
    <p:extLst>
      <p:ext uri="{BB962C8B-B14F-4D97-AF65-F5344CB8AC3E}">
        <p14:creationId xmlns:p14="http://schemas.microsoft.com/office/powerpoint/2010/main" val="2908773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0262A5-F551-C851-4B33-7AD40A42AD6E}"/>
              </a:ext>
            </a:extLst>
          </p:cNvPr>
          <p:cNvSpPr>
            <a:spLocks noGrp="1"/>
          </p:cNvSpPr>
          <p:nvPr>
            <p:ph idx="1"/>
          </p:nvPr>
        </p:nvSpPr>
        <p:spPr>
          <a:xfrm>
            <a:off x="838200" y="548640"/>
            <a:ext cx="10515600" cy="5628323"/>
          </a:xfrm>
        </p:spPr>
        <p:txBody>
          <a:bodyPr/>
          <a:lstStyle/>
          <a:p>
            <a:pPr marL="0" indent="0" algn="l" fontAlgn="base">
              <a:buNone/>
            </a:pPr>
            <a:r>
              <a:rPr lang="en-US" b="0" i="0" dirty="0">
                <a:solidFill>
                  <a:srgbClr val="212121"/>
                </a:solidFill>
                <a:effectLst/>
                <a:latin typeface="Gordita"/>
              </a:rPr>
              <a:t>Linear regression</a:t>
            </a:r>
          </a:p>
          <a:p>
            <a:pPr algn="l" fontAlgn="base"/>
            <a:r>
              <a:rPr lang="en-US" b="0" i="0" dirty="0">
                <a:solidFill>
                  <a:srgbClr val="212121"/>
                </a:solidFill>
                <a:effectLst/>
                <a:latin typeface="Gordita"/>
              </a:rPr>
              <a:t>The name says it all: </a:t>
            </a:r>
            <a:r>
              <a:rPr lang="en-US" b="0" i="0" u="none" strike="noStrike" dirty="0">
                <a:solidFill>
                  <a:srgbClr val="212121"/>
                </a:solidFill>
                <a:effectLst/>
                <a:latin typeface="Gordita"/>
              </a:rPr>
              <a:t>linear regression</a:t>
            </a:r>
            <a:r>
              <a:rPr lang="en-US" b="0" i="0" dirty="0">
                <a:solidFill>
                  <a:srgbClr val="212121"/>
                </a:solidFill>
                <a:effectLst/>
                <a:latin typeface="Gordita"/>
              </a:rPr>
              <a:t> can be used only when there is a linear relationship among the variables. </a:t>
            </a:r>
          </a:p>
          <a:p>
            <a:pPr algn="l" fontAlgn="base"/>
            <a:r>
              <a:rPr lang="en-US" b="0" i="0" dirty="0">
                <a:solidFill>
                  <a:srgbClr val="212121"/>
                </a:solidFill>
                <a:effectLst/>
                <a:latin typeface="Gordita"/>
              </a:rPr>
              <a:t>It is a statistical model used to understand the association between independent variables (X) and dependent variables (Y).</a:t>
            </a:r>
          </a:p>
          <a:p>
            <a:pPr algn="l" fontAlgn="base"/>
            <a:r>
              <a:rPr lang="en-US" b="0" i="0" dirty="0">
                <a:solidFill>
                  <a:srgbClr val="212121"/>
                </a:solidFill>
                <a:effectLst/>
                <a:latin typeface="Gordita"/>
              </a:rPr>
              <a:t>The variables that are taken as input are called independent variables. In the example of the gym supplement above, the prices and advertisement effect are the independent variables, whereas the one that is being predicted is called the dependent variable (in this case, ‘sales’).</a:t>
            </a:r>
          </a:p>
          <a:p>
            <a:endParaRPr lang="en-IN" dirty="0"/>
          </a:p>
        </p:txBody>
      </p:sp>
    </p:spTree>
    <p:extLst>
      <p:ext uri="{BB962C8B-B14F-4D97-AF65-F5344CB8AC3E}">
        <p14:creationId xmlns:p14="http://schemas.microsoft.com/office/powerpoint/2010/main" val="3080936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2B5099-CC97-EE17-783B-882A406484DB}"/>
              </a:ext>
            </a:extLst>
          </p:cNvPr>
          <p:cNvSpPr>
            <a:spLocks noGrp="1"/>
          </p:cNvSpPr>
          <p:nvPr>
            <p:ph idx="1"/>
          </p:nvPr>
        </p:nvSpPr>
        <p:spPr>
          <a:xfrm>
            <a:off x="838200" y="450166"/>
            <a:ext cx="10515600" cy="5726797"/>
          </a:xfrm>
        </p:spPr>
        <p:txBody>
          <a:bodyPr/>
          <a:lstStyle/>
          <a:p>
            <a:pPr algn="l"/>
            <a:r>
              <a:rPr lang="en-US" b="0" i="0" dirty="0">
                <a:solidFill>
                  <a:srgbClr val="515151"/>
                </a:solidFill>
                <a:effectLst/>
                <a:latin typeface="Segoe UI" panose="020B0502040204020203" pitchFamily="34" charset="0"/>
              </a:rPr>
              <a:t>Above formula, first term is the square of L2-norm(also known as Euclidean distance).</a:t>
            </a:r>
          </a:p>
          <a:p>
            <a:pPr algn="l"/>
            <a:r>
              <a:rPr lang="en-US" b="0" i="0" dirty="0">
                <a:solidFill>
                  <a:srgbClr val="515151"/>
                </a:solidFill>
                <a:effectLst/>
                <a:latin typeface="Segoe UI" panose="020B0502040204020203" pitchFamily="34" charset="0"/>
              </a:rPr>
              <a:t>second term is L0-norm(cardinality </a:t>
            </a:r>
            <a:r>
              <a:rPr lang="en-US" b="0" i="0" dirty="0" err="1">
                <a:solidFill>
                  <a:srgbClr val="515151"/>
                </a:solidFill>
                <a:effectLst/>
                <a:latin typeface="Segoe UI" panose="020B0502040204020203" pitchFamily="34" charset="0"/>
              </a:rPr>
              <a:t>ie</a:t>
            </a:r>
            <a:r>
              <a:rPr lang="en-US" dirty="0">
                <a:solidFill>
                  <a:srgbClr val="515151"/>
                </a:solidFill>
                <a:latin typeface="Segoe UI" panose="020B0502040204020203" pitchFamily="34" charset="0"/>
              </a:rPr>
              <a:t> </a:t>
            </a:r>
            <a:r>
              <a:rPr lang="en-US" b="0" i="0" dirty="0">
                <a:solidFill>
                  <a:srgbClr val="202124"/>
                </a:solidFill>
                <a:effectLst/>
                <a:latin typeface="Google Sans"/>
              </a:rPr>
              <a:t>The L0 norm </a:t>
            </a:r>
            <a:r>
              <a:rPr lang="en-US" b="0" i="0" dirty="0">
                <a:solidFill>
                  <a:srgbClr val="040C28"/>
                </a:solidFill>
                <a:effectLst/>
                <a:latin typeface="Google Sans"/>
              </a:rPr>
              <a:t>counts the total number of nonzero elements of a vector</a:t>
            </a:r>
            <a:r>
              <a:rPr lang="en-US" b="0" i="0" dirty="0">
                <a:solidFill>
                  <a:srgbClr val="202124"/>
                </a:solidFill>
                <a:effectLst/>
                <a:latin typeface="Google Sans"/>
              </a:rPr>
              <a:t>. For example, the distance between the origin (0, 0) and vector (0, 5) is 1, because there's only one nonzero element</a:t>
            </a:r>
            <a:r>
              <a:rPr lang="en-US" b="0" i="0" dirty="0">
                <a:solidFill>
                  <a:srgbClr val="515151"/>
                </a:solidFill>
                <a:effectLst/>
                <a:latin typeface="Segoe UI" panose="020B0502040204020203" pitchFamily="34" charset="0"/>
              </a:rPr>
              <a:t>) of X. </a:t>
            </a:r>
          </a:p>
          <a:p>
            <a:pPr algn="l"/>
            <a:r>
              <a:rPr lang="en-US" b="0" i="0" dirty="0">
                <a:solidFill>
                  <a:srgbClr val="515151"/>
                </a:solidFill>
                <a:effectLst/>
                <a:latin typeface="Segoe UI" panose="020B0502040204020203" pitchFamily="34" charset="0"/>
              </a:rPr>
              <a:t>If the </a:t>
            </a:r>
            <a:r>
              <a:rPr lang="en-US" b="0" i="0" dirty="0" err="1">
                <a:solidFill>
                  <a:srgbClr val="515151"/>
                </a:solidFill>
                <a:effectLst/>
                <a:latin typeface="Segoe UI" panose="020B0502040204020203" pitchFamily="34" charset="0"/>
              </a:rPr>
              <a:t>the</a:t>
            </a:r>
            <a:r>
              <a:rPr lang="en-US" b="0" i="0" dirty="0">
                <a:solidFill>
                  <a:srgbClr val="515151"/>
                </a:solidFill>
                <a:effectLst/>
                <a:latin typeface="Segoe UI" panose="020B0502040204020203" pitchFamily="34" charset="0"/>
              </a:rPr>
              <a:t> number of zeros in the sparse vector is large, the regularization term has small value. That is, sparse vector becomes more sparse.</a:t>
            </a:r>
          </a:p>
          <a:p>
            <a:pPr algn="l"/>
            <a:r>
              <a:rPr lang="en-US" b="0" i="0" dirty="0">
                <a:solidFill>
                  <a:srgbClr val="515151"/>
                </a:solidFill>
                <a:effectLst/>
                <a:latin typeface="Segoe UI" panose="020B0502040204020203" pitchFamily="34" charset="0"/>
              </a:rPr>
              <a:t>Let’s look at more precisely about the definition of norm. Actually, norm is the length of vector in terms of </a:t>
            </a:r>
            <a:r>
              <a:rPr lang="en-US" b="0" i="1" dirty="0">
                <a:solidFill>
                  <a:srgbClr val="515151"/>
                </a:solidFill>
                <a:effectLst/>
                <a:latin typeface="KaTeX_Math"/>
              </a:rPr>
              <a:t>p</a:t>
            </a:r>
            <a:r>
              <a:rPr lang="en-US" b="0" i="0" dirty="0">
                <a:solidFill>
                  <a:srgbClr val="515151"/>
                </a:solidFill>
                <a:effectLst/>
                <a:latin typeface="Segoe UI" panose="020B0502040204020203" pitchFamily="34" charset="0"/>
              </a:rPr>
              <a:t>. The mathematical expression of vector norm is like this:</a:t>
            </a:r>
          </a:p>
          <a:p>
            <a:endParaRPr lang="en-IN" dirty="0"/>
          </a:p>
        </p:txBody>
      </p:sp>
    </p:spTree>
    <p:extLst>
      <p:ext uri="{BB962C8B-B14F-4D97-AF65-F5344CB8AC3E}">
        <p14:creationId xmlns:p14="http://schemas.microsoft.com/office/powerpoint/2010/main" val="10825881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025A8D-D831-C2CA-22F2-F9604C49999D}"/>
              </a:ext>
            </a:extLst>
          </p:cNvPr>
          <p:cNvSpPr>
            <a:spLocks noGrp="1"/>
          </p:cNvSpPr>
          <p:nvPr>
            <p:ph idx="1"/>
          </p:nvPr>
        </p:nvSpPr>
        <p:spPr>
          <a:xfrm>
            <a:off x="838200" y="604911"/>
            <a:ext cx="10515600" cy="5572052"/>
          </a:xfrm>
        </p:spPr>
        <p:txBody>
          <a:bodyPr/>
          <a:lstStyle/>
          <a:p>
            <a:r>
              <a:rPr lang="en-US" b="0" i="0" dirty="0">
                <a:solidFill>
                  <a:srgbClr val="515151"/>
                </a:solidFill>
                <a:effectLst/>
                <a:latin typeface="Segoe UI" panose="020B0502040204020203" pitchFamily="34" charset="0"/>
              </a:rPr>
              <a:t>Let’s look at more precisely about the definition of norm. Actually, norm is the length of vector in terms of </a:t>
            </a:r>
            <a:r>
              <a:rPr lang="en-US" b="0" i="1" dirty="0">
                <a:solidFill>
                  <a:srgbClr val="515151"/>
                </a:solidFill>
                <a:effectLst/>
                <a:latin typeface="KaTeX_Math"/>
              </a:rPr>
              <a:t>p</a:t>
            </a:r>
            <a:r>
              <a:rPr lang="en-US" b="0" i="0" dirty="0">
                <a:solidFill>
                  <a:srgbClr val="515151"/>
                </a:solidFill>
                <a:effectLst/>
                <a:latin typeface="Segoe UI" panose="020B0502040204020203" pitchFamily="34" charset="0"/>
              </a:rPr>
              <a:t>. The mathematical expression of vector norm is like this:</a:t>
            </a:r>
          </a:p>
          <a:p>
            <a:endParaRPr lang="en-IN" dirty="0"/>
          </a:p>
        </p:txBody>
      </p:sp>
      <p:pic>
        <p:nvPicPr>
          <p:cNvPr id="5" name="Picture 4">
            <a:extLst>
              <a:ext uri="{FF2B5EF4-FFF2-40B4-BE49-F238E27FC236}">
                <a16:creationId xmlns:a16="http://schemas.microsoft.com/office/drawing/2014/main" id="{25D89F7F-260A-2BE3-82AB-A1F91BD083B2}"/>
              </a:ext>
            </a:extLst>
          </p:cNvPr>
          <p:cNvPicPr>
            <a:picLocks noChangeAspect="1"/>
          </p:cNvPicPr>
          <p:nvPr/>
        </p:nvPicPr>
        <p:blipFill>
          <a:blip r:embed="rId2"/>
          <a:stretch>
            <a:fillRect/>
          </a:stretch>
        </p:blipFill>
        <p:spPr>
          <a:xfrm>
            <a:off x="838200" y="2083410"/>
            <a:ext cx="10118521" cy="1728935"/>
          </a:xfrm>
          <a:prstGeom prst="rect">
            <a:avLst/>
          </a:prstGeom>
        </p:spPr>
      </p:pic>
      <p:sp>
        <p:nvSpPr>
          <p:cNvPr id="7" name="TextBox 6">
            <a:extLst>
              <a:ext uri="{FF2B5EF4-FFF2-40B4-BE49-F238E27FC236}">
                <a16:creationId xmlns:a16="http://schemas.microsoft.com/office/drawing/2014/main" id="{5E8176E8-DA2A-C68C-A052-C0948EBAA7DF}"/>
              </a:ext>
            </a:extLst>
          </p:cNvPr>
          <p:cNvSpPr txBox="1"/>
          <p:nvPr/>
        </p:nvSpPr>
        <p:spPr>
          <a:xfrm>
            <a:off x="981220" y="4238336"/>
            <a:ext cx="10258865" cy="1938992"/>
          </a:xfrm>
          <a:prstGeom prst="rect">
            <a:avLst/>
          </a:prstGeom>
          <a:noFill/>
        </p:spPr>
        <p:txBody>
          <a:bodyPr wrap="square">
            <a:spAutoFit/>
          </a:bodyPr>
          <a:lstStyle/>
          <a:p>
            <a:r>
              <a:rPr lang="en-US" sz="2400" b="0" i="0" dirty="0">
                <a:solidFill>
                  <a:srgbClr val="515151"/>
                </a:solidFill>
                <a:effectLst/>
                <a:latin typeface="Segoe UI" panose="020B0502040204020203" pitchFamily="34" charset="0"/>
              </a:rPr>
              <a:t>Consider about this simple case. If we have </a:t>
            </a:r>
            <a:r>
              <a:rPr lang="en-US" sz="2400" b="0" i="1" dirty="0">
                <a:solidFill>
                  <a:srgbClr val="515151"/>
                </a:solidFill>
                <a:effectLst/>
                <a:latin typeface="KaTeX_Math"/>
              </a:rPr>
              <a:t>x</a:t>
            </a:r>
            <a:r>
              <a:rPr lang="en-US" sz="2400" b="0" i="0" dirty="0">
                <a:solidFill>
                  <a:srgbClr val="515151"/>
                </a:solidFill>
                <a:effectLst/>
                <a:latin typeface="KaTeX_Main"/>
              </a:rPr>
              <a:t>=(0,−2,0,1,0,3)</a:t>
            </a:r>
            <a:r>
              <a:rPr lang="en-US" sz="2400" b="0" i="0" dirty="0">
                <a:solidFill>
                  <a:srgbClr val="515151"/>
                </a:solidFill>
                <a:effectLst/>
                <a:latin typeface="Segoe UI" panose="020B0502040204020203" pitchFamily="34" charset="0"/>
              </a:rPr>
              <a:t>, we can define the norm in terms of </a:t>
            </a:r>
            <a:r>
              <a:rPr lang="en-US" sz="2400" b="0" i="1" dirty="0">
                <a:solidFill>
                  <a:srgbClr val="515151"/>
                </a:solidFill>
                <a:effectLst/>
                <a:latin typeface="KaTeX_Math"/>
              </a:rPr>
              <a:t>p</a:t>
            </a:r>
            <a:r>
              <a:rPr lang="en-US" sz="2400" b="0" i="0" dirty="0">
                <a:solidFill>
                  <a:srgbClr val="515151"/>
                </a:solidFill>
                <a:effectLst/>
                <a:latin typeface="Segoe UI" panose="020B0502040204020203" pitchFamily="34" charset="0"/>
              </a:rPr>
              <a:t>:</a:t>
            </a:r>
          </a:p>
          <a:p>
            <a:endParaRPr lang="en-US" sz="2400" dirty="0">
              <a:solidFill>
                <a:srgbClr val="515151"/>
              </a:solidFill>
              <a:latin typeface="Segoe UI" panose="020B0502040204020203" pitchFamily="34" charset="0"/>
            </a:endParaRPr>
          </a:p>
          <a:p>
            <a:endParaRPr lang="en-US" sz="2400" dirty="0">
              <a:solidFill>
                <a:srgbClr val="515151"/>
              </a:solidFill>
              <a:latin typeface="Segoe UI" panose="020B0502040204020203" pitchFamily="34" charset="0"/>
            </a:endParaRPr>
          </a:p>
          <a:p>
            <a:endParaRPr lang="en-IN" sz="2400" dirty="0"/>
          </a:p>
        </p:txBody>
      </p:sp>
    </p:spTree>
    <p:extLst>
      <p:ext uri="{BB962C8B-B14F-4D97-AF65-F5344CB8AC3E}">
        <p14:creationId xmlns:p14="http://schemas.microsoft.com/office/powerpoint/2010/main" val="30776479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128A7A0-0D6D-990D-6CE1-10B308F3994F}"/>
              </a:ext>
            </a:extLst>
          </p:cNvPr>
          <p:cNvPicPr>
            <a:picLocks noGrp="1" noChangeAspect="1"/>
          </p:cNvPicPr>
          <p:nvPr>
            <p:ph idx="1"/>
          </p:nvPr>
        </p:nvPicPr>
        <p:blipFill>
          <a:blip r:embed="rId2"/>
          <a:stretch>
            <a:fillRect/>
          </a:stretch>
        </p:blipFill>
        <p:spPr>
          <a:xfrm>
            <a:off x="122286" y="501150"/>
            <a:ext cx="11798014" cy="3747293"/>
          </a:xfrm>
        </p:spPr>
      </p:pic>
      <p:pic>
        <p:nvPicPr>
          <p:cNvPr id="9" name="Picture 8">
            <a:extLst>
              <a:ext uri="{FF2B5EF4-FFF2-40B4-BE49-F238E27FC236}">
                <a16:creationId xmlns:a16="http://schemas.microsoft.com/office/drawing/2014/main" id="{53D57806-7ABD-9283-FD2F-96380853CF43}"/>
              </a:ext>
            </a:extLst>
          </p:cNvPr>
          <p:cNvPicPr>
            <a:picLocks noChangeAspect="1"/>
          </p:cNvPicPr>
          <p:nvPr/>
        </p:nvPicPr>
        <p:blipFill>
          <a:blip r:embed="rId3"/>
          <a:stretch>
            <a:fillRect/>
          </a:stretch>
        </p:blipFill>
        <p:spPr>
          <a:xfrm>
            <a:off x="251239" y="4656479"/>
            <a:ext cx="11668741" cy="1266019"/>
          </a:xfrm>
          <a:prstGeom prst="rect">
            <a:avLst/>
          </a:prstGeom>
        </p:spPr>
      </p:pic>
    </p:spTree>
    <p:extLst>
      <p:ext uri="{BB962C8B-B14F-4D97-AF65-F5344CB8AC3E}">
        <p14:creationId xmlns:p14="http://schemas.microsoft.com/office/powerpoint/2010/main" val="20141354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F10C70-3976-BE63-231C-F4DD587FF606}"/>
              </a:ext>
            </a:extLst>
          </p:cNvPr>
          <p:cNvSpPr>
            <a:spLocks noGrp="1"/>
          </p:cNvSpPr>
          <p:nvPr>
            <p:ph idx="1"/>
          </p:nvPr>
        </p:nvSpPr>
        <p:spPr>
          <a:xfrm>
            <a:off x="838199" y="671109"/>
            <a:ext cx="10515600" cy="5515781"/>
          </a:xfrm>
        </p:spPr>
        <p:txBody>
          <a:bodyPr/>
          <a:lstStyle/>
          <a:p>
            <a:pPr marL="0" indent="0" algn="l">
              <a:buNone/>
            </a:pPr>
            <a:r>
              <a:rPr lang="en-US" b="1" i="0" dirty="0">
                <a:solidFill>
                  <a:srgbClr val="24292E"/>
                </a:solidFill>
                <a:effectLst/>
                <a:latin typeface="Segoe UI" panose="020B0502040204020203" pitchFamily="34" charset="0"/>
              </a:rPr>
              <a:t>Problem of Sparse Modeling</a:t>
            </a:r>
          </a:p>
          <a:p>
            <a:pPr algn="l"/>
            <a:r>
              <a:rPr lang="en-US" b="0" i="0" dirty="0">
                <a:solidFill>
                  <a:srgbClr val="515151"/>
                </a:solidFill>
                <a:effectLst/>
                <a:latin typeface="Segoe UI" panose="020B0502040204020203" pitchFamily="34" charset="0"/>
              </a:rPr>
              <a:t>We already expressed the criteria of specific sparse modeling, but we can generalize its form,</a:t>
            </a:r>
          </a:p>
          <a:p>
            <a:pPr marL="0" indent="0">
              <a:buNone/>
            </a:pPr>
            <a:endParaRPr lang="en-IN" dirty="0"/>
          </a:p>
        </p:txBody>
      </p:sp>
      <p:pic>
        <p:nvPicPr>
          <p:cNvPr id="5" name="Picture 4">
            <a:extLst>
              <a:ext uri="{FF2B5EF4-FFF2-40B4-BE49-F238E27FC236}">
                <a16:creationId xmlns:a16="http://schemas.microsoft.com/office/drawing/2014/main" id="{9952DE56-B901-5E2D-8C4F-1810195743E1}"/>
              </a:ext>
            </a:extLst>
          </p:cNvPr>
          <p:cNvPicPr>
            <a:picLocks noChangeAspect="1"/>
          </p:cNvPicPr>
          <p:nvPr/>
        </p:nvPicPr>
        <p:blipFill>
          <a:blip r:embed="rId2"/>
          <a:stretch>
            <a:fillRect/>
          </a:stretch>
        </p:blipFill>
        <p:spPr>
          <a:xfrm>
            <a:off x="3533775" y="2139242"/>
            <a:ext cx="4740555" cy="1180733"/>
          </a:xfrm>
          <a:prstGeom prst="rect">
            <a:avLst/>
          </a:prstGeom>
        </p:spPr>
      </p:pic>
      <p:sp>
        <p:nvSpPr>
          <p:cNvPr id="7" name="TextBox 6">
            <a:extLst>
              <a:ext uri="{FF2B5EF4-FFF2-40B4-BE49-F238E27FC236}">
                <a16:creationId xmlns:a16="http://schemas.microsoft.com/office/drawing/2014/main" id="{0A905B61-0B98-1AE7-FCF1-B37A5049130B}"/>
              </a:ext>
            </a:extLst>
          </p:cNvPr>
          <p:cNvSpPr txBox="1"/>
          <p:nvPr/>
        </p:nvSpPr>
        <p:spPr>
          <a:xfrm>
            <a:off x="838199" y="3319975"/>
            <a:ext cx="10655105" cy="2246769"/>
          </a:xfrm>
          <a:prstGeom prst="rect">
            <a:avLst/>
          </a:prstGeom>
          <a:noFill/>
        </p:spPr>
        <p:txBody>
          <a:bodyPr wrap="square">
            <a:spAutoFit/>
          </a:bodyPr>
          <a:lstStyle/>
          <a:p>
            <a:r>
              <a:rPr lang="en-US" sz="2800" b="0" i="0" dirty="0">
                <a:solidFill>
                  <a:srgbClr val="515151"/>
                </a:solidFill>
                <a:effectLst/>
                <a:latin typeface="Segoe UI" panose="020B0502040204020203" pitchFamily="34" charset="0"/>
              </a:rPr>
              <a:t>The first term is loss function for quantifying the goodness of approximation. So it tries to minimize the error between </a:t>
            </a:r>
            <a:r>
              <a:rPr lang="en-US" sz="2800" b="0" i="1" dirty="0">
                <a:solidFill>
                  <a:srgbClr val="515151"/>
                </a:solidFill>
                <a:effectLst/>
                <a:latin typeface="KaTeX_Math"/>
              </a:rPr>
              <a:t>Y</a:t>
            </a:r>
            <a:r>
              <a:rPr lang="en-US" sz="2800" b="0" i="0" dirty="0">
                <a:solidFill>
                  <a:srgbClr val="515151"/>
                </a:solidFill>
                <a:effectLst/>
                <a:latin typeface="Segoe UI" panose="020B0502040204020203" pitchFamily="34" charset="0"/>
              </a:rPr>
              <a:t> and </a:t>
            </a:r>
            <a:r>
              <a:rPr lang="en-US" sz="2800" b="0" i="1" dirty="0">
                <a:solidFill>
                  <a:srgbClr val="515151"/>
                </a:solidFill>
                <a:effectLst/>
                <a:latin typeface="KaTeX_Math"/>
              </a:rPr>
              <a:t>DX</a:t>
            </a:r>
            <a:r>
              <a:rPr lang="en-US" sz="2800" b="0" i="0" dirty="0">
                <a:solidFill>
                  <a:srgbClr val="515151"/>
                </a:solidFill>
                <a:effectLst/>
                <a:latin typeface="Segoe UI" panose="020B0502040204020203" pitchFamily="34" charset="0"/>
              </a:rPr>
              <a:t>. And second term is regularization term as explained, it evaluates sparseness of coefficients(or dictionary). If this value is small, we can say that the model is more sparse and explainable.</a:t>
            </a:r>
            <a:endParaRPr lang="en-IN" sz="2800" dirty="0"/>
          </a:p>
        </p:txBody>
      </p:sp>
    </p:spTree>
    <p:extLst>
      <p:ext uri="{BB962C8B-B14F-4D97-AF65-F5344CB8AC3E}">
        <p14:creationId xmlns:p14="http://schemas.microsoft.com/office/powerpoint/2010/main" val="24289934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91F1D-E169-A12E-1BA4-74682F9A05FB}"/>
              </a:ext>
            </a:extLst>
          </p:cNvPr>
          <p:cNvSpPr>
            <a:spLocks noGrp="1"/>
          </p:cNvSpPr>
          <p:nvPr>
            <p:ph type="title"/>
          </p:nvPr>
        </p:nvSpPr>
        <p:spPr>
          <a:xfrm>
            <a:off x="838200" y="189914"/>
            <a:ext cx="10515600" cy="597877"/>
          </a:xfrm>
        </p:spPr>
        <p:txBody>
          <a:bodyPr>
            <a:normAutofit fontScale="90000"/>
          </a:bodyPr>
          <a:lstStyle/>
          <a:p>
            <a:r>
              <a:rPr lang="en-IN" sz="4400" kern="100" dirty="0">
                <a:effectLst/>
                <a:latin typeface="Calibri" panose="020F0502020204030204" pitchFamily="34" charset="0"/>
                <a:ea typeface="Calibri" panose="020F0502020204030204" pitchFamily="34" charset="0"/>
                <a:cs typeface="Times New Roman" panose="02020603050405020304" pitchFamily="18" charset="0"/>
              </a:rPr>
              <a:t>		Unsupervised Learning</a:t>
            </a:r>
            <a:endParaRPr lang="en-IN" dirty="0"/>
          </a:p>
        </p:txBody>
      </p:sp>
      <p:sp>
        <p:nvSpPr>
          <p:cNvPr id="3" name="Content Placeholder 2">
            <a:extLst>
              <a:ext uri="{FF2B5EF4-FFF2-40B4-BE49-F238E27FC236}">
                <a16:creationId xmlns:a16="http://schemas.microsoft.com/office/drawing/2014/main" id="{298D1E17-C1A9-C5B2-7E03-1B5454BE9401}"/>
              </a:ext>
            </a:extLst>
          </p:cNvPr>
          <p:cNvSpPr>
            <a:spLocks noGrp="1"/>
          </p:cNvSpPr>
          <p:nvPr>
            <p:ph idx="1"/>
          </p:nvPr>
        </p:nvSpPr>
        <p:spPr>
          <a:xfrm>
            <a:off x="323557" y="787791"/>
            <a:ext cx="11422966" cy="5880295"/>
          </a:xfrm>
        </p:spPr>
        <p:txBody>
          <a:bodyPr/>
          <a:lstStyle/>
          <a:p>
            <a:r>
              <a:rPr lang="en-US" b="0" i="1" dirty="0">
                <a:solidFill>
                  <a:srgbClr val="333333"/>
                </a:solidFill>
                <a:effectLst/>
                <a:latin typeface="Cambria" panose="02040503050406030204" pitchFamily="18" charset="0"/>
              </a:rPr>
              <a:t>Unsupervised learning is a type of machine learning in which models are trained using unlabeled dataset and are allowed to act on that data without any supervision.</a:t>
            </a:r>
          </a:p>
          <a:p>
            <a:r>
              <a:rPr lang="en-US" b="0" i="0" dirty="0">
                <a:solidFill>
                  <a:srgbClr val="333333"/>
                </a:solidFill>
                <a:effectLst/>
                <a:latin typeface="inter-regular"/>
              </a:rPr>
              <a:t>The goal of unsupervised learning is to </a:t>
            </a:r>
            <a:r>
              <a:rPr lang="en-US" b="1" i="0" dirty="0">
                <a:solidFill>
                  <a:srgbClr val="333333"/>
                </a:solidFill>
                <a:effectLst/>
                <a:latin typeface="inter-bold"/>
              </a:rPr>
              <a:t>find the underlying structure of dataset, group that data according to similarities, and represent that dataset in a compressed format</a:t>
            </a:r>
            <a:r>
              <a:rPr lang="en-US" b="0" i="0" dirty="0">
                <a:solidFill>
                  <a:srgbClr val="333333"/>
                </a:solidFill>
                <a:effectLst/>
                <a:latin typeface="inter-regular"/>
              </a:rPr>
              <a:t>.</a:t>
            </a:r>
          </a:p>
          <a:p>
            <a:pPr marL="0" indent="0" algn="just">
              <a:buNone/>
            </a:pPr>
            <a:r>
              <a:rPr lang="en-US" b="0" i="0" dirty="0">
                <a:solidFill>
                  <a:srgbClr val="610B38"/>
                </a:solidFill>
                <a:effectLst/>
                <a:latin typeface="erdana"/>
              </a:rPr>
              <a:t>Types of Unsupervised Learning Algorithm:</a:t>
            </a:r>
          </a:p>
          <a:p>
            <a:pPr algn="just"/>
            <a:r>
              <a:rPr lang="en-US" b="0" i="0" dirty="0">
                <a:solidFill>
                  <a:srgbClr val="333333"/>
                </a:solidFill>
                <a:effectLst/>
                <a:latin typeface="inter-regular"/>
              </a:rPr>
              <a:t>The unsupervised learning algorithm can be further categorized into two types of problems:</a:t>
            </a:r>
          </a:p>
          <a:p>
            <a:endParaRPr lang="en-IN" dirty="0"/>
          </a:p>
        </p:txBody>
      </p:sp>
      <p:pic>
        <p:nvPicPr>
          <p:cNvPr id="5" name="Picture 4">
            <a:extLst>
              <a:ext uri="{FF2B5EF4-FFF2-40B4-BE49-F238E27FC236}">
                <a16:creationId xmlns:a16="http://schemas.microsoft.com/office/drawing/2014/main" id="{9BBAD4C9-C295-0DEF-C5D0-CFCF54ED30C8}"/>
              </a:ext>
            </a:extLst>
          </p:cNvPr>
          <p:cNvPicPr>
            <a:picLocks noChangeAspect="1"/>
          </p:cNvPicPr>
          <p:nvPr/>
        </p:nvPicPr>
        <p:blipFill>
          <a:blip r:embed="rId2"/>
          <a:stretch>
            <a:fillRect/>
          </a:stretch>
        </p:blipFill>
        <p:spPr>
          <a:xfrm>
            <a:off x="5237797" y="4586068"/>
            <a:ext cx="2695340" cy="2082018"/>
          </a:xfrm>
          <a:prstGeom prst="rect">
            <a:avLst/>
          </a:prstGeom>
        </p:spPr>
      </p:pic>
    </p:spTree>
    <p:extLst>
      <p:ext uri="{BB962C8B-B14F-4D97-AF65-F5344CB8AC3E}">
        <p14:creationId xmlns:p14="http://schemas.microsoft.com/office/powerpoint/2010/main" val="32914936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FA61B-4B71-CFC1-C536-4B8E0031AEEF}"/>
              </a:ext>
            </a:extLst>
          </p:cNvPr>
          <p:cNvSpPr>
            <a:spLocks noGrp="1"/>
          </p:cNvSpPr>
          <p:nvPr>
            <p:ph type="title"/>
          </p:nvPr>
        </p:nvSpPr>
        <p:spPr>
          <a:xfrm>
            <a:off x="683456" y="194541"/>
            <a:ext cx="10515600" cy="661816"/>
          </a:xfrm>
        </p:spPr>
        <p:txBody>
          <a:bodyPr>
            <a:normAutofit fontScale="90000"/>
          </a:bodyPr>
          <a:lstStyle/>
          <a:p>
            <a:r>
              <a:rPr lang="en-US" sz="4400" dirty="0"/>
              <a:t>				Clustering</a:t>
            </a:r>
            <a:endParaRPr lang="en-IN" dirty="0"/>
          </a:p>
        </p:txBody>
      </p:sp>
      <p:sp>
        <p:nvSpPr>
          <p:cNvPr id="5" name="TextBox 4">
            <a:extLst>
              <a:ext uri="{FF2B5EF4-FFF2-40B4-BE49-F238E27FC236}">
                <a16:creationId xmlns:a16="http://schemas.microsoft.com/office/drawing/2014/main" id="{D977E241-021D-B7AB-17EC-F11D705DF3E9}"/>
              </a:ext>
            </a:extLst>
          </p:cNvPr>
          <p:cNvSpPr txBox="1"/>
          <p:nvPr/>
        </p:nvSpPr>
        <p:spPr>
          <a:xfrm>
            <a:off x="239151" y="856357"/>
            <a:ext cx="11676184" cy="5632311"/>
          </a:xfrm>
          <a:prstGeom prst="rect">
            <a:avLst/>
          </a:prstGeom>
          <a:noFill/>
        </p:spPr>
        <p:txBody>
          <a:bodyPr wrap="square">
            <a:spAutoFit/>
          </a:bodyPr>
          <a:lstStyle/>
          <a:p>
            <a:pPr marL="285750" indent="-285750" algn="just">
              <a:buFont typeface="Arial" panose="020B0604020202020204" pitchFamily="34" charset="0"/>
              <a:buChar char="•"/>
            </a:pPr>
            <a:r>
              <a:rPr lang="en-US" sz="2400" b="0" i="0" dirty="0">
                <a:solidFill>
                  <a:srgbClr val="333333"/>
                </a:solidFill>
                <a:effectLst/>
              </a:rPr>
              <a:t>Clustering or cluster analysis is a machine learning technique, which groups the </a:t>
            </a:r>
            <a:r>
              <a:rPr lang="en-US" sz="2400" b="0" i="0" dirty="0" err="1">
                <a:solidFill>
                  <a:srgbClr val="333333"/>
                </a:solidFill>
                <a:effectLst/>
              </a:rPr>
              <a:t>unlabelled</a:t>
            </a:r>
            <a:r>
              <a:rPr lang="en-US" sz="2400" b="0" i="0" dirty="0">
                <a:solidFill>
                  <a:srgbClr val="333333"/>
                </a:solidFill>
                <a:effectLst/>
              </a:rPr>
              <a:t> dataset. </a:t>
            </a:r>
          </a:p>
          <a:p>
            <a:pPr marL="285750" indent="-285750" algn="just">
              <a:buFont typeface="Arial" panose="020B0604020202020204" pitchFamily="34" charset="0"/>
              <a:buChar char="•"/>
            </a:pPr>
            <a:r>
              <a:rPr lang="en-US" sz="2400" b="0" i="0" dirty="0">
                <a:solidFill>
                  <a:srgbClr val="333333"/>
                </a:solidFill>
                <a:effectLst/>
              </a:rPr>
              <a:t>It can be defined as </a:t>
            </a:r>
            <a:r>
              <a:rPr lang="en-US" sz="2400" b="1" i="1" dirty="0">
                <a:solidFill>
                  <a:srgbClr val="333333"/>
                </a:solidFill>
                <a:effectLst/>
              </a:rPr>
              <a:t>"A way of grouping the data points into different clusters, consisting of similar data points. The objects with the possible similarities remain in a group that has less or no similarities with another group.“</a:t>
            </a:r>
          </a:p>
          <a:p>
            <a:pPr algn="just"/>
            <a:endParaRPr lang="en-US" sz="2400" b="0" i="0" dirty="0">
              <a:solidFill>
                <a:srgbClr val="333333"/>
              </a:solidFill>
              <a:effectLst/>
            </a:endParaRPr>
          </a:p>
          <a:p>
            <a:pPr marL="285750" indent="-285750" algn="just">
              <a:buFont typeface="Arial" panose="020B0604020202020204" pitchFamily="34" charset="0"/>
              <a:buChar char="•"/>
            </a:pPr>
            <a:r>
              <a:rPr lang="en-US" sz="2400" b="0" i="0" dirty="0">
                <a:solidFill>
                  <a:srgbClr val="333333"/>
                </a:solidFill>
                <a:effectLst/>
              </a:rPr>
              <a:t>It does it by finding some similar patterns in the </a:t>
            </a:r>
            <a:r>
              <a:rPr lang="en-US" sz="2400" b="0" i="0" dirty="0" err="1">
                <a:solidFill>
                  <a:srgbClr val="333333"/>
                </a:solidFill>
                <a:effectLst/>
              </a:rPr>
              <a:t>unlabelled</a:t>
            </a:r>
            <a:r>
              <a:rPr lang="en-US" sz="2400" b="0" i="0" dirty="0">
                <a:solidFill>
                  <a:srgbClr val="333333"/>
                </a:solidFill>
                <a:effectLst/>
              </a:rPr>
              <a:t> dataset such as shape, size, color, behavior, etc., and divides them as per the presence and absence of those similar patterns.</a:t>
            </a:r>
          </a:p>
          <a:p>
            <a:pPr algn="just"/>
            <a:endParaRPr lang="en-US" sz="2400" b="0" i="0" dirty="0">
              <a:solidFill>
                <a:srgbClr val="333333"/>
              </a:solidFill>
              <a:effectLst/>
            </a:endParaRPr>
          </a:p>
          <a:p>
            <a:pPr marL="285750" indent="-285750" algn="just">
              <a:buFont typeface="Arial" panose="020B0604020202020204" pitchFamily="34" charset="0"/>
              <a:buChar char="•"/>
            </a:pPr>
            <a:r>
              <a:rPr lang="en-US" sz="2400" b="0" i="0" dirty="0">
                <a:solidFill>
                  <a:srgbClr val="333333"/>
                </a:solidFill>
                <a:effectLst/>
              </a:rPr>
              <a:t>It is an </a:t>
            </a:r>
            <a:r>
              <a:rPr lang="en-US" sz="2400" b="0" i="0" u="none" strike="noStrike" dirty="0">
                <a:solidFill>
                  <a:schemeClr val="tx1">
                    <a:lumMod val="85000"/>
                    <a:lumOff val="15000"/>
                  </a:schemeClr>
                </a:solidFill>
                <a:effectLst/>
              </a:rPr>
              <a:t>unsupervised learning</a:t>
            </a:r>
            <a:r>
              <a:rPr lang="en-US" sz="2400" b="0" i="0" dirty="0">
                <a:solidFill>
                  <a:schemeClr val="tx1">
                    <a:lumMod val="85000"/>
                    <a:lumOff val="15000"/>
                  </a:schemeClr>
                </a:solidFill>
                <a:effectLst/>
              </a:rPr>
              <a:t> </a:t>
            </a:r>
            <a:r>
              <a:rPr lang="en-US" sz="2400" b="0" i="0" dirty="0">
                <a:solidFill>
                  <a:srgbClr val="333333"/>
                </a:solidFill>
                <a:effectLst/>
              </a:rPr>
              <a:t>method, hence no supervision is provided to the algorithm, and it deals with the unlabeled dataset.</a:t>
            </a:r>
          </a:p>
          <a:p>
            <a:pPr algn="just"/>
            <a:endParaRPr lang="en-US" sz="2400" b="0" i="0" dirty="0">
              <a:solidFill>
                <a:srgbClr val="333333"/>
              </a:solidFill>
              <a:effectLst/>
            </a:endParaRPr>
          </a:p>
          <a:p>
            <a:pPr marL="285750" indent="-285750" algn="just">
              <a:buFont typeface="Arial" panose="020B0604020202020204" pitchFamily="34" charset="0"/>
              <a:buChar char="•"/>
            </a:pPr>
            <a:r>
              <a:rPr lang="en-US" sz="2400" b="0" i="0" dirty="0">
                <a:solidFill>
                  <a:srgbClr val="333333"/>
                </a:solidFill>
                <a:effectLst/>
              </a:rPr>
              <a:t>After applying this clustering technique, each cluster or group is provided with a cluster-ID. ML system can use this id to simplify the processing of large and complex datasets.</a:t>
            </a:r>
          </a:p>
        </p:txBody>
      </p:sp>
    </p:spTree>
    <p:extLst>
      <p:ext uri="{BB962C8B-B14F-4D97-AF65-F5344CB8AC3E}">
        <p14:creationId xmlns:p14="http://schemas.microsoft.com/office/powerpoint/2010/main" val="30181371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ABD9F5-5596-194E-8499-848B63634547}"/>
              </a:ext>
            </a:extLst>
          </p:cNvPr>
          <p:cNvSpPr>
            <a:spLocks noGrp="1"/>
          </p:cNvSpPr>
          <p:nvPr>
            <p:ph idx="1"/>
          </p:nvPr>
        </p:nvSpPr>
        <p:spPr>
          <a:xfrm>
            <a:off x="838200" y="590843"/>
            <a:ext cx="10515600" cy="5586120"/>
          </a:xfrm>
        </p:spPr>
        <p:txBody>
          <a:bodyPr/>
          <a:lstStyle/>
          <a:p>
            <a:r>
              <a:rPr lang="en-US" b="0" i="0" dirty="0">
                <a:solidFill>
                  <a:srgbClr val="333333"/>
                </a:solidFill>
                <a:effectLst/>
                <a:latin typeface="inter-regular"/>
              </a:rPr>
              <a:t>The below diagram explains the working of the clustering algorithm. We can see the different fruits are divided into several groups with similar properties</a:t>
            </a:r>
            <a:endParaRPr lang="en-IN" dirty="0"/>
          </a:p>
        </p:txBody>
      </p:sp>
      <p:pic>
        <p:nvPicPr>
          <p:cNvPr id="5" name="Picture 4">
            <a:extLst>
              <a:ext uri="{FF2B5EF4-FFF2-40B4-BE49-F238E27FC236}">
                <a16:creationId xmlns:a16="http://schemas.microsoft.com/office/drawing/2014/main" id="{88F6B8F4-2F40-343A-E4F2-87719863D72A}"/>
              </a:ext>
            </a:extLst>
          </p:cNvPr>
          <p:cNvPicPr>
            <a:picLocks noChangeAspect="1"/>
          </p:cNvPicPr>
          <p:nvPr/>
        </p:nvPicPr>
        <p:blipFill>
          <a:blip r:embed="rId2"/>
          <a:stretch>
            <a:fillRect/>
          </a:stretch>
        </p:blipFill>
        <p:spPr>
          <a:xfrm>
            <a:off x="2600325" y="1873933"/>
            <a:ext cx="6092861" cy="3851618"/>
          </a:xfrm>
          <a:prstGeom prst="rect">
            <a:avLst/>
          </a:prstGeom>
        </p:spPr>
      </p:pic>
    </p:spTree>
    <p:extLst>
      <p:ext uri="{BB962C8B-B14F-4D97-AF65-F5344CB8AC3E}">
        <p14:creationId xmlns:p14="http://schemas.microsoft.com/office/powerpoint/2010/main" val="3736719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2AA03D-2B67-E1C1-8138-70F59790FBCB}"/>
              </a:ext>
            </a:extLst>
          </p:cNvPr>
          <p:cNvSpPr>
            <a:spLocks noGrp="1"/>
          </p:cNvSpPr>
          <p:nvPr>
            <p:ph idx="1"/>
          </p:nvPr>
        </p:nvSpPr>
        <p:spPr>
          <a:xfrm>
            <a:off x="838200" y="281354"/>
            <a:ext cx="10515600" cy="5895609"/>
          </a:xfrm>
        </p:spPr>
        <p:txBody>
          <a:bodyPr/>
          <a:lstStyle/>
          <a:p>
            <a:pPr algn="l" fontAlgn="base"/>
            <a:r>
              <a:rPr lang="en-US" b="0" i="0" dirty="0">
                <a:solidFill>
                  <a:srgbClr val="0A0A23"/>
                </a:solidFill>
                <a:effectLst/>
                <a:latin typeface="Lato" panose="020F0502020204030203" pitchFamily="34" charset="0"/>
              </a:rPr>
              <a:t>Clustering is an unsupervised machine learning task. You might also hear this referred to as cluster analysis because of the way this method works.</a:t>
            </a:r>
          </a:p>
          <a:p>
            <a:pPr algn="l" fontAlgn="base"/>
            <a:r>
              <a:rPr lang="en-US" b="0" i="0" dirty="0">
                <a:solidFill>
                  <a:srgbClr val="0A0A23"/>
                </a:solidFill>
                <a:effectLst/>
                <a:latin typeface="Lato" panose="020F0502020204030203" pitchFamily="34" charset="0"/>
              </a:rPr>
              <a:t>Using a clustering algorithm means you're going to give the algorithm a lot of input data with no labels and let it find any groupings in the data it can.</a:t>
            </a:r>
          </a:p>
          <a:p>
            <a:pPr algn="l" fontAlgn="base"/>
            <a:r>
              <a:rPr lang="en-US" b="0" i="0" dirty="0">
                <a:solidFill>
                  <a:srgbClr val="0A0A23"/>
                </a:solidFill>
                <a:effectLst/>
                <a:latin typeface="Lato" panose="020F0502020204030203" pitchFamily="34" charset="0"/>
              </a:rPr>
              <a:t>Those groupings are called </a:t>
            </a:r>
            <a:r>
              <a:rPr lang="en-US" b="0" i="1" dirty="0">
                <a:solidFill>
                  <a:srgbClr val="0A0A23"/>
                </a:solidFill>
                <a:effectLst/>
                <a:latin typeface="inherit"/>
              </a:rPr>
              <a:t>clusters</a:t>
            </a:r>
            <a:r>
              <a:rPr lang="en-US" b="0" i="0" dirty="0">
                <a:solidFill>
                  <a:srgbClr val="0A0A23"/>
                </a:solidFill>
                <a:effectLst/>
                <a:latin typeface="Lato" panose="020F0502020204030203" pitchFamily="34" charset="0"/>
              </a:rPr>
              <a:t>. A cluster is a group of data points that are similar to each other based on their relation to surrounding data points. Clustering is used for things like feature engineering or pattern discovery.</a:t>
            </a:r>
          </a:p>
          <a:p>
            <a:endParaRPr lang="en-IN" dirty="0"/>
          </a:p>
        </p:txBody>
      </p:sp>
    </p:spTree>
    <p:extLst>
      <p:ext uri="{BB962C8B-B14F-4D97-AF65-F5344CB8AC3E}">
        <p14:creationId xmlns:p14="http://schemas.microsoft.com/office/powerpoint/2010/main" val="26534429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625D3-9A93-63AA-6DD8-B26E79F31290}"/>
              </a:ext>
            </a:extLst>
          </p:cNvPr>
          <p:cNvSpPr>
            <a:spLocks noGrp="1"/>
          </p:cNvSpPr>
          <p:nvPr>
            <p:ph type="title"/>
          </p:nvPr>
        </p:nvSpPr>
        <p:spPr>
          <a:xfrm>
            <a:off x="838200" y="365126"/>
            <a:ext cx="10515600" cy="315912"/>
          </a:xfrm>
        </p:spPr>
        <p:txBody>
          <a:bodyPr>
            <a:normAutofit fontScale="90000"/>
          </a:bodyPr>
          <a:lstStyle/>
          <a:p>
            <a:r>
              <a:rPr lang="en-US" b="0" i="0" dirty="0">
                <a:solidFill>
                  <a:srgbClr val="610B38"/>
                </a:solidFill>
                <a:effectLst/>
                <a:latin typeface="erdana"/>
              </a:rPr>
              <a:t>Types of Clustering Methods</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B3AA08F0-E7F6-F162-902D-2008B6A819CF}"/>
              </a:ext>
            </a:extLst>
          </p:cNvPr>
          <p:cNvSpPr>
            <a:spLocks noGrp="1"/>
          </p:cNvSpPr>
          <p:nvPr>
            <p:ph idx="1"/>
          </p:nvPr>
        </p:nvSpPr>
        <p:spPr>
          <a:xfrm>
            <a:off x="838200" y="681038"/>
            <a:ext cx="10515600" cy="5495925"/>
          </a:xfrm>
        </p:spPr>
        <p:txBody>
          <a:bodyPr/>
          <a:lstStyle/>
          <a:p>
            <a:pPr marL="0" indent="0" algn="l" fontAlgn="base">
              <a:buNone/>
            </a:pPr>
            <a:r>
              <a:rPr lang="en-US" b="1" i="0" dirty="0">
                <a:effectLst/>
                <a:latin typeface="-apple-system"/>
              </a:rPr>
              <a:t>Types of clustering algorithms</a:t>
            </a:r>
          </a:p>
          <a:p>
            <a:pPr algn="l" fontAlgn="base"/>
            <a:r>
              <a:rPr lang="en-US" b="0" i="0" dirty="0">
                <a:solidFill>
                  <a:srgbClr val="0A0A23"/>
                </a:solidFill>
                <a:effectLst/>
                <a:latin typeface="Lato" panose="020F0502020204030203" pitchFamily="34" charset="0"/>
              </a:rPr>
              <a:t>There are different types of clustering algorithms that handle all kinds of unique data.</a:t>
            </a:r>
          </a:p>
          <a:p>
            <a:pPr fontAlgn="base">
              <a:buFont typeface="Wingdings" panose="05000000000000000000" pitchFamily="2" charset="2"/>
              <a:buChar char="Ø"/>
            </a:pPr>
            <a:r>
              <a:rPr lang="en-IN" b="1" i="0" dirty="0">
                <a:effectLst/>
                <a:latin typeface="-apple-system"/>
              </a:rPr>
              <a:t>Density-based</a:t>
            </a:r>
          </a:p>
          <a:p>
            <a:pPr fontAlgn="base">
              <a:buFont typeface="Wingdings" panose="05000000000000000000" pitchFamily="2" charset="2"/>
              <a:buChar char="Ø"/>
            </a:pPr>
            <a:r>
              <a:rPr lang="en-IN" b="1" i="0" dirty="0">
                <a:effectLst/>
                <a:latin typeface="-apple-system"/>
              </a:rPr>
              <a:t>Distribution-based</a:t>
            </a:r>
          </a:p>
          <a:p>
            <a:pPr fontAlgn="base">
              <a:buFont typeface="Wingdings" panose="05000000000000000000" pitchFamily="2" charset="2"/>
              <a:buChar char="Ø"/>
            </a:pPr>
            <a:r>
              <a:rPr lang="en-IN" b="1" i="0" dirty="0">
                <a:effectLst/>
                <a:latin typeface="-apple-system"/>
              </a:rPr>
              <a:t>Centroid-based</a:t>
            </a:r>
          </a:p>
          <a:p>
            <a:pPr fontAlgn="base">
              <a:buFont typeface="Wingdings" panose="05000000000000000000" pitchFamily="2" charset="2"/>
              <a:buChar char="Ø"/>
            </a:pPr>
            <a:r>
              <a:rPr lang="en-IN" b="1" i="0" dirty="0">
                <a:effectLst/>
                <a:latin typeface="-apple-system"/>
              </a:rPr>
              <a:t>Hierarchical-based</a:t>
            </a:r>
          </a:p>
          <a:p>
            <a:pPr marL="0" indent="0" fontAlgn="base">
              <a:buNone/>
            </a:pPr>
            <a:endParaRPr lang="en-IN" b="1" i="0" dirty="0">
              <a:effectLst/>
              <a:latin typeface="-apple-system"/>
            </a:endParaRPr>
          </a:p>
          <a:p>
            <a:pPr algn="l" fontAlgn="base"/>
            <a:endParaRPr lang="en-US" b="0" i="0" dirty="0">
              <a:solidFill>
                <a:srgbClr val="0A0A23"/>
              </a:solidFill>
              <a:effectLst/>
              <a:latin typeface="Lato" panose="020F0502020204030203" pitchFamily="34" charset="0"/>
            </a:endParaRPr>
          </a:p>
          <a:p>
            <a:endParaRPr lang="en-IN" dirty="0"/>
          </a:p>
        </p:txBody>
      </p:sp>
    </p:spTree>
    <p:extLst>
      <p:ext uri="{BB962C8B-B14F-4D97-AF65-F5344CB8AC3E}">
        <p14:creationId xmlns:p14="http://schemas.microsoft.com/office/powerpoint/2010/main" val="27408619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EC9E0F-5D8F-444B-492B-463C2229D273}"/>
              </a:ext>
            </a:extLst>
          </p:cNvPr>
          <p:cNvSpPr>
            <a:spLocks noGrp="1"/>
          </p:cNvSpPr>
          <p:nvPr>
            <p:ph idx="1"/>
          </p:nvPr>
        </p:nvSpPr>
        <p:spPr>
          <a:xfrm>
            <a:off x="309489" y="281354"/>
            <a:ext cx="11044311" cy="6400800"/>
          </a:xfrm>
        </p:spPr>
        <p:txBody>
          <a:bodyPr>
            <a:normAutofit/>
          </a:bodyPr>
          <a:lstStyle/>
          <a:p>
            <a:pPr marL="0" indent="0">
              <a:buNone/>
            </a:pPr>
            <a:r>
              <a:rPr lang="en-IN" b="1" i="0" dirty="0">
                <a:effectLst/>
                <a:latin typeface="-apple-system"/>
              </a:rPr>
              <a:t>Density-based</a:t>
            </a:r>
          </a:p>
          <a:p>
            <a:r>
              <a:rPr lang="en-US" b="0" i="0" dirty="0">
                <a:solidFill>
                  <a:srgbClr val="0A0A23"/>
                </a:solidFill>
                <a:effectLst/>
                <a:latin typeface="Lato" panose="020F0502020204030203" pitchFamily="34" charset="0"/>
              </a:rPr>
              <a:t>In density-based clustering, data is grouped by areas of high concentrations of data points surrounded by areas of low concentrations of data points. </a:t>
            </a:r>
          </a:p>
          <a:p>
            <a:r>
              <a:rPr lang="en-US" b="0" i="0" dirty="0">
                <a:solidFill>
                  <a:srgbClr val="0A0A23"/>
                </a:solidFill>
                <a:effectLst/>
                <a:latin typeface="Lato" panose="020F0502020204030203" pitchFamily="34" charset="0"/>
              </a:rPr>
              <a:t>Basically the algorithm finds the places that are dense with data points and calls those clusters.</a:t>
            </a:r>
          </a:p>
          <a:p>
            <a:endParaRPr lang="en-IN" b="1" i="0" dirty="0">
              <a:effectLst/>
              <a:latin typeface="-apple-system"/>
            </a:endParaRPr>
          </a:p>
          <a:p>
            <a:pPr marL="0" indent="0">
              <a:buNone/>
            </a:pPr>
            <a:r>
              <a:rPr lang="en-IN" b="1" i="0" dirty="0">
                <a:effectLst/>
                <a:latin typeface="-apple-system"/>
              </a:rPr>
              <a:t>Distribution-based</a:t>
            </a:r>
          </a:p>
          <a:p>
            <a:r>
              <a:rPr lang="en-US" b="0" i="0" dirty="0">
                <a:solidFill>
                  <a:srgbClr val="0A0A23"/>
                </a:solidFill>
                <a:effectLst/>
                <a:latin typeface="Lato" panose="020F0502020204030203" pitchFamily="34" charset="0"/>
              </a:rPr>
              <a:t>With a distribution-based clustering approach, all of the data points are considered parts of a cluster based on the probability that they belong to a given cluster.</a:t>
            </a:r>
          </a:p>
          <a:p>
            <a:r>
              <a:rPr lang="en-US" b="0" i="0" dirty="0">
                <a:solidFill>
                  <a:srgbClr val="0A0A23"/>
                </a:solidFill>
                <a:effectLst/>
                <a:latin typeface="Lato" panose="020F0502020204030203" pitchFamily="34" charset="0"/>
              </a:rPr>
              <a:t>It works like this: there is a center-point, and as the distance of a data point from the center increases, the probability of it being a part of that cluster decreases.</a:t>
            </a:r>
            <a:endParaRPr lang="en-IN" dirty="0"/>
          </a:p>
        </p:txBody>
      </p:sp>
    </p:spTree>
    <p:extLst>
      <p:ext uri="{BB962C8B-B14F-4D97-AF65-F5344CB8AC3E}">
        <p14:creationId xmlns:p14="http://schemas.microsoft.com/office/powerpoint/2010/main" val="1507311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Simple Linear Regression</a:t>
            </a:r>
            <a:endParaRPr lang="en-IN"/>
          </a:p>
        </p:txBody>
      </p:sp>
      <p:sp>
        <p:nvSpPr>
          <p:cNvPr id="3" name="Content Placeholder 2"/>
          <p:cNvSpPr>
            <a:spLocks noGrp="1"/>
          </p:cNvSpPr>
          <p:nvPr>
            <p:ph idx="1"/>
          </p:nvPr>
        </p:nvSpPr>
        <p:spPr/>
        <p:txBody>
          <a:bodyPr>
            <a:normAutofit/>
          </a:bodyPr>
          <a:lstStyle/>
          <a:p>
            <a:r>
              <a:rPr lang="en-IN" dirty="0"/>
              <a:t>Simple linear regression is an approach for predicting a </a:t>
            </a:r>
            <a:r>
              <a:rPr lang="en-IN" b="1" dirty="0"/>
              <a:t>response</a:t>
            </a:r>
            <a:r>
              <a:rPr lang="en-IN" dirty="0"/>
              <a:t> using a </a:t>
            </a:r>
            <a:r>
              <a:rPr lang="en-IN" b="1" dirty="0"/>
              <a:t>single feature</a:t>
            </a:r>
            <a:r>
              <a:rPr lang="en-IN" dirty="0"/>
              <a:t>.</a:t>
            </a:r>
          </a:p>
          <a:p>
            <a:r>
              <a:rPr lang="en-IN" dirty="0"/>
              <a:t> It is one of the most basic machine learning models that a machine learning enthusiast gets to know about. In linear regression, we assume that the two variables i.e. dependent and independent variables are linearly related. </a:t>
            </a:r>
          </a:p>
          <a:p>
            <a:r>
              <a:rPr lang="en-IN" dirty="0"/>
              <a:t>Hence, we try to find a linear function that predicts the response value(y) as accurately as possible as a function of the feature or independent variable(x). Let us consider a dataset where we have a value of response y for every feature x: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E69FD5-5070-80F0-3B05-E52A3684EF91}"/>
              </a:ext>
            </a:extLst>
          </p:cNvPr>
          <p:cNvSpPr>
            <a:spLocks noGrp="1"/>
          </p:cNvSpPr>
          <p:nvPr>
            <p:ph idx="1"/>
          </p:nvPr>
        </p:nvSpPr>
        <p:spPr>
          <a:xfrm>
            <a:off x="838200" y="534572"/>
            <a:ext cx="10515600" cy="5642391"/>
          </a:xfrm>
        </p:spPr>
        <p:txBody>
          <a:bodyPr/>
          <a:lstStyle/>
          <a:p>
            <a:pPr marL="0" indent="0">
              <a:buNone/>
            </a:pPr>
            <a:r>
              <a:rPr lang="en-IN" b="1" i="0" dirty="0">
                <a:effectLst/>
                <a:latin typeface="-apple-system"/>
              </a:rPr>
              <a:t>Centroid-based</a:t>
            </a:r>
          </a:p>
          <a:p>
            <a:r>
              <a:rPr lang="en-US" b="0" i="0" dirty="0">
                <a:solidFill>
                  <a:srgbClr val="0A0A23"/>
                </a:solidFill>
                <a:effectLst/>
                <a:latin typeface="Lato" panose="020F0502020204030203" pitchFamily="34" charset="0"/>
              </a:rPr>
              <a:t>Centroid-based clustering is the one you probably hear about the most. </a:t>
            </a:r>
          </a:p>
          <a:p>
            <a:r>
              <a:rPr lang="en-US" b="0" i="0" dirty="0">
                <a:solidFill>
                  <a:srgbClr val="0A0A23"/>
                </a:solidFill>
                <a:effectLst/>
                <a:latin typeface="Lato" panose="020F0502020204030203" pitchFamily="34" charset="0"/>
              </a:rPr>
              <a:t>It's a little sensitive to the initial parameters you give it, but it's fast and efficient.</a:t>
            </a:r>
            <a:endParaRPr lang="en-US" dirty="0">
              <a:solidFill>
                <a:srgbClr val="0A0A23"/>
              </a:solidFill>
              <a:latin typeface="Lato" panose="020F0502020204030203" pitchFamily="34" charset="0"/>
            </a:endParaRPr>
          </a:p>
          <a:p>
            <a:r>
              <a:rPr lang="en-US" b="0" i="0" dirty="0">
                <a:solidFill>
                  <a:srgbClr val="0A0A23"/>
                </a:solidFill>
                <a:effectLst/>
                <a:latin typeface="Lato" panose="020F0502020204030203" pitchFamily="34" charset="0"/>
              </a:rPr>
              <a:t>These types of algorithms separate data points based on multiple centroids in the data. </a:t>
            </a:r>
          </a:p>
          <a:p>
            <a:r>
              <a:rPr lang="en-US" b="0" i="0" dirty="0">
                <a:solidFill>
                  <a:srgbClr val="0A0A23"/>
                </a:solidFill>
                <a:effectLst/>
                <a:latin typeface="Lato" panose="020F0502020204030203" pitchFamily="34" charset="0"/>
              </a:rPr>
              <a:t>Each data point is assigned to a cluster based on its squared distance from the centroid. </a:t>
            </a:r>
          </a:p>
          <a:p>
            <a:r>
              <a:rPr lang="en-US" b="0" i="0" dirty="0">
                <a:solidFill>
                  <a:srgbClr val="0A0A23"/>
                </a:solidFill>
                <a:effectLst/>
                <a:latin typeface="Lato" panose="020F0502020204030203" pitchFamily="34" charset="0"/>
              </a:rPr>
              <a:t>This is the most commonly used type of clustering.</a:t>
            </a:r>
            <a:endParaRPr lang="en-IN" dirty="0"/>
          </a:p>
        </p:txBody>
      </p:sp>
    </p:spTree>
    <p:extLst>
      <p:ext uri="{BB962C8B-B14F-4D97-AF65-F5344CB8AC3E}">
        <p14:creationId xmlns:p14="http://schemas.microsoft.com/office/powerpoint/2010/main" val="861416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957C94-F8D7-3F10-C208-2A02F08B0570}"/>
              </a:ext>
            </a:extLst>
          </p:cNvPr>
          <p:cNvSpPr>
            <a:spLocks noGrp="1"/>
          </p:cNvSpPr>
          <p:nvPr>
            <p:ph idx="1"/>
          </p:nvPr>
        </p:nvSpPr>
        <p:spPr>
          <a:xfrm>
            <a:off x="838200" y="464234"/>
            <a:ext cx="10515600" cy="5712729"/>
          </a:xfrm>
        </p:spPr>
        <p:txBody>
          <a:bodyPr/>
          <a:lstStyle/>
          <a:p>
            <a:pPr marL="0" indent="0" algn="l" fontAlgn="base">
              <a:buNone/>
            </a:pPr>
            <a:r>
              <a:rPr lang="en-US" b="1" i="0" dirty="0">
                <a:effectLst/>
                <a:latin typeface="-apple-system"/>
              </a:rPr>
              <a:t>Hierarchical-based</a:t>
            </a:r>
          </a:p>
          <a:p>
            <a:pPr algn="l" fontAlgn="base"/>
            <a:r>
              <a:rPr lang="en-US" b="0" i="0" dirty="0">
                <a:solidFill>
                  <a:srgbClr val="0A0A23"/>
                </a:solidFill>
                <a:effectLst/>
                <a:latin typeface="Lato" panose="020F0502020204030203" pitchFamily="34" charset="0"/>
              </a:rPr>
              <a:t>Hierarchical-based clustering is typically used on hierarchical data, like you would get from a company database or taxonomies.</a:t>
            </a:r>
          </a:p>
          <a:p>
            <a:pPr algn="l" fontAlgn="base"/>
            <a:r>
              <a:rPr lang="en-US" b="0" i="0" dirty="0">
                <a:solidFill>
                  <a:srgbClr val="0A0A23"/>
                </a:solidFill>
                <a:effectLst/>
                <a:latin typeface="Lato" panose="020F0502020204030203" pitchFamily="34" charset="0"/>
              </a:rPr>
              <a:t> It builds a tree of clusters so everything is organized from the top-down.</a:t>
            </a:r>
          </a:p>
          <a:p>
            <a:pPr algn="l" fontAlgn="base"/>
            <a:r>
              <a:rPr lang="en-US" b="0" i="0" dirty="0">
                <a:solidFill>
                  <a:srgbClr val="0A0A23"/>
                </a:solidFill>
                <a:effectLst/>
                <a:latin typeface="Lato" panose="020F0502020204030203" pitchFamily="34" charset="0"/>
              </a:rPr>
              <a:t>This is more restrictive than the other clustering types, but it's perfect for specific kinds of data sets.</a:t>
            </a:r>
          </a:p>
          <a:p>
            <a:endParaRPr lang="en-IN" dirty="0"/>
          </a:p>
        </p:txBody>
      </p:sp>
    </p:spTree>
    <p:extLst>
      <p:ext uri="{BB962C8B-B14F-4D97-AF65-F5344CB8AC3E}">
        <p14:creationId xmlns:p14="http://schemas.microsoft.com/office/powerpoint/2010/main" val="1806694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10D6DF-0312-014D-EF95-9632AF007917}"/>
              </a:ext>
            </a:extLst>
          </p:cNvPr>
          <p:cNvSpPr>
            <a:spLocks noGrp="1"/>
          </p:cNvSpPr>
          <p:nvPr>
            <p:ph idx="1"/>
          </p:nvPr>
        </p:nvSpPr>
        <p:spPr>
          <a:xfrm>
            <a:off x="464234" y="309489"/>
            <a:ext cx="10889566" cy="5867474"/>
          </a:xfrm>
        </p:spPr>
        <p:txBody>
          <a:bodyPr/>
          <a:lstStyle/>
          <a:p>
            <a:pPr marL="0" indent="0">
              <a:buNone/>
            </a:pPr>
            <a:r>
              <a:rPr lang="en-IN" b="1" i="0" u="sng" dirty="0">
                <a:effectLst/>
                <a:latin typeface="-apple-system"/>
              </a:rPr>
              <a:t>Clustering Algorithms</a:t>
            </a:r>
          </a:p>
          <a:p>
            <a:pPr marL="0" indent="0">
              <a:buNone/>
            </a:pPr>
            <a:r>
              <a:rPr lang="en-IN" b="1" i="0" dirty="0">
                <a:effectLst/>
                <a:latin typeface="-apple-system"/>
              </a:rPr>
              <a:t>K-means clustering algorithm</a:t>
            </a:r>
          </a:p>
          <a:p>
            <a:pPr algn="l" fontAlgn="base"/>
            <a:r>
              <a:rPr lang="en-US" b="0" i="0" dirty="0">
                <a:solidFill>
                  <a:srgbClr val="0A0A23"/>
                </a:solidFill>
                <a:effectLst/>
                <a:latin typeface="Lato" panose="020F0502020204030203" pitchFamily="34" charset="0"/>
              </a:rPr>
              <a:t>K-means clustering is the most commonly used clustering algorithm. It's a centroid-based algorithm and the simplest unsupervised learning algorithm.</a:t>
            </a:r>
          </a:p>
          <a:p>
            <a:pPr algn="l" fontAlgn="base"/>
            <a:r>
              <a:rPr lang="en-US" b="0" i="0" dirty="0">
                <a:solidFill>
                  <a:srgbClr val="0A0A23"/>
                </a:solidFill>
                <a:effectLst/>
                <a:latin typeface="Lato" panose="020F0502020204030203" pitchFamily="34" charset="0"/>
              </a:rPr>
              <a:t>This algorithm tries to minimize the variance of data points within a cluster. It's also how most people are introduced to unsupervised machine learning.</a:t>
            </a:r>
          </a:p>
          <a:p>
            <a:pPr algn="l" fontAlgn="base"/>
            <a:r>
              <a:rPr lang="en-US" b="0" i="0" dirty="0">
                <a:solidFill>
                  <a:srgbClr val="0A0A23"/>
                </a:solidFill>
                <a:effectLst/>
                <a:latin typeface="Lato" panose="020F0502020204030203" pitchFamily="34" charset="0"/>
              </a:rPr>
              <a:t>K-means is best used on smaller data sets because it iterates over </a:t>
            </a:r>
            <a:r>
              <a:rPr lang="en-US" b="0" i="1" dirty="0">
                <a:solidFill>
                  <a:srgbClr val="0A0A23"/>
                </a:solidFill>
                <a:effectLst/>
                <a:latin typeface="inherit"/>
              </a:rPr>
              <a:t>all</a:t>
            </a:r>
            <a:r>
              <a:rPr lang="en-US" b="0" i="0" dirty="0">
                <a:solidFill>
                  <a:srgbClr val="0A0A23"/>
                </a:solidFill>
                <a:effectLst/>
                <a:latin typeface="Lato" panose="020F0502020204030203" pitchFamily="34" charset="0"/>
              </a:rPr>
              <a:t> of the data points. That means it'll take more time to classify data points if there are a large amount of them in the data set.</a:t>
            </a:r>
          </a:p>
          <a:p>
            <a:pPr marL="0" indent="0">
              <a:buNone/>
            </a:pPr>
            <a:endParaRPr lang="en-IN" b="1" i="0" dirty="0">
              <a:effectLst/>
              <a:latin typeface="-apple-system"/>
            </a:endParaRPr>
          </a:p>
          <a:p>
            <a:endParaRPr lang="en-IN" dirty="0"/>
          </a:p>
        </p:txBody>
      </p:sp>
    </p:spTree>
    <p:extLst>
      <p:ext uri="{BB962C8B-B14F-4D97-AF65-F5344CB8AC3E}">
        <p14:creationId xmlns:p14="http://schemas.microsoft.com/office/powerpoint/2010/main" val="36376153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3E4345-5857-8C76-05DD-EFB722EC7F10}"/>
              </a:ext>
            </a:extLst>
          </p:cNvPr>
          <p:cNvSpPr>
            <a:spLocks noGrp="1"/>
          </p:cNvSpPr>
          <p:nvPr>
            <p:ph idx="1"/>
          </p:nvPr>
        </p:nvSpPr>
        <p:spPr>
          <a:xfrm>
            <a:off x="838200" y="422031"/>
            <a:ext cx="10515600" cy="5754932"/>
          </a:xfrm>
        </p:spPr>
        <p:txBody>
          <a:bodyPr/>
          <a:lstStyle/>
          <a:p>
            <a:pPr algn="just"/>
            <a:r>
              <a:rPr lang="en-US" b="0" i="0" dirty="0">
                <a:solidFill>
                  <a:srgbClr val="222222"/>
                </a:solidFill>
                <a:effectLst/>
                <a:latin typeface="Lato" panose="020F0502020204030203" pitchFamily="34" charset="0"/>
              </a:rPr>
              <a:t>K means is an iterative clustering algorithm that aims to find local maxima in each iteration. This algorithm works in these 5 steps:</a:t>
            </a:r>
          </a:p>
          <a:p>
            <a:pPr marL="0" indent="0" algn="just">
              <a:buNone/>
            </a:pPr>
            <a:r>
              <a:rPr lang="en-US" b="0" i="0" dirty="0">
                <a:solidFill>
                  <a:srgbClr val="222222"/>
                </a:solidFill>
                <a:effectLst/>
                <a:latin typeface="Lato" panose="020F0502020204030203" pitchFamily="34" charset="0"/>
              </a:rPr>
              <a:t>1. Specify the desired number of clusters K: Let us choose k=2 for these 5 data points in 2-D space.</a:t>
            </a:r>
          </a:p>
          <a:p>
            <a:endParaRPr lang="en-IN" dirty="0"/>
          </a:p>
        </p:txBody>
      </p:sp>
      <p:pic>
        <p:nvPicPr>
          <p:cNvPr id="5" name="Picture 4">
            <a:extLst>
              <a:ext uri="{FF2B5EF4-FFF2-40B4-BE49-F238E27FC236}">
                <a16:creationId xmlns:a16="http://schemas.microsoft.com/office/drawing/2014/main" id="{94A4A86C-D32A-1D44-C2E8-9BA345149278}"/>
              </a:ext>
            </a:extLst>
          </p:cNvPr>
          <p:cNvPicPr>
            <a:picLocks noChangeAspect="1"/>
          </p:cNvPicPr>
          <p:nvPr/>
        </p:nvPicPr>
        <p:blipFill>
          <a:blip r:embed="rId2"/>
          <a:stretch>
            <a:fillRect/>
          </a:stretch>
        </p:blipFill>
        <p:spPr>
          <a:xfrm>
            <a:off x="3872571" y="2797419"/>
            <a:ext cx="3484831" cy="3091805"/>
          </a:xfrm>
          <a:prstGeom prst="rect">
            <a:avLst/>
          </a:prstGeom>
        </p:spPr>
      </p:pic>
    </p:spTree>
    <p:extLst>
      <p:ext uri="{BB962C8B-B14F-4D97-AF65-F5344CB8AC3E}">
        <p14:creationId xmlns:p14="http://schemas.microsoft.com/office/powerpoint/2010/main" val="5041642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A61E8-C00E-44CE-636B-3912865DDCAD}"/>
              </a:ext>
            </a:extLst>
          </p:cNvPr>
          <p:cNvSpPr>
            <a:spLocks noGrp="1"/>
          </p:cNvSpPr>
          <p:nvPr>
            <p:ph idx="1"/>
          </p:nvPr>
        </p:nvSpPr>
        <p:spPr>
          <a:xfrm>
            <a:off x="838200" y="562708"/>
            <a:ext cx="10515600" cy="5614255"/>
          </a:xfrm>
        </p:spPr>
        <p:txBody>
          <a:bodyPr/>
          <a:lstStyle/>
          <a:p>
            <a:r>
              <a:rPr lang="en-US" b="0" i="0" dirty="0">
                <a:solidFill>
                  <a:srgbClr val="222222"/>
                </a:solidFill>
                <a:effectLst/>
                <a:latin typeface="Lato" panose="020F0502020204030203" pitchFamily="34" charset="0"/>
              </a:rPr>
              <a:t>2. Randomly assign each data point to a cluster: Let’s assign three points in cluster 1, shown using red color, and two points in cluster 2, shown using grey color.</a:t>
            </a:r>
            <a:endParaRPr lang="en-IN" dirty="0"/>
          </a:p>
        </p:txBody>
      </p:sp>
      <p:pic>
        <p:nvPicPr>
          <p:cNvPr id="5" name="Picture 4">
            <a:extLst>
              <a:ext uri="{FF2B5EF4-FFF2-40B4-BE49-F238E27FC236}">
                <a16:creationId xmlns:a16="http://schemas.microsoft.com/office/drawing/2014/main" id="{00123332-1DB5-B07A-522A-DF28BA17892B}"/>
              </a:ext>
            </a:extLst>
          </p:cNvPr>
          <p:cNvPicPr>
            <a:picLocks noChangeAspect="1"/>
          </p:cNvPicPr>
          <p:nvPr/>
        </p:nvPicPr>
        <p:blipFill>
          <a:blip r:embed="rId2"/>
          <a:stretch>
            <a:fillRect/>
          </a:stretch>
        </p:blipFill>
        <p:spPr>
          <a:xfrm>
            <a:off x="3409657" y="2147887"/>
            <a:ext cx="3694528" cy="4007371"/>
          </a:xfrm>
          <a:prstGeom prst="rect">
            <a:avLst/>
          </a:prstGeom>
        </p:spPr>
      </p:pic>
    </p:spTree>
    <p:extLst>
      <p:ext uri="{BB962C8B-B14F-4D97-AF65-F5344CB8AC3E}">
        <p14:creationId xmlns:p14="http://schemas.microsoft.com/office/powerpoint/2010/main" val="15352049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C0AAB5-D0C2-F3DF-428A-6B3309B872AB}"/>
              </a:ext>
            </a:extLst>
          </p:cNvPr>
          <p:cNvSpPr>
            <a:spLocks noGrp="1"/>
          </p:cNvSpPr>
          <p:nvPr>
            <p:ph idx="1"/>
          </p:nvPr>
        </p:nvSpPr>
        <p:spPr>
          <a:xfrm>
            <a:off x="838200" y="337625"/>
            <a:ext cx="10515600" cy="5839338"/>
          </a:xfrm>
        </p:spPr>
        <p:txBody>
          <a:bodyPr/>
          <a:lstStyle/>
          <a:p>
            <a:pPr marL="0" indent="0">
              <a:buNone/>
            </a:pPr>
            <a:r>
              <a:rPr lang="en-US" b="0" i="0" dirty="0">
                <a:solidFill>
                  <a:srgbClr val="222222"/>
                </a:solidFill>
                <a:effectLst/>
                <a:latin typeface="Lato" panose="020F0502020204030203" pitchFamily="34" charset="0"/>
              </a:rPr>
              <a:t>3. Compute cluster centroids: The centroid of data points in the red cluster is shown using the red cross, and those in the grey cluster using a grey cross.</a:t>
            </a:r>
            <a:endParaRPr lang="en-IN" dirty="0"/>
          </a:p>
        </p:txBody>
      </p:sp>
      <p:pic>
        <p:nvPicPr>
          <p:cNvPr id="5" name="Picture 4">
            <a:extLst>
              <a:ext uri="{FF2B5EF4-FFF2-40B4-BE49-F238E27FC236}">
                <a16:creationId xmlns:a16="http://schemas.microsoft.com/office/drawing/2014/main" id="{C9DA2C0A-7415-D2FE-8624-C9C0F1D4E797}"/>
              </a:ext>
            </a:extLst>
          </p:cNvPr>
          <p:cNvPicPr>
            <a:picLocks noChangeAspect="1"/>
          </p:cNvPicPr>
          <p:nvPr/>
        </p:nvPicPr>
        <p:blipFill>
          <a:blip r:embed="rId2"/>
          <a:stretch>
            <a:fillRect/>
          </a:stretch>
        </p:blipFill>
        <p:spPr>
          <a:xfrm>
            <a:off x="3667125" y="1787328"/>
            <a:ext cx="3999767" cy="4109565"/>
          </a:xfrm>
          <a:prstGeom prst="rect">
            <a:avLst/>
          </a:prstGeom>
        </p:spPr>
      </p:pic>
    </p:spTree>
    <p:extLst>
      <p:ext uri="{BB962C8B-B14F-4D97-AF65-F5344CB8AC3E}">
        <p14:creationId xmlns:p14="http://schemas.microsoft.com/office/powerpoint/2010/main" val="16066672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FB9539-BE93-1848-23F0-77F7FE485907}"/>
              </a:ext>
            </a:extLst>
          </p:cNvPr>
          <p:cNvSpPr>
            <a:spLocks noGrp="1"/>
          </p:cNvSpPr>
          <p:nvPr>
            <p:ph idx="1"/>
          </p:nvPr>
        </p:nvSpPr>
        <p:spPr>
          <a:xfrm>
            <a:off x="838200" y="422031"/>
            <a:ext cx="10515600" cy="5754932"/>
          </a:xfrm>
        </p:spPr>
        <p:txBody>
          <a:bodyPr/>
          <a:lstStyle/>
          <a:p>
            <a:pPr marL="0" indent="0">
              <a:buNone/>
            </a:pPr>
            <a:r>
              <a:rPr lang="en-US" b="0" i="0" dirty="0">
                <a:solidFill>
                  <a:srgbClr val="222222"/>
                </a:solidFill>
                <a:effectLst/>
                <a:latin typeface="Lato" panose="020F0502020204030203" pitchFamily="34" charset="0"/>
              </a:rPr>
              <a:t>4. Re-assign each point to the closest cluster centroid: Note that only the data point at the bottom is assigned to the red cluster, even though it’s closer to the centroid of the grey cluster. Thus, we assign that data point to the grey cluster.</a:t>
            </a:r>
            <a:endParaRPr lang="en-IN" dirty="0"/>
          </a:p>
        </p:txBody>
      </p:sp>
      <p:pic>
        <p:nvPicPr>
          <p:cNvPr id="5" name="Picture 4">
            <a:extLst>
              <a:ext uri="{FF2B5EF4-FFF2-40B4-BE49-F238E27FC236}">
                <a16:creationId xmlns:a16="http://schemas.microsoft.com/office/drawing/2014/main" id="{B7069CFC-19A9-C83A-1B30-928F6C07F221}"/>
              </a:ext>
            </a:extLst>
          </p:cNvPr>
          <p:cNvPicPr>
            <a:picLocks noChangeAspect="1"/>
          </p:cNvPicPr>
          <p:nvPr/>
        </p:nvPicPr>
        <p:blipFill>
          <a:blip r:embed="rId2"/>
          <a:stretch>
            <a:fillRect/>
          </a:stretch>
        </p:blipFill>
        <p:spPr>
          <a:xfrm>
            <a:off x="3923640" y="2277501"/>
            <a:ext cx="3855794" cy="4124146"/>
          </a:xfrm>
          <a:prstGeom prst="rect">
            <a:avLst/>
          </a:prstGeom>
        </p:spPr>
      </p:pic>
    </p:spTree>
    <p:extLst>
      <p:ext uri="{BB962C8B-B14F-4D97-AF65-F5344CB8AC3E}">
        <p14:creationId xmlns:p14="http://schemas.microsoft.com/office/powerpoint/2010/main" val="26853465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5EA5C2-86EC-68AD-6425-4D88EC4D148D}"/>
              </a:ext>
            </a:extLst>
          </p:cNvPr>
          <p:cNvSpPr>
            <a:spLocks noGrp="1"/>
          </p:cNvSpPr>
          <p:nvPr>
            <p:ph idx="1"/>
          </p:nvPr>
        </p:nvSpPr>
        <p:spPr>
          <a:xfrm>
            <a:off x="838200" y="689317"/>
            <a:ext cx="10515600" cy="5487646"/>
          </a:xfrm>
        </p:spPr>
        <p:txBody>
          <a:bodyPr/>
          <a:lstStyle/>
          <a:p>
            <a:r>
              <a:rPr lang="en-US" b="0" i="0" dirty="0">
                <a:solidFill>
                  <a:srgbClr val="222222"/>
                </a:solidFill>
                <a:effectLst/>
                <a:latin typeface="Lato" panose="020F0502020204030203" pitchFamily="34" charset="0"/>
              </a:rPr>
              <a:t>5. Re-compute cluster centroids: Now, re-computing the centroids for both clusters.</a:t>
            </a:r>
            <a:endParaRPr lang="en-IN" dirty="0"/>
          </a:p>
        </p:txBody>
      </p:sp>
      <p:pic>
        <p:nvPicPr>
          <p:cNvPr id="6" name="Picture 5">
            <a:extLst>
              <a:ext uri="{FF2B5EF4-FFF2-40B4-BE49-F238E27FC236}">
                <a16:creationId xmlns:a16="http://schemas.microsoft.com/office/drawing/2014/main" id="{25345EB6-3F23-9485-17CF-DCC889B6EA9A}"/>
              </a:ext>
            </a:extLst>
          </p:cNvPr>
          <p:cNvPicPr>
            <a:picLocks noChangeAspect="1"/>
          </p:cNvPicPr>
          <p:nvPr/>
        </p:nvPicPr>
        <p:blipFill>
          <a:blip r:embed="rId2"/>
          <a:stretch>
            <a:fillRect/>
          </a:stretch>
        </p:blipFill>
        <p:spPr>
          <a:xfrm>
            <a:off x="7313954" y="1152328"/>
            <a:ext cx="3321221" cy="3552368"/>
          </a:xfrm>
          <a:prstGeom prst="rect">
            <a:avLst/>
          </a:prstGeom>
        </p:spPr>
      </p:pic>
      <p:sp>
        <p:nvSpPr>
          <p:cNvPr id="8" name="TextBox 7">
            <a:extLst>
              <a:ext uri="{FF2B5EF4-FFF2-40B4-BE49-F238E27FC236}">
                <a16:creationId xmlns:a16="http://schemas.microsoft.com/office/drawing/2014/main" id="{F3657AD5-90CC-A2F4-C585-0A28C7F2BFD2}"/>
              </a:ext>
            </a:extLst>
          </p:cNvPr>
          <p:cNvSpPr txBox="1"/>
          <p:nvPr/>
        </p:nvSpPr>
        <p:spPr>
          <a:xfrm>
            <a:off x="562708" y="4813218"/>
            <a:ext cx="10367889" cy="1569660"/>
          </a:xfrm>
          <a:prstGeom prst="rect">
            <a:avLst/>
          </a:prstGeom>
          <a:noFill/>
        </p:spPr>
        <p:txBody>
          <a:bodyPr wrap="square">
            <a:spAutoFit/>
          </a:bodyPr>
          <a:lstStyle/>
          <a:p>
            <a:r>
              <a:rPr lang="en-US" sz="2400" b="0" i="0" dirty="0">
                <a:solidFill>
                  <a:srgbClr val="222222"/>
                </a:solidFill>
                <a:effectLst/>
              </a:rPr>
              <a:t>Repeat steps 4 and 5 until no improvements are possible: Similarly, we’ll repeat the 4th and 5th steps until we’ll reach global optima, i.e., when there is no further switching of data points between two clusters for two successive repeats. It will mark the termination of the algorithm if not explicitly mentioned.</a:t>
            </a:r>
            <a:endParaRPr lang="en-IN" sz="2400" dirty="0"/>
          </a:p>
        </p:txBody>
      </p:sp>
    </p:spTree>
    <p:extLst>
      <p:ext uri="{BB962C8B-B14F-4D97-AF65-F5344CB8AC3E}">
        <p14:creationId xmlns:p14="http://schemas.microsoft.com/office/powerpoint/2010/main" val="5173270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7B3BE0-EF84-033E-91BE-3A9D56E3C19B}"/>
              </a:ext>
            </a:extLst>
          </p:cNvPr>
          <p:cNvPicPr>
            <a:picLocks noChangeAspect="1"/>
          </p:cNvPicPr>
          <p:nvPr/>
        </p:nvPicPr>
        <p:blipFill>
          <a:blip r:embed="rId2"/>
          <a:stretch>
            <a:fillRect/>
          </a:stretch>
        </p:blipFill>
        <p:spPr>
          <a:xfrm>
            <a:off x="782662" y="0"/>
            <a:ext cx="7545412" cy="6857999"/>
          </a:xfrm>
          <a:prstGeom prst="rect">
            <a:avLst/>
          </a:prstGeom>
        </p:spPr>
      </p:pic>
    </p:spTree>
    <p:extLst>
      <p:ext uri="{BB962C8B-B14F-4D97-AF65-F5344CB8AC3E}">
        <p14:creationId xmlns:p14="http://schemas.microsoft.com/office/powerpoint/2010/main" val="15111638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CDF71BB-C8E1-1BEF-0EE6-E8641DC07722}"/>
              </a:ext>
            </a:extLst>
          </p:cNvPr>
          <p:cNvPicPr>
            <a:picLocks noGrp="1" noChangeAspect="1"/>
          </p:cNvPicPr>
          <p:nvPr>
            <p:ph idx="1"/>
          </p:nvPr>
        </p:nvPicPr>
        <p:blipFill>
          <a:blip r:embed="rId2"/>
          <a:stretch>
            <a:fillRect/>
          </a:stretch>
        </p:blipFill>
        <p:spPr>
          <a:xfrm>
            <a:off x="621685" y="151569"/>
            <a:ext cx="8670545" cy="6291433"/>
          </a:xfrm>
        </p:spPr>
      </p:pic>
    </p:spTree>
    <p:extLst>
      <p:ext uri="{BB962C8B-B14F-4D97-AF65-F5344CB8AC3E}">
        <p14:creationId xmlns:p14="http://schemas.microsoft.com/office/powerpoint/2010/main" val="201744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1703513" y="260648"/>
            <a:ext cx="8615807" cy="1944216"/>
          </a:xfrm>
          <a:prstGeom prst="rect">
            <a:avLst/>
          </a:prstGeom>
          <a:noFill/>
          <a:ln w="9525">
            <a:noFill/>
            <a:miter lim="800000"/>
            <a:headEnd/>
            <a:tailEnd/>
          </a:ln>
        </p:spPr>
      </p:pic>
      <p:sp>
        <p:nvSpPr>
          <p:cNvPr id="5" name="Rectangle 4"/>
          <p:cNvSpPr/>
          <p:nvPr/>
        </p:nvSpPr>
        <p:spPr>
          <a:xfrm>
            <a:off x="1991544" y="2348881"/>
            <a:ext cx="7200800" cy="830997"/>
          </a:xfrm>
          <a:prstGeom prst="rect">
            <a:avLst/>
          </a:prstGeom>
        </p:spPr>
        <p:txBody>
          <a:bodyPr wrap="square">
            <a:spAutoFit/>
          </a:bodyPr>
          <a:lstStyle/>
          <a:p>
            <a:pPr fontAlgn="base"/>
            <a:r>
              <a:rPr lang="es-ES" sz="2400" i="1" dirty="0"/>
              <a:t>x as </a:t>
            </a:r>
            <a:r>
              <a:rPr lang="es-ES" sz="2400" b="1" i="1" dirty="0" err="1"/>
              <a:t>feature</a:t>
            </a:r>
            <a:r>
              <a:rPr lang="es-ES" sz="2400" b="1" i="1" dirty="0"/>
              <a:t> vector</a:t>
            </a:r>
            <a:r>
              <a:rPr lang="es-ES" sz="2400" i="1" dirty="0"/>
              <a:t>, </a:t>
            </a:r>
            <a:r>
              <a:rPr lang="es-ES" sz="2400" i="1" dirty="0" err="1"/>
              <a:t>i.e</a:t>
            </a:r>
            <a:r>
              <a:rPr lang="es-ES" sz="2400" i="1" dirty="0"/>
              <a:t> x = [x_1, x_2, …., </a:t>
            </a:r>
            <a:r>
              <a:rPr lang="es-ES" sz="2400" i="1" dirty="0" err="1"/>
              <a:t>x_n</a:t>
            </a:r>
            <a:r>
              <a:rPr lang="es-ES" sz="2400" i="1" dirty="0"/>
              <a:t>],</a:t>
            </a:r>
          </a:p>
          <a:p>
            <a:pPr fontAlgn="base"/>
            <a:r>
              <a:rPr lang="es-ES" sz="2400" i="1" dirty="0"/>
              <a:t>y as </a:t>
            </a:r>
            <a:r>
              <a:rPr lang="es-ES" sz="2400" b="1" i="1" dirty="0"/>
              <a:t>response vector</a:t>
            </a:r>
            <a:r>
              <a:rPr lang="es-ES" sz="2400" i="1" dirty="0"/>
              <a:t>, </a:t>
            </a:r>
            <a:r>
              <a:rPr lang="es-ES" sz="2400" i="1" dirty="0" err="1"/>
              <a:t>i.e</a:t>
            </a:r>
            <a:r>
              <a:rPr lang="es-ES" sz="2400" i="1" dirty="0"/>
              <a:t> y = [y_1, y_2, …., </a:t>
            </a:r>
            <a:r>
              <a:rPr lang="es-ES" sz="2400" i="1" dirty="0" err="1"/>
              <a:t>y_n</a:t>
            </a:r>
            <a:r>
              <a:rPr lang="es-ES" sz="2400" i="1" dirty="0"/>
              <a:t>]</a:t>
            </a:r>
          </a:p>
        </p:txBody>
      </p:sp>
      <p:sp>
        <p:nvSpPr>
          <p:cNvPr id="6" name="Rectangle 5"/>
          <p:cNvSpPr/>
          <p:nvPr/>
        </p:nvSpPr>
        <p:spPr>
          <a:xfrm>
            <a:off x="1991544" y="3140969"/>
            <a:ext cx="7848872" cy="646331"/>
          </a:xfrm>
          <a:prstGeom prst="rect">
            <a:avLst/>
          </a:prstGeom>
        </p:spPr>
        <p:txBody>
          <a:bodyPr wrap="square">
            <a:spAutoFit/>
          </a:bodyPr>
          <a:lstStyle/>
          <a:p>
            <a:r>
              <a:rPr lang="en-IN" dirty="0"/>
              <a:t>for </a:t>
            </a:r>
            <a:r>
              <a:rPr lang="en-IN" b="1" dirty="0"/>
              <a:t>n</a:t>
            </a:r>
            <a:r>
              <a:rPr lang="en-IN" dirty="0"/>
              <a:t> observations (in the above example, n=10). A scatter plot of the above dataset looks like this:-</a:t>
            </a:r>
          </a:p>
        </p:txBody>
      </p:sp>
      <p:pic>
        <p:nvPicPr>
          <p:cNvPr id="1027" name="Picture 3"/>
          <p:cNvPicPr>
            <a:picLocks noChangeAspect="1" noChangeArrowheads="1"/>
          </p:cNvPicPr>
          <p:nvPr/>
        </p:nvPicPr>
        <p:blipFill>
          <a:blip r:embed="rId3" cstate="print"/>
          <a:srcRect/>
          <a:stretch>
            <a:fillRect/>
          </a:stretch>
        </p:blipFill>
        <p:spPr bwMode="auto">
          <a:xfrm>
            <a:off x="5159897" y="3498708"/>
            <a:ext cx="4466155" cy="3359292"/>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6010BB7-DBF7-2930-E0E7-D65B25228B0E}"/>
              </a:ext>
            </a:extLst>
          </p:cNvPr>
          <p:cNvPicPr>
            <a:picLocks noGrp="1" noChangeAspect="1"/>
          </p:cNvPicPr>
          <p:nvPr>
            <p:ph idx="1"/>
          </p:nvPr>
        </p:nvPicPr>
        <p:blipFill>
          <a:blip r:embed="rId2"/>
          <a:stretch>
            <a:fillRect/>
          </a:stretch>
        </p:blipFill>
        <p:spPr>
          <a:xfrm>
            <a:off x="342899" y="149530"/>
            <a:ext cx="10854984" cy="6708470"/>
          </a:xfrm>
        </p:spPr>
      </p:pic>
    </p:spTree>
    <p:extLst>
      <p:ext uri="{BB962C8B-B14F-4D97-AF65-F5344CB8AC3E}">
        <p14:creationId xmlns:p14="http://schemas.microsoft.com/office/powerpoint/2010/main" val="28851823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6F90DCE-B680-E493-1424-9611FAE2452E}"/>
              </a:ext>
            </a:extLst>
          </p:cNvPr>
          <p:cNvPicPr>
            <a:picLocks noGrp="1" noChangeAspect="1"/>
          </p:cNvPicPr>
          <p:nvPr>
            <p:ph idx="1"/>
          </p:nvPr>
        </p:nvPicPr>
        <p:blipFill>
          <a:blip r:embed="rId2"/>
          <a:stretch>
            <a:fillRect/>
          </a:stretch>
        </p:blipFill>
        <p:spPr>
          <a:xfrm>
            <a:off x="304800" y="278997"/>
            <a:ext cx="11202572" cy="6473495"/>
          </a:xfrm>
        </p:spPr>
      </p:pic>
    </p:spTree>
    <p:extLst>
      <p:ext uri="{BB962C8B-B14F-4D97-AF65-F5344CB8AC3E}">
        <p14:creationId xmlns:p14="http://schemas.microsoft.com/office/powerpoint/2010/main" val="21033994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947221B-63ED-17E2-0331-BC32BAB24856}"/>
              </a:ext>
            </a:extLst>
          </p:cNvPr>
          <p:cNvPicPr>
            <a:picLocks noGrp="1" noChangeAspect="1"/>
          </p:cNvPicPr>
          <p:nvPr>
            <p:ph idx="1"/>
          </p:nvPr>
        </p:nvPicPr>
        <p:blipFill>
          <a:blip r:embed="rId2"/>
          <a:stretch>
            <a:fillRect/>
          </a:stretch>
        </p:blipFill>
        <p:spPr>
          <a:xfrm>
            <a:off x="-1" y="393224"/>
            <a:ext cx="11783747" cy="5079108"/>
          </a:xfrm>
        </p:spPr>
      </p:pic>
    </p:spTree>
    <p:extLst>
      <p:ext uri="{BB962C8B-B14F-4D97-AF65-F5344CB8AC3E}">
        <p14:creationId xmlns:p14="http://schemas.microsoft.com/office/powerpoint/2010/main" val="16409668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92353-3EF8-34F2-9EBB-BDDB5D4B03FC}"/>
              </a:ext>
            </a:extLst>
          </p:cNvPr>
          <p:cNvSpPr>
            <a:spLocks noGrp="1"/>
          </p:cNvSpPr>
          <p:nvPr>
            <p:ph type="title"/>
          </p:nvPr>
        </p:nvSpPr>
        <p:spPr>
          <a:xfrm>
            <a:off x="838200" y="365126"/>
            <a:ext cx="10515600" cy="478936"/>
          </a:xfrm>
        </p:spPr>
        <p:txBody>
          <a:bodyPr>
            <a:normAutofit fontScale="90000"/>
          </a:bodyPr>
          <a:lstStyle/>
          <a:p>
            <a:r>
              <a:rPr lang="en-IN" b="0" i="0" dirty="0">
                <a:solidFill>
                  <a:srgbClr val="222222"/>
                </a:solidFill>
                <a:effectLst/>
                <a:latin typeface="Lato" panose="020F0502020204030203" pitchFamily="34" charset="0"/>
              </a:rPr>
              <a:t>	Hierarchical Clustering</a:t>
            </a:r>
            <a:br>
              <a:rPr lang="en-IN" b="0" i="0" dirty="0">
                <a:solidFill>
                  <a:srgbClr val="222222"/>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6DDAFFE7-98D3-629A-D9FA-B662EBD9B1B9}"/>
              </a:ext>
            </a:extLst>
          </p:cNvPr>
          <p:cNvSpPr>
            <a:spLocks noGrp="1"/>
          </p:cNvSpPr>
          <p:nvPr>
            <p:ph idx="1"/>
          </p:nvPr>
        </p:nvSpPr>
        <p:spPr>
          <a:xfrm>
            <a:off x="838199" y="844062"/>
            <a:ext cx="11077135" cy="5373858"/>
          </a:xfrm>
        </p:spPr>
        <p:txBody>
          <a:bodyPr/>
          <a:lstStyle/>
          <a:p>
            <a:pPr algn="just"/>
            <a:r>
              <a:rPr lang="en-US" b="0" i="0" dirty="0">
                <a:solidFill>
                  <a:srgbClr val="222222"/>
                </a:solidFill>
                <a:effectLst/>
                <a:latin typeface="Lato" panose="020F0502020204030203" pitchFamily="34" charset="0"/>
              </a:rPr>
              <a:t>Hierarchical clustering, as the name suggests, is an algorithm that builds a hierarchy of clusters. </a:t>
            </a:r>
          </a:p>
          <a:p>
            <a:pPr algn="just"/>
            <a:r>
              <a:rPr lang="en-US" b="0" i="0" dirty="0">
                <a:solidFill>
                  <a:srgbClr val="222222"/>
                </a:solidFill>
                <a:effectLst/>
                <a:latin typeface="Lato" panose="020F0502020204030203" pitchFamily="34" charset="0"/>
              </a:rPr>
              <a:t>This algorithm starts with all the data points assigned to a cluster of their own. </a:t>
            </a:r>
          </a:p>
          <a:p>
            <a:pPr algn="just"/>
            <a:r>
              <a:rPr lang="en-US" b="0" i="0" dirty="0">
                <a:solidFill>
                  <a:srgbClr val="222222"/>
                </a:solidFill>
                <a:effectLst/>
                <a:latin typeface="Lato" panose="020F0502020204030203" pitchFamily="34" charset="0"/>
              </a:rPr>
              <a:t>Then two nearest clusters are merged into the same cluster. In the end, this algorithm terminates when there is only a single cluster left.</a:t>
            </a:r>
          </a:p>
          <a:p>
            <a:pPr algn="just"/>
            <a:r>
              <a:rPr lang="en-US" b="0" i="0" dirty="0">
                <a:solidFill>
                  <a:srgbClr val="222222"/>
                </a:solidFill>
                <a:effectLst/>
                <a:latin typeface="Lato" panose="020F0502020204030203" pitchFamily="34" charset="0"/>
              </a:rPr>
              <a:t>The results of hierarchical clustering can be shown using a dendrogram. </a:t>
            </a:r>
            <a:endParaRPr lang="en-IN" dirty="0"/>
          </a:p>
        </p:txBody>
      </p:sp>
    </p:spTree>
    <p:extLst>
      <p:ext uri="{BB962C8B-B14F-4D97-AF65-F5344CB8AC3E}">
        <p14:creationId xmlns:p14="http://schemas.microsoft.com/office/powerpoint/2010/main" val="9872183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DD2754-489A-6AEA-8682-0540D9008CCC}"/>
              </a:ext>
            </a:extLst>
          </p:cNvPr>
          <p:cNvSpPr>
            <a:spLocks noGrp="1"/>
          </p:cNvSpPr>
          <p:nvPr>
            <p:ph idx="1"/>
          </p:nvPr>
        </p:nvSpPr>
        <p:spPr>
          <a:xfrm>
            <a:off x="838200" y="506437"/>
            <a:ext cx="10515600" cy="5670526"/>
          </a:xfrm>
        </p:spPr>
        <p:txBody>
          <a:bodyPr/>
          <a:lstStyle/>
          <a:p>
            <a:pPr marL="0" indent="0">
              <a:buNone/>
            </a:pPr>
            <a:r>
              <a:rPr lang="en-US" b="0" i="0" dirty="0">
                <a:solidFill>
                  <a:srgbClr val="222222"/>
                </a:solidFill>
                <a:effectLst/>
                <a:latin typeface="Lato" panose="020F0502020204030203" pitchFamily="34" charset="0"/>
              </a:rPr>
              <a:t>The dendrogram can be interpreted as:</a:t>
            </a:r>
          </a:p>
          <a:p>
            <a:endParaRPr lang="en-IN" dirty="0"/>
          </a:p>
        </p:txBody>
      </p:sp>
      <p:pic>
        <p:nvPicPr>
          <p:cNvPr id="5" name="Picture 4">
            <a:extLst>
              <a:ext uri="{FF2B5EF4-FFF2-40B4-BE49-F238E27FC236}">
                <a16:creationId xmlns:a16="http://schemas.microsoft.com/office/drawing/2014/main" id="{81F9BAE8-DE83-4F00-FD84-7C6367321B3C}"/>
              </a:ext>
            </a:extLst>
          </p:cNvPr>
          <p:cNvPicPr>
            <a:picLocks noChangeAspect="1"/>
          </p:cNvPicPr>
          <p:nvPr/>
        </p:nvPicPr>
        <p:blipFill>
          <a:blip r:embed="rId2"/>
          <a:stretch>
            <a:fillRect/>
          </a:stretch>
        </p:blipFill>
        <p:spPr>
          <a:xfrm>
            <a:off x="2717335" y="1287120"/>
            <a:ext cx="6685457" cy="4889843"/>
          </a:xfrm>
          <a:prstGeom prst="rect">
            <a:avLst/>
          </a:prstGeom>
        </p:spPr>
      </p:pic>
    </p:spTree>
    <p:extLst>
      <p:ext uri="{BB962C8B-B14F-4D97-AF65-F5344CB8AC3E}">
        <p14:creationId xmlns:p14="http://schemas.microsoft.com/office/powerpoint/2010/main" val="14147424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E07BB6-0687-636C-D967-294F128A4186}"/>
              </a:ext>
            </a:extLst>
          </p:cNvPr>
          <p:cNvSpPr>
            <a:spLocks noGrp="1"/>
          </p:cNvSpPr>
          <p:nvPr>
            <p:ph idx="1"/>
          </p:nvPr>
        </p:nvSpPr>
        <p:spPr>
          <a:xfrm>
            <a:off x="838200" y="267286"/>
            <a:ext cx="10515600" cy="5909677"/>
          </a:xfrm>
        </p:spPr>
        <p:txBody>
          <a:bodyPr>
            <a:normAutofit fontScale="92500" lnSpcReduction="10000"/>
          </a:bodyPr>
          <a:lstStyle/>
          <a:p>
            <a:r>
              <a:rPr lang="en-US" b="0" i="0" dirty="0">
                <a:solidFill>
                  <a:srgbClr val="222222"/>
                </a:solidFill>
                <a:effectLst/>
                <a:latin typeface="Lato" panose="020F0502020204030203" pitchFamily="34" charset="0"/>
              </a:rPr>
              <a:t>At the bottom, we start with 25 data points, each assigned to separate clusters. </a:t>
            </a:r>
          </a:p>
          <a:p>
            <a:endParaRPr lang="en-US" b="0" i="0" dirty="0">
              <a:solidFill>
                <a:srgbClr val="222222"/>
              </a:solidFill>
              <a:effectLst/>
              <a:latin typeface="Lato" panose="020F0502020204030203" pitchFamily="34" charset="0"/>
            </a:endParaRPr>
          </a:p>
          <a:p>
            <a:r>
              <a:rPr lang="en-US" b="0" i="0" dirty="0">
                <a:solidFill>
                  <a:srgbClr val="222222"/>
                </a:solidFill>
                <a:effectLst/>
                <a:latin typeface="Lato" panose="020F0502020204030203" pitchFamily="34" charset="0"/>
              </a:rPr>
              <a:t>The two closest clusters are then merged till we have just one cluster at the top. </a:t>
            </a:r>
          </a:p>
          <a:p>
            <a:endParaRPr lang="en-US" b="0" i="0" dirty="0">
              <a:solidFill>
                <a:srgbClr val="222222"/>
              </a:solidFill>
              <a:effectLst/>
              <a:latin typeface="Lato" panose="020F0502020204030203" pitchFamily="34" charset="0"/>
            </a:endParaRPr>
          </a:p>
          <a:p>
            <a:r>
              <a:rPr lang="en-US" b="0" i="0" dirty="0">
                <a:solidFill>
                  <a:srgbClr val="222222"/>
                </a:solidFill>
                <a:effectLst/>
                <a:latin typeface="Lato" panose="020F0502020204030203" pitchFamily="34" charset="0"/>
              </a:rPr>
              <a:t>The height in the dendrogram at which two clusters are merged represents the distance between two clusters in the data space.</a:t>
            </a:r>
          </a:p>
          <a:p>
            <a:endParaRPr lang="en-US" b="0" i="0" dirty="0">
              <a:solidFill>
                <a:srgbClr val="222222"/>
              </a:solidFill>
              <a:effectLst/>
              <a:latin typeface="Lato" panose="020F0502020204030203" pitchFamily="34" charset="0"/>
            </a:endParaRPr>
          </a:p>
          <a:p>
            <a:r>
              <a:rPr lang="en-US" b="0" i="0" dirty="0">
                <a:solidFill>
                  <a:srgbClr val="222222"/>
                </a:solidFill>
                <a:effectLst/>
                <a:latin typeface="Lato" panose="020F0502020204030203" pitchFamily="34" charset="0"/>
              </a:rPr>
              <a:t>The decision of the no. of clusters that can best depict different groups can be chosen by observing the dendrogram.</a:t>
            </a:r>
          </a:p>
          <a:p>
            <a:endParaRPr lang="en-US" b="0" i="0" dirty="0">
              <a:solidFill>
                <a:srgbClr val="222222"/>
              </a:solidFill>
              <a:effectLst/>
              <a:latin typeface="Lato" panose="020F0502020204030203" pitchFamily="34" charset="0"/>
            </a:endParaRPr>
          </a:p>
          <a:p>
            <a:r>
              <a:rPr lang="en-US" b="0" i="0" dirty="0">
                <a:solidFill>
                  <a:srgbClr val="222222"/>
                </a:solidFill>
                <a:effectLst/>
                <a:latin typeface="Lato" panose="020F0502020204030203" pitchFamily="34" charset="0"/>
              </a:rPr>
              <a:t> The best choice of the no. of clusters is the no. of vertical lines in the dendrogram cut by a horizontal line that can transverse the maximum distance vertically without intersecting a cluster.</a:t>
            </a:r>
            <a:endParaRPr lang="en-IN" dirty="0"/>
          </a:p>
        </p:txBody>
      </p:sp>
    </p:spTree>
    <p:extLst>
      <p:ext uri="{BB962C8B-B14F-4D97-AF65-F5344CB8AC3E}">
        <p14:creationId xmlns:p14="http://schemas.microsoft.com/office/powerpoint/2010/main" val="39959813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08BE89C-B4C3-9213-5317-07E9F864B427}"/>
              </a:ext>
            </a:extLst>
          </p:cNvPr>
          <p:cNvPicPr>
            <a:picLocks noGrp="1" noChangeAspect="1"/>
          </p:cNvPicPr>
          <p:nvPr>
            <p:ph idx="1"/>
          </p:nvPr>
        </p:nvPicPr>
        <p:blipFill>
          <a:blip r:embed="rId2"/>
          <a:stretch>
            <a:fillRect/>
          </a:stretch>
        </p:blipFill>
        <p:spPr>
          <a:xfrm>
            <a:off x="1924050" y="600075"/>
            <a:ext cx="7579528" cy="5139543"/>
          </a:xfrm>
        </p:spPr>
      </p:pic>
    </p:spTree>
    <p:extLst>
      <p:ext uri="{BB962C8B-B14F-4D97-AF65-F5344CB8AC3E}">
        <p14:creationId xmlns:p14="http://schemas.microsoft.com/office/powerpoint/2010/main" val="31601125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32EAA-31EE-9A81-B76D-FA1EE7D6D0A6}"/>
              </a:ext>
            </a:extLst>
          </p:cNvPr>
          <p:cNvSpPr>
            <a:spLocks noGrp="1"/>
          </p:cNvSpPr>
          <p:nvPr>
            <p:ph idx="1"/>
          </p:nvPr>
        </p:nvSpPr>
        <p:spPr>
          <a:xfrm>
            <a:off x="838200" y="717452"/>
            <a:ext cx="10515600" cy="5459511"/>
          </a:xfrm>
        </p:spPr>
        <p:txBody>
          <a:bodyPr/>
          <a:lstStyle/>
          <a:p>
            <a:pPr algn="just"/>
            <a:r>
              <a:rPr lang="en-US" b="0" i="0" dirty="0">
                <a:solidFill>
                  <a:srgbClr val="222222"/>
                </a:solidFill>
                <a:effectLst/>
                <a:latin typeface="Lato" panose="020F0502020204030203" pitchFamily="34" charset="0"/>
              </a:rPr>
              <a:t>Two important things that you should know about hierarchical clustering are:</a:t>
            </a:r>
          </a:p>
          <a:p>
            <a:pPr algn="just">
              <a:buFont typeface="+mj-lt"/>
              <a:buAutoNum type="arabicPeriod"/>
            </a:pPr>
            <a:r>
              <a:rPr lang="en-US" b="0" i="0" dirty="0">
                <a:solidFill>
                  <a:srgbClr val="222222"/>
                </a:solidFill>
                <a:effectLst/>
                <a:latin typeface="Lato" panose="020F0502020204030203" pitchFamily="34" charset="0"/>
              </a:rPr>
              <a:t>This algorithm has been implemented above using a bottom-up approach. It is also possible to follow a top-down approach starting with all data points assigned in the same cluster and recursively performing splits till each data point is assigned a separate cluster.</a:t>
            </a:r>
          </a:p>
          <a:p>
            <a:pPr algn="just">
              <a:buFont typeface="+mj-lt"/>
              <a:buAutoNum type="arabicPeriod"/>
            </a:pPr>
            <a:endParaRPr lang="en-US" b="0" i="0" dirty="0">
              <a:solidFill>
                <a:srgbClr val="222222"/>
              </a:solidFill>
              <a:effectLst/>
              <a:latin typeface="Lato" panose="020F0502020204030203" pitchFamily="34" charset="0"/>
            </a:endParaRPr>
          </a:p>
          <a:p>
            <a:pPr algn="just">
              <a:buFont typeface="+mj-lt"/>
              <a:buAutoNum type="arabicPeriod"/>
            </a:pPr>
            <a:r>
              <a:rPr lang="en-US" b="0" i="0" dirty="0">
                <a:solidFill>
                  <a:srgbClr val="222222"/>
                </a:solidFill>
                <a:effectLst/>
                <a:latin typeface="Lato" panose="020F0502020204030203" pitchFamily="34" charset="0"/>
              </a:rPr>
              <a:t>The decision to merge two clusters is taken on the basis of the closeness of these clusters. There are multiple metrics for deciding the closeness of two clusters:</a:t>
            </a:r>
          </a:p>
          <a:p>
            <a:endParaRPr lang="en-IN" dirty="0"/>
          </a:p>
        </p:txBody>
      </p:sp>
    </p:spTree>
    <p:extLst>
      <p:ext uri="{BB962C8B-B14F-4D97-AF65-F5344CB8AC3E}">
        <p14:creationId xmlns:p14="http://schemas.microsoft.com/office/powerpoint/2010/main" val="5636490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AD3C6-DBD4-C89B-3C05-B07DFFD7E24C}"/>
              </a:ext>
            </a:extLst>
          </p:cNvPr>
          <p:cNvSpPr>
            <a:spLocks noGrp="1"/>
          </p:cNvSpPr>
          <p:nvPr>
            <p:ph type="title"/>
          </p:nvPr>
        </p:nvSpPr>
        <p:spPr>
          <a:xfrm>
            <a:off x="838200" y="365126"/>
            <a:ext cx="10515600" cy="591478"/>
          </a:xfrm>
        </p:spPr>
        <p:txBody>
          <a:bodyPr>
            <a:normAutofit fontScale="90000"/>
          </a:bodyPr>
          <a:lstStyle/>
          <a:p>
            <a:r>
              <a:rPr lang="en-US" b="0" i="0" dirty="0">
                <a:solidFill>
                  <a:srgbClr val="808080"/>
                </a:solidFill>
                <a:effectLst/>
                <a:latin typeface="Open Sans" panose="020B0606030504020204" pitchFamily="34" charset="0"/>
              </a:rPr>
              <a:t>Agglomerative clustering</a:t>
            </a:r>
            <a:endParaRPr lang="en-IN" dirty="0"/>
          </a:p>
        </p:txBody>
      </p:sp>
      <p:sp>
        <p:nvSpPr>
          <p:cNvPr id="3" name="Content Placeholder 2">
            <a:extLst>
              <a:ext uri="{FF2B5EF4-FFF2-40B4-BE49-F238E27FC236}">
                <a16:creationId xmlns:a16="http://schemas.microsoft.com/office/drawing/2014/main" id="{A55FCABF-7957-9A32-C038-72EF310B8BB8}"/>
              </a:ext>
            </a:extLst>
          </p:cNvPr>
          <p:cNvSpPr>
            <a:spLocks noGrp="1"/>
          </p:cNvSpPr>
          <p:nvPr>
            <p:ph idx="1"/>
          </p:nvPr>
        </p:nvSpPr>
        <p:spPr>
          <a:xfrm>
            <a:off x="838200" y="956604"/>
            <a:ext cx="10515600" cy="5220359"/>
          </a:xfrm>
        </p:spPr>
        <p:txBody>
          <a:bodyPr/>
          <a:lstStyle/>
          <a:p>
            <a:r>
              <a:rPr lang="en-US" b="0" i="0" dirty="0">
                <a:solidFill>
                  <a:srgbClr val="808080"/>
                </a:solidFill>
                <a:effectLst/>
                <a:latin typeface="Open Sans" panose="020B0606030504020204" pitchFamily="34" charset="0"/>
              </a:rPr>
              <a:t>Agglomerative clustering works in a “bottom-up” manner. That is, each object is initially considered as a single-element cluster (leaf). At each step of the algorithm, the two clusters that are the most similar are combined into a new bigger cluster (nodes). This procedure is iterated until all points are member of just one single big cluster </a:t>
            </a:r>
            <a:endParaRPr lang="en-IN" dirty="0"/>
          </a:p>
        </p:txBody>
      </p:sp>
      <p:pic>
        <p:nvPicPr>
          <p:cNvPr id="5" name="Picture 4">
            <a:extLst>
              <a:ext uri="{FF2B5EF4-FFF2-40B4-BE49-F238E27FC236}">
                <a16:creationId xmlns:a16="http://schemas.microsoft.com/office/drawing/2014/main" id="{CDB87ABA-C0CD-032F-86B7-79EDD4E47E92}"/>
              </a:ext>
            </a:extLst>
          </p:cNvPr>
          <p:cNvPicPr>
            <a:picLocks noChangeAspect="1"/>
          </p:cNvPicPr>
          <p:nvPr/>
        </p:nvPicPr>
        <p:blipFill>
          <a:blip r:embed="rId2"/>
          <a:stretch>
            <a:fillRect/>
          </a:stretch>
        </p:blipFill>
        <p:spPr>
          <a:xfrm>
            <a:off x="3174316" y="3566783"/>
            <a:ext cx="5668836" cy="2735543"/>
          </a:xfrm>
          <a:prstGeom prst="rect">
            <a:avLst/>
          </a:prstGeom>
        </p:spPr>
      </p:pic>
    </p:spTree>
    <p:extLst>
      <p:ext uri="{BB962C8B-B14F-4D97-AF65-F5344CB8AC3E}">
        <p14:creationId xmlns:p14="http://schemas.microsoft.com/office/powerpoint/2010/main" val="27229984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537200-9446-913C-00ED-EACB87C4AFA3}"/>
              </a:ext>
            </a:extLst>
          </p:cNvPr>
          <p:cNvSpPr>
            <a:spLocks noGrp="1"/>
          </p:cNvSpPr>
          <p:nvPr>
            <p:ph idx="1"/>
          </p:nvPr>
        </p:nvSpPr>
        <p:spPr>
          <a:xfrm>
            <a:off x="838200" y="731520"/>
            <a:ext cx="10515600" cy="5445443"/>
          </a:xfrm>
        </p:spPr>
        <p:txBody>
          <a:bodyPr>
            <a:normAutofit/>
          </a:bodyPr>
          <a:lstStyle/>
          <a:p>
            <a:pPr marL="0" indent="0" algn="l" fontAlgn="base">
              <a:buNone/>
            </a:pPr>
            <a:r>
              <a:rPr lang="en-US" b="1" i="0" dirty="0">
                <a:solidFill>
                  <a:srgbClr val="303030"/>
                </a:solidFill>
                <a:effectLst/>
                <a:latin typeface="Raleway" pitchFamily="2" charset="0"/>
              </a:rPr>
              <a:t>Steps to agglomerative hierarchical clustering</a:t>
            </a:r>
          </a:p>
          <a:p>
            <a:pPr algn="l" fontAlgn="base"/>
            <a:r>
              <a:rPr lang="en-US" b="0" i="0" dirty="0">
                <a:solidFill>
                  <a:srgbClr val="808080"/>
                </a:solidFill>
                <a:effectLst/>
                <a:latin typeface="Open Sans" panose="020B0606030504020204" pitchFamily="34" charset="0"/>
              </a:rPr>
              <a:t>We’ll follow the steps below to perform agglomerative hierarchical clustering:</a:t>
            </a:r>
          </a:p>
          <a:p>
            <a:pPr algn="l" fontAlgn="base">
              <a:buFont typeface="+mj-lt"/>
              <a:buAutoNum type="arabicPeriod"/>
            </a:pPr>
            <a:r>
              <a:rPr lang="en-US" b="0" i="0" dirty="0">
                <a:solidFill>
                  <a:srgbClr val="808080"/>
                </a:solidFill>
                <a:effectLst/>
                <a:latin typeface="Open Sans" panose="020B0606030504020204" pitchFamily="34" charset="0"/>
              </a:rPr>
              <a:t>Preparing the data</a:t>
            </a:r>
          </a:p>
          <a:p>
            <a:pPr algn="l" fontAlgn="base">
              <a:buFont typeface="+mj-lt"/>
              <a:buAutoNum type="arabicPeriod"/>
            </a:pPr>
            <a:r>
              <a:rPr lang="en-US" b="0" i="0" dirty="0">
                <a:solidFill>
                  <a:srgbClr val="808080"/>
                </a:solidFill>
                <a:effectLst/>
                <a:latin typeface="Open Sans" panose="020B0606030504020204" pitchFamily="34" charset="0"/>
              </a:rPr>
              <a:t>Computing (dis)similarity information between every pair of objects in the data set.</a:t>
            </a:r>
          </a:p>
          <a:p>
            <a:pPr algn="l" fontAlgn="base">
              <a:buFont typeface="+mj-lt"/>
              <a:buAutoNum type="arabicPeriod"/>
            </a:pPr>
            <a:r>
              <a:rPr lang="en-US" b="0" i="0" dirty="0">
                <a:solidFill>
                  <a:srgbClr val="808080"/>
                </a:solidFill>
                <a:effectLst/>
                <a:latin typeface="Open Sans" panose="020B0606030504020204" pitchFamily="34" charset="0"/>
              </a:rPr>
              <a:t>Using linkage function to group objects into hierarchical cluster tree, based on the distance information generated at step 1. Objects/clusters that are in close proximity are linked together using the linkage function.</a:t>
            </a:r>
          </a:p>
          <a:p>
            <a:pPr algn="l" fontAlgn="base">
              <a:buFont typeface="+mj-lt"/>
              <a:buAutoNum type="arabicPeriod"/>
            </a:pPr>
            <a:r>
              <a:rPr lang="en-US" b="0" i="0" dirty="0">
                <a:solidFill>
                  <a:srgbClr val="808080"/>
                </a:solidFill>
                <a:effectLst/>
                <a:latin typeface="Open Sans" panose="020B0606030504020204" pitchFamily="34" charset="0"/>
              </a:rPr>
              <a:t>Determining where to cut the hierarchical tree into clusters. This creates a partition of the data.</a:t>
            </a:r>
          </a:p>
          <a:p>
            <a:endParaRPr lang="en-IN" dirty="0"/>
          </a:p>
        </p:txBody>
      </p:sp>
    </p:spTree>
    <p:extLst>
      <p:ext uri="{BB962C8B-B14F-4D97-AF65-F5344CB8AC3E}">
        <p14:creationId xmlns:p14="http://schemas.microsoft.com/office/powerpoint/2010/main" val="4151547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505" y="332657"/>
            <a:ext cx="9690295" cy="5793507"/>
          </a:xfrm>
        </p:spPr>
        <p:txBody>
          <a:bodyPr/>
          <a:lstStyle/>
          <a:p>
            <a:r>
              <a:rPr lang="en-IN" dirty="0"/>
              <a:t>Now, the task is to find a </a:t>
            </a:r>
            <a:r>
              <a:rPr lang="en-IN" b="1" dirty="0"/>
              <a:t>line that fits best</a:t>
            </a:r>
            <a:r>
              <a:rPr lang="en-IN" dirty="0"/>
              <a:t> in the above scatter plot so that we can predict the response for any new feature values. (</a:t>
            </a:r>
            <a:r>
              <a:rPr lang="en-IN" dirty="0" err="1"/>
              <a:t>i.e</a:t>
            </a:r>
            <a:r>
              <a:rPr lang="en-IN" dirty="0"/>
              <a:t> a value of x not present in a dataset) This line is called a </a:t>
            </a:r>
            <a:r>
              <a:rPr lang="en-IN" b="1" u="sng" dirty="0"/>
              <a:t>regression line</a:t>
            </a:r>
            <a:r>
              <a:rPr lang="en-IN" dirty="0"/>
              <a:t>. The equation of the regression line is represented as:</a:t>
            </a:r>
          </a:p>
          <a:p>
            <a:endParaRPr lang="en-IN" dirty="0"/>
          </a:p>
        </p:txBody>
      </p:sp>
      <p:sp>
        <p:nvSpPr>
          <p:cNvPr id="8" name="Rectangle 7"/>
          <p:cNvSpPr/>
          <p:nvPr/>
        </p:nvSpPr>
        <p:spPr>
          <a:xfrm>
            <a:off x="520505" y="2872715"/>
            <a:ext cx="11000935" cy="4154984"/>
          </a:xfrm>
          <a:prstGeom prst="rect">
            <a:avLst/>
          </a:prstGeom>
        </p:spPr>
        <p:txBody>
          <a:bodyPr wrap="square">
            <a:spAutoFit/>
          </a:bodyPr>
          <a:lstStyle/>
          <a:p>
            <a:r>
              <a:rPr lang="en-IN" sz="2400" dirty="0"/>
              <a:t>The simple linear regression model is essentially a linear equation of the form </a:t>
            </a:r>
          </a:p>
          <a:p>
            <a:endParaRPr lang="en-IN" sz="2400" dirty="0"/>
          </a:p>
          <a:p>
            <a:r>
              <a:rPr lang="en-US" sz="2400" b="0" i="0" dirty="0">
                <a:solidFill>
                  <a:srgbClr val="212121"/>
                </a:solidFill>
                <a:effectLst/>
                <a:latin typeface="Gordita"/>
              </a:rPr>
              <a:t>If there is more than one independent variable, it is called multiple linear regression and is expressed as follows:</a:t>
            </a:r>
          </a:p>
          <a:p>
            <a:endParaRPr lang="en-US" sz="2400" dirty="0">
              <a:solidFill>
                <a:srgbClr val="212121"/>
              </a:solidFill>
              <a:latin typeface="Gordita"/>
            </a:endParaRPr>
          </a:p>
          <a:p>
            <a:endParaRPr lang="en-US" sz="2400" b="0" i="0" dirty="0">
              <a:solidFill>
                <a:srgbClr val="212121"/>
              </a:solidFill>
              <a:effectLst/>
              <a:latin typeface="Gordita"/>
            </a:endParaRPr>
          </a:p>
          <a:p>
            <a:endParaRPr lang="en-US" sz="2400" dirty="0">
              <a:solidFill>
                <a:srgbClr val="212121"/>
              </a:solidFill>
              <a:latin typeface="Gordita"/>
            </a:endParaRPr>
          </a:p>
          <a:p>
            <a:r>
              <a:rPr lang="en-US" sz="2400" b="0" i="0" dirty="0">
                <a:solidFill>
                  <a:srgbClr val="212121"/>
                </a:solidFill>
                <a:effectLst/>
                <a:latin typeface="Gordita"/>
              </a:rPr>
              <a:t>where x denotes the explanatory variable. β1 β2…. </a:t>
            </a:r>
            <a:r>
              <a:rPr lang="en-US" sz="2400" b="0" i="0" dirty="0" err="1">
                <a:solidFill>
                  <a:srgbClr val="212121"/>
                </a:solidFill>
                <a:effectLst/>
                <a:latin typeface="Gordita"/>
              </a:rPr>
              <a:t>Βn</a:t>
            </a:r>
            <a:r>
              <a:rPr lang="en-US" sz="2400" b="0" i="0" dirty="0">
                <a:solidFill>
                  <a:srgbClr val="212121"/>
                </a:solidFill>
                <a:effectLst/>
                <a:latin typeface="Gordita"/>
              </a:rPr>
              <a:t> are the slope of the particular regression line. β0 is the Y-intercept of the regression line.</a:t>
            </a:r>
          </a:p>
          <a:p>
            <a:endParaRPr lang="en-IN" sz="2400" dirty="0"/>
          </a:p>
          <a:p>
            <a:endParaRPr lang="en-IN" sz="2400" dirty="0"/>
          </a:p>
        </p:txBody>
      </p:sp>
      <p:pic>
        <p:nvPicPr>
          <p:cNvPr id="4" name="Picture 3">
            <a:extLst>
              <a:ext uri="{FF2B5EF4-FFF2-40B4-BE49-F238E27FC236}">
                <a16:creationId xmlns:a16="http://schemas.microsoft.com/office/drawing/2014/main" id="{622E05A6-04E2-684E-9417-B7D45835DC1B}"/>
              </a:ext>
            </a:extLst>
          </p:cNvPr>
          <p:cNvPicPr>
            <a:picLocks noChangeAspect="1"/>
          </p:cNvPicPr>
          <p:nvPr/>
        </p:nvPicPr>
        <p:blipFill>
          <a:blip r:embed="rId2"/>
          <a:stretch>
            <a:fillRect/>
          </a:stretch>
        </p:blipFill>
        <p:spPr>
          <a:xfrm>
            <a:off x="4996302" y="3261062"/>
            <a:ext cx="2729439" cy="837028"/>
          </a:xfrm>
          <a:prstGeom prst="rect">
            <a:avLst/>
          </a:prstGeom>
        </p:spPr>
      </p:pic>
      <p:pic>
        <p:nvPicPr>
          <p:cNvPr id="7" name="Picture 6">
            <a:extLst>
              <a:ext uri="{FF2B5EF4-FFF2-40B4-BE49-F238E27FC236}">
                <a16:creationId xmlns:a16="http://schemas.microsoft.com/office/drawing/2014/main" id="{685617C0-95BB-DD72-262A-B63A8E8C7AFC}"/>
              </a:ext>
            </a:extLst>
          </p:cNvPr>
          <p:cNvPicPr>
            <a:picLocks noChangeAspect="1"/>
          </p:cNvPicPr>
          <p:nvPr/>
        </p:nvPicPr>
        <p:blipFill>
          <a:blip r:embed="rId3"/>
          <a:stretch>
            <a:fillRect/>
          </a:stretch>
        </p:blipFill>
        <p:spPr>
          <a:xfrm>
            <a:off x="1981200" y="4531693"/>
            <a:ext cx="7392786" cy="837028"/>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77B06E7-E067-FC16-DD74-BFF0E06DB4E3}"/>
              </a:ext>
            </a:extLst>
          </p:cNvPr>
          <p:cNvPicPr>
            <a:picLocks noGrp="1" noChangeAspect="1"/>
          </p:cNvPicPr>
          <p:nvPr>
            <p:ph idx="1"/>
          </p:nvPr>
        </p:nvPicPr>
        <p:blipFill>
          <a:blip r:embed="rId2"/>
          <a:stretch>
            <a:fillRect/>
          </a:stretch>
        </p:blipFill>
        <p:spPr>
          <a:xfrm>
            <a:off x="2136854" y="472837"/>
            <a:ext cx="7918292" cy="5912325"/>
          </a:xfrm>
        </p:spPr>
      </p:pic>
    </p:spTree>
    <p:extLst>
      <p:ext uri="{BB962C8B-B14F-4D97-AF65-F5344CB8AC3E}">
        <p14:creationId xmlns:p14="http://schemas.microsoft.com/office/powerpoint/2010/main" val="28980544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5284A9-EF3E-6580-6176-EDAEAC1BC70D}"/>
              </a:ext>
            </a:extLst>
          </p:cNvPr>
          <p:cNvSpPr>
            <a:spLocks noGrp="1"/>
          </p:cNvSpPr>
          <p:nvPr>
            <p:ph idx="1"/>
          </p:nvPr>
        </p:nvSpPr>
        <p:spPr>
          <a:xfrm>
            <a:off x="838200" y="323557"/>
            <a:ext cx="10515600" cy="5853406"/>
          </a:xfrm>
        </p:spPr>
        <p:txBody>
          <a:bodyPr>
            <a:normAutofit fontScale="85000" lnSpcReduction="20000"/>
          </a:bodyPr>
          <a:lstStyle/>
          <a:p>
            <a:pPr marL="0" indent="0" algn="l">
              <a:buNone/>
            </a:pPr>
            <a:r>
              <a:rPr lang="en-US" b="0" i="0" dirty="0">
                <a:solidFill>
                  <a:srgbClr val="222222"/>
                </a:solidFill>
                <a:effectLst/>
                <a:latin typeface="Lato" panose="020F0502020204030203" pitchFamily="34" charset="0"/>
              </a:rPr>
              <a:t>Difference Between K Means and Hierarchical Clustering</a:t>
            </a:r>
          </a:p>
          <a:p>
            <a:pPr marL="0" indent="0" algn="l">
              <a:buNone/>
            </a:pPr>
            <a:endParaRPr lang="en-US" b="0" i="0" dirty="0">
              <a:solidFill>
                <a:srgbClr val="222222"/>
              </a:solidFill>
              <a:effectLst/>
              <a:latin typeface="Lato" panose="020F0502020204030203" pitchFamily="34" charset="0"/>
            </a:endParaRPr>
          </a:p>
          <a:p>
            <a:pPr algn="just">
              <a:buFont typeface="Arial" panose="020B0604020202020204" pitchFamily="34" charset="0"/>
              <a:buChar char="•"/>
            </a:pPr>
            <a:r>
              <a:rPr lang="en-US" b="0" i="0" dirty="0">
                <a:solidFill>
                  <a:srgbClr val="222222"/>
                </a:solidFill>
                <a:effectLst/>
                <a:latin typeface="Lato" panose="020F0502020204030203" pitchFamily="34" charset="0"/>
              </a:rPr>
              <a:t>Hierarchical clustering can’t handle big data well, but K Means can. This is because the time complexity of K Means is linear, i.e., O(n), while that of hierarchical is quadratic, i.e., O(n2).</a:t>
            </a:r>
          </a:p>
          <a:p>
            <a:pPr algn="just">
              <a:buFont typeface="Arial" panose="020B0604020202020204" pitchFamily="34" charset="0"/>
              <a:buChar char="•"/>
            </a:pPr>
            <a:endParaRPr lang="en-US" b="0" i="0" dirty="0">
              <a:solidFill>
                <a:srgbClr val="222222"/>
              </a:solidFill>
              <a:effectLst/>
              <a:latin typeface="Lato" panose="020F0502020204030203" pitchFamily="34" charset="0"/>
            </a:endParaRPr>
          </a:p>
          <a:p>
            <a:pPr algn="just">
              <a:buFont typeface="Arial" panose="020B0604020202020204" pitchFamily="34" charset="0"/>
              <a:buChar char="•"/>
            </a:pPr>
            <a:r>
              <a:rPr lang="en-US" b="0" i="0" dirty="0">
                <a:solidFill>
                  <a:srgbClr val="222222"/>
                </a:solidFill>
                <a:effectLst/>
                <a:latin typeface="Lato" panose="020F0502020204030203" pitchFamily="34" charset="0"/>
              </a:rPr>
              <a:t>Since we start with a random choice of clusters, the results produced by running the algorithm multiple times might differ in K Means clustering. While in Hierarchical clustering, the results are reproducible.</a:t>
            </a:r>
          </a:p>
          <a:p>
            <a:pPr algn="just">
              <a:buFont typeface="Arial" panose="020B0604020202020204" pitchFamily="34" charset="0"/>
              <a:buChar char="•"/>
            </a:pPr>
            <a:endParaRPr lang="en-US" b="0" i="0" dirty="0">
              <a:solidFill>
                <a:srgbClr val="222222"/>
              </a:solidFill>
              <a:effectLst/>
              <a:latin typeface="Lato" panose="020F0502020204030203" pitchFamily="34" charset="0"/>
            </a:endParaRPr>
          </a:p>
          <a:p>
            <a:pPr algn="just">
              <a:buFont typeface="Arial" panose="020B0604020202020204" pitchFamily="34" charset="0"/>
              <a:buChar char="•"/>
            </a:pPr>
            <a:r>
              <a:rPr lang="en-US" b="0" i="0" dirty="0">
                <a:solidFill>
                  <a:srgbClr val="222222"/>
                </a:solidFill>
                <a:effectLst/>
                <a:latin typeface="Lato" panose="020F0502020204030203" pitchFamily="34" charset="0"/>
              </a:rPr>
              <a:t>K Means is found to work well when the shape of the clusters is </a:t>
            </a:r>
            <a:r>
              <a:rPr lang="en-US" b="0" i="0" dirty="0" err="1">
                <a:solidFill>
                  <a:srgbClr val="222222"/>
                </a:solidFill>
                <a:effectLst/>
                <a:latin typeface="Lato" panose="020F0502020204030203" pitchFamily="34" charset="0"/>
              </a:rPr>
              <a:t>hyperspherical</a:t>
            </a:r>
            <a:r>
              <a:rPr lang="en-US" b="0" i="0" dirty="0">
                <a:solidFill>
                  <a:srgbClr val="222222"/>
                </a:solidFill>
                <a:effectLst/>
                <a:latin typeface="Lato" panose="020F0502020204030203" pitchFamily="34" charset="0"/>
              </a:rPr>
              <a:t> (like a circle in 2D or a sphere in 3D).</a:t>
            </a:r>
          </a:p>
          <a:p>
            <a:pPr algn="just">
              <a:buFont typeface="Arial" panose="020B0604020202020204" pitchFamily="34" charset="0"/>
              <a:buChar char="•"/>
            </a:pPr>
            <a:endParaRPr lang="en-US" b="0" i="0" dirty="0">
              <a:solidFill>
                <a:srgbClr val="222222"/>
              </a:solidFill>
              <a:effectLst/>
              <a:latin typeface="Lato" panose="020F0502020204030203" pitchFamily="34" charset="0"/>
            </a:endParaRPr>
          </a:p>
          <a:p>
            <a:pPr algn="just">
              <a:buFont typeface="Arial" panose="020B0604020202020204" pitchFamily="34" charset="0"/>
              <a:buChar char="•"/>
            </a:pPr>
            <a:r>
              <a:rPr lang="en-US" b="0" i="0" dirty="0">
                <a:solidFill>
                  <a:srgbClr val="222222"/>
                </a:solidFill>
                <a:effectLst/>
                <a:latin typeface="Lato" panose="020F0502020204030203" pitchFamily="34" charset="0"/>
              </a:rPr>
              <a:t>K Means clustering requires prior knowledge of K, i.e., no. of clusters you want to divide your data into. But, you can stop at whatever number of clusters you find appropriate in hierarchical clustering by interpreting the dendrogram.</a:t>
            </a:r>
          </a:p>
          <a:p>
            <a:endParaRPr lang="en-IN" dirty="0"/>
          </a:p>
        </p:txBody>
      </p:sp>
    </p:spTree>
    <p:extLst>
      <p:ext uri="{BB962C8B-B14F-4D97-AF65-F5344CB8AC3E}">
        <p14:creationId xmlns:p14="http://schemas.microsoft.com/office/powerpoint/2010/main" val="41149954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6EF07-A718-5BF4-23BF-75F48FA152C5}"/>
              </a:ext>
            </a:extLst>
          </p:cNvPr>
          <p:cNvSpPr>
            <a:spLocks noGrp="1"/>
          </p:cNvSpPr>
          <p:nvPr>
            <p:ph type="title"/>
          </p:nvPr>
        </p:nvSpPr>
        <p:spPr>
          <a:xfrm>
            <a:off x="323557" y="112543"/>
            <a:ext cx="11030243" cy="1252023"/>
          </a:xfrm>
        </p:spPr>
        <p:txBody>
          <a:bodyPr>
            <a:noAutofit/>
          </a:bodyPr>
          <a:lstStyle/>
          <a:p>
            <a:r>
              <a:rPr lang="en-US" sz="3600" b="1" i="0" dirty="0">
                <a:solidFill>
                  <a:srgbClr val="273239"/>
                </a:solidFill>
                <a:effectLst/>
                <a:latin typeface="Nunito" pitchFamily="2" charset="0"/>
              </a:rPr>
              <a:t>Density-Based Spatial Clustering Of Applications With Noise (DBSCAN)</a:t>
            </a:r>
            <a:br>
              <a:rPr lang="en-US" sz="3600" b="1" i="0" dirty="0">
                <a:solidFill>
                  <a:srgbClr val="273239"/>
                </a:solidFill>
                <a:effectLst/>
                <a:latin typeface="Nunito" pitchFamily="2" charset="0"/>
              </a:rPr>
            </a:br>
            <a:endParaRPr lang="en-IN" sz="3600" dirty="0"/>
          </a:p>
        </p:txBody>
      </p:sp>
      <p:sp>
        <p:nvSpPr>
          <p:cNvPr id="3" name="Content Placeholder 2">
            <a:extLst>
              <a:ext uri="{FF2B5EF4-FFF2-40B4-BE49-F238E27FC236}">
                <a16:creationId xmlns:a16="http://schemas.microsoft.com/office/drawing/2014/main" id="{8D208AB8-43C0-69EA-5E16-712FF4C5103A}"/>
              </a:ext>
            </a:extLst>
          </p:cNvPr>
          <p:cNvSpPr>
            <a:spLocks noGrp="1"/>
          </p:cNvSpPr>
          <p:nvPr>
            <p:ph idx="1"/>
          </p:nvPr>
        </p:nvSpPr>
        <p:spPr>
          <a:xfrm>
            <a:off x="140676" y="1055076"/>
            <a:ext cx="12051323" cy="5690381"/>
          </a:xfrm>
        </p:spPr>
        <p:txBody>
          <a:bodyPr>
            <a:normAutofit fontScale="92500" lnSpcReduction="20000"/>
          </a:bodyPr>
          <a:lstStyle/>
          <a:p>
            <a:r>
              <a:rPr lang="en-US" b="0" i="0" dirty="0">
                <a:solidFill>
                  <a:srgbClr val="273239"/>
                </a:solidFill>
                <a:effectLst/>
                <a:latin typeface="Nunito" pitchFamily="2" charset="0"/>
              </a:rPr>
              <a:t>Clusters are dense regions in the data space, separated by regions of the lower density of points. </a:t>
            </a:r>
          </a:p>
          <a:p>
            <a:endParaRPr lang="en-US" b="0" i="0" dirty="0">
              <a:solidFill>
                <a:srgbClr val="273239"/>
              </a:solidFill>
              <a:effectLst/>
              <a:latin typeface="Nunito" pitchFamily="2" charset="0"/>
            </a:endParaRPr>
          </a:p>
          <a:p>
            <a:r>
              <a:rPr lang="en-US" b="0" i="0" dirty="0">
                <a:solidFill>
                  <a:srgbClr val="273239"/>
                </a:solidFill>
                <a:effectLst/>
                <a:latin typeface="Nunito" pitchFamily="2" charset="0"/>
              </a:rPr>
              <a:t>The </a:t>
            </a:r>
            <a:r>
              <a:rPr lang="en-US" b="1" i="1" dirty="0">
                <a:solidFill>
                  <a:srgbClr val="273239"/>
                </a:solidFill>
                <a:effectLst/>
                <a:latin typeface="Nunito" pitchFamily="2" charset="0"/>
              </a:rPr>
              <a:t>DBSCAN algorithm</a:t>
            </a:r>
            <a:r>
              <a:rPr lang="en-US" b="0" i="0" dirty="0">
                <a:solidFill>
                  <a:srgbClr val="273239"/>
                </a:solidFill>
                <a:effectLst/>
                <a:latin typeface="Nunito" pitchFamily="2" charset="0"/>
              </a:rPr>
              <a:t> is based on this intuitive notion of “clusters” and “noise”. </a:t>
            </a:r>
          </a:p>
          <a:p>
            <a:endParaRPr lang="en-US" b="0" i="0" dirty="0">
              <a:solidFill>
                <a:srgbClr val="273239"/>
              </a:solidFill>
              <a:effectLst/>
              <a:latin typeface="Nunito" pitchFamily="2" charset="0"/>
            </a:endParaRPr>
          </a:p>
          <a:p>
            <a:r>
              <a:rPr lang="en-US" b="0" i="0" dirty="0">
                <a:solidFill>
                  <a:srgbClr val="273239"/>
                </a:solidFill>
                <a:effectLst/>
                <a:latin typeface="Nunito" pitchFamily="2" charset="0"/>
              </a:rPr>
              <a:t>The key idea is that for each point of a cluster, the neighborhood of a given radius has to contain at least a minimum number of points. </a:t>
            </a:r>
          </a:p>
          <a:p>
            <a:endParaRPr lang="en-US" b="0" i="0" dirty="0">
              <a:solidFill>
                <a:srgbClr val="273239"/>
              </a:solidFill>
              <a:effectLst/>
              <a:latin typeface="Nunito" pitchFamily="2" charset="0"/>
            </a:endParaRPr>
          </a:p>
          <a:p>
            <a:pPr marL="0" indent="0" algn="l" fontAlgn="base">
              <a:buNone/>
            </a:pPr>
            <a:r>
              <a:rPr lang="en-US" b="1" i="0" dirty="0">
                <a:solidFill>
                  <a:srgbClr val="273239"/>
                </a:solidFill>
                <a:effectLst/>
                <a:latin typeface="Nunito" pitchFamily="2" charset="0"/>
              </a:rPr>
              <a:t>Why DBSCAN? </a:t>
            </a:r>
          </a:p>
          <a:p>
            <a:pPr algn="l" fontAlgn="base"/>
            <a:r>
              <a:rPr lang="en-US" b="0" i="0" dirty="0">
                <a:solidFill>
                  <a:srgbClr val="273239"/>
                </a:solidFill>
                <a:effectLst/>
                <a:latin typeface="Nunito" pitchFamily="2" charset="0"/>
              </a:rPr>
              <a:t>Partitioning methods (K-means, PAM clustering) and hierarchical clustering work for finding spherical-shaped clusters or convex clusters. </a:t>
            </a:r>
          </a:p>
          <a:p>
            <a:pPr algn="l" fontAlgn="base"/>
            <a:r>
              <a:rPr lang="en-US" b="0" i="0" dirty="0">
                <a:solidFill>
                  <a:srgbClr val="273239"/>
                </a:solidFill>
                <a:effectLst/>
                <a:latin typeface="Nunito" pitchFamily="2" charset="0"/>
              </a:rPr>
              <a:t>In other words, they are suitable only for compact and well-separated clusters. Moreover, they are also severely affected by the presence of noise and outliers in the data.</a:t>
            </a:r>
          </a:p>
          <a:p>
            <a:endParaRPr lang="en-IN" dirty="0"/>
          </a:p>
        </p:txBody>
      </p:sp>
    </p:spTree>
    <p:extLst>
      <p:ext uri="{BB962C8B-B14F-4D97-AF65-F5344CB8AC3E}">
        <p14:creationId xmlns:p14="http://schemas.microsoft.com/office/powerpoint/2010/main" val="4872720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55A149-9980-97D8-AB27-50CC9786CBF5}"/>
              </a:ext>
            </a:extLst>
          </p:cNvPr>
          <p:cNvSpPr>
            <a:spLocks noGrp="1"/>
          </p:cNvSpPr>
          <p:nvPr>
            <p:ph idx="1"/>
          </p:nvPr>
        </p:nvSpPr>
        <p:spPr>
          <a:xfrm>
            <a:off x="126609" y="323557"/>
            <a:ext cx="11227191" cy="5853406"/>
          </a:xfrm>
        </p:spPr>
        <p:txBody>
          <a:bodyPr/>
          <a:lstStyle/>
          <a:p>
            <a:pPr algn="l" fontAlgn="base"/>
            <a:r>
              <a:rPr lang="en-US" b="0" i="0" dirty="0">
                <a:solidFill>
                  <a:srgbClr val="273239"/>
                </a:solidFill>
                <a:effectLst/>
                <a:latin typeface="Nunito" pitchFamily="2" charset="0"/>
              </a:rPr>
              <a:t>Real-life data may contain irregularities, like:</a:t>
            </a:r>
          </a:p>
          <a:p>
            <a:pPr algn="l" fontAlgn="base">
              <a:buFont typeface="+mj-lt"/>
              <a:buAutoNum type="arabicPeriod"/>
            </a:pPr>
            <a:r>
              <a:rPr lang="en-US" b="0" i="0" dirty="0">
                <a:solidFill>
                  <a:srgbClr val="273239"/>
                </a:solidFill>
                <a:effectLst/>
                <a:latin typeface="Nunito" pitchFamily="2" charset="0"/>
              </a:rPr>
              <a:t>Clusters can be of arbitrary shape such as those shown in the figure below. </a:t>
            </a:r>
          </a:p>
          <a:p>
            <a:pPr algn="l" fontAlgn="base">
              <a:buFont typeface="+mj-lt"/>
              <a:buAutoNum type="arabicPeriod"/>
            </a:pPr>
            <a:r>
              <a:rPr lang="en-US" b="0" i="0" dirty="0">
                <a:solidFill>
                  <a:srgbClr val="273239"/>
                </a:solidFill>
                <a:effectLst/>
                <a:latin typeface="Nunito" pitchFamily="2" charset="0"/>
              </a:rPr>
              <a:t>Data may contain noise.</a:t>
            </a:r>
          </a:p>
          <a:p>
            <a:endParaRPr lang="en-IN" dirty="0"/>
          </a:p>
        </p:txBody>
      </p:sp>
      <p:pic>
        <p:nvPicPr>
          <p:cNvPr id="5" name="Picture 4">
            <a:extLst>
              <a:ext uri="{FF2B5EF4-FFF2-40B4-BE49-F238E27FC236}">
                <a16:creationId xmlns:a16="http://schemas.microsoft.com/office/drawing/2014/main" id="{FFA9294C-289D-E516-E91C-2FD5EF45BCFD}"/>
              </a:ext>
            </a:extLst>
          </p:cNvPr>
          <p:cNvPicPr>
            <a:picLocks noChangeAspect="1"/>
          </p:cNvPicPr>
          <p:nvPr/>
        </p:nvPicPr>
        <p:blipFill>
          <a:blip r:embed="rId2"/>
          <a:stretch>
            <a:fillRect/>
          </a:stretch>
        </p:blipFill>
        <p:spPr>
          <a:xfrm>
            <a:off x="4605337" y="2114550"/>
            <a:ext cx="2981325" cy="2628900"/>
          </a:xfrm>
          <a:prstGeom prst="rect">
            <a:avLst/>
          </a:prstGeom>
        </p:spPr>
      </p:pic>
      <p:sp>
        <p:nvSpPr>
          <p:cNvPr id="7" name="TextBox 6">
            <a:extLst>
              <a:ext uri="{FF2B5EF4-FFF2-40B4-BE49-F238E27FC236}">
                <a16:creationId xmlns:a16="http://schemas.microsoft.com/office/drawing/2014/main" id="{D97322EF-1F2F-31AA-DDAA-456ABE76D36A}"/>
              </a:ext>
            </a:extLst>
          </p:cNvPr>
          <p:cNvSpPr txBox="1"/>
          <p:nvPr/>
        </p:nvSpPr>
        <p:spPr>
          <a:xfrm>
            <a:off x="284870" y="4976634"/>
            <a:ext cx="11068929" cy="1569660"/>
          </a:xfrm>
          <a:prstGeom prst="rect">
            <a:avLst/>
          </a:prstGeom>
          <a:noFill/>
        </p:spPr>
        <p:txBody>
          <a:bodyPr wrap="square">
            <a:spAutoFit/>
          </a:bodyPr>
          <a:lstStyle/>
          <a:p>
            <a:r>
              <a:rPr lang="en-US" sz="2400" b="0" i="0" dirty="0">
                <a:solidFill>
                  <a:srgbClr val="273239"/>
                </a:solidFill>
                <a:effectLst/>
                <a:latin typeface="Nunito" pitchFamily="2" charset="0"/>
              </a:rPr>
              <a:t>The figure above shows a data set containing non-convex shape clusters and outliers. </a:t>
            </a:r>
          </a:p>
          <a:p>
            <a:r>
              <a:rPr lang="en-US" sz="2400" b="0" i="0" dirty="0">
                <a:solidFill>
                  <a:srgbClr val="273239"/>
                </a:solidFill>
                <a:effectLst/>
                <a:latin typeface="Nunito" pitchFamily="2" charset="0"/>
              </a:rPr>
              <a:t>Given such data, the k-means algorithm has difficulties in identifying these clusters with arbitrary shapes.</a:t>
            </a:r>
            <a:endParaRPr lang="en-IN" sz="2400" dirty="0"/>
          </a:p>
        </p:txBody>
      </p:sp>
    </p:spTree>
    <p:extLst>
      <p:ext uri="{BB962C8B-B14F-4D97-AF65-F5344CB8AC3E}">
        <p14:creationId xmlns:p14="http://schemas.microsoft.com/office/powerpoint/2010/main" val="6521697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04518-47F7-B6CF-EBED-CEF547E496C3}"/>
              </a:ext>
            </a:extLst>
          </p:cNvPr>
          <p:cNvSpPr>
            <a:spLocks noGrp="1"/>
          </p:cNvSpPr>
          <p:nvPr>
            <p:ph idx="1"/>
          </p:nvPr>
        </p:nvSpPr>
        <p:spPr>
          <a:xfrm>
            <a:off x="838200" y="351692"/>
            <a:ext cx="10515600" cy="6231988"/>
          </a:xfrm>
        </p:spPr>
        <p:txBody>
          <a:bodyPr>
            <a:normAutofit fontScale="77500" lnSpcReduction="20000"/>
          </a:bodyPr>
          <a:lstStyle/>
          <a:p>
            <a:pPr marL="0" indent="0" algn="l" fontAlgn="base">
              <a:buNone/>
            </a:pPr>
            <a:r>
              <a:rPr lang="en-US" b="1" i="0" dirty="0">
                <a:solidFill>
                  <a:srgbClr val="273239"/>
                </a:solidFill>
                <a:effectLst/>
                <a:latin typeface="Nunito" pitchFamily="2" charset="0"/>
              </a:rPr>
              <a:t>Parameters Required For DBSCAN Algorithm</a:t>
            </a:r>
          </a:p>
          <a:p>
            <a:pPr marL="0" indent="0" algn="l" fontAlgn="base">
              <a:buNone/>
            </a:pPr>
            <a:r>
              <a:rPr lang="en-US" b="1" i="0" dirty="0">
                <a:solidFill>
                  <a:srgbClr val="273239"/>
                </a:solidFill>
                <a:effectLst/>
                <a:latin typeface="Nunito" pitchFamily="2" charset="0"/>
              </a:rPr>
              <a:t>1.eps</a:t>
            </a:r>
            <a:r>
              <a:rPr lang="en-US" b="0" i="0" dirty="0">
                <a:solidFill>
                  <a:srgbClr val="273239"/>
                </a:solidFill>
                <a:effectLst/>
                <a:latin typeface="Nunito" pitchFamily="2" charset="0"/>
              </a:rPr>
              <a:t>: It defines the neighborhood around a data point i.e. if the distance between two points is lower or equal to ‘eps’ then they are considered neighbors.</a:t>
            </a:r>
          </a:p>
          <a:p>
            <a:pPr marL="514350" indent="-514350" algn="l" fontAlgn="base">
              <a:buAutoNum type="arabicPeriod"/>
            </a:pPr>
            <a:endParaRPr lang="en-US" b="0" i="0" dirty="0">
              <a:solidFill>
                <a:srgbClr val="273239"/>
              </a:solidFill>
              <a:effectLst/>
              <a:latin typeface="Nunito" pitchFamily="2" charset="0"/>
            </a:endParaRPr>
          </a:p>
          <a:p>
            <a:pPr algn="l" fontAlgn="base">
              <a:buFont typeface="Wingdings" panose="05000000000000000000" pitchFamily="2" charset="2"/>
              <a:buChar char="Ø"/>
            </a:pPr>
            <a:r>
              <a:rPr lang="en-US" b="0" i="0" dirty="0">
                <a:solidFill>
                  <a:srgbClr val="273239"/>
                </a:solidFill>
                <a:effectLst/>
                <a:latin typeface="Nunito" pitchFamily="2" charset="0"/>
              </a:rPr>
              <a:t>If the eps value is chosen too small then a large part of the data will be considered as an outlier. </a:t>
            </a:r>
          </a:p>
          <a:p>
            <a:pPr algn="l" fontAlgn="base">
              <a:buFont typeface="Wingdings" panose="05000000000000000000" pitchFamily="2" charset="2"/>
              <a:buChar char="Ø"/>
            </a:pPr>
            <a:endParaRPr lang="en-US" b="0" i="0" dirty="0">
              <a:solidFill>
                <a:srgbClr val="273239"/>
              </a:solidFill>
              <a:effectLst/>
              <a:latin typeface="Nunito" pitchFamily="2" charset="0"/>
            </a:endParaRPr>
          </a:p>
          <a:p>
            <a:pPr algn="l" fontAlgn="base">
              <a:buFont typeface="Wingdings" panose="05000000000000000000" pitchFamily="2" charset="2"/>
              <a:buChar char="Ø"/>
            </a:pPr>
            <a:r>
              <a:rPr lang="en-US" b="0" i="0" dirty="0">
                <a:solidFill>
                  <a:srgbClr val="273239"/>
                </a:solidFill>
                <a:effectLst/>
                <a:latin typeface="Nunito" pitchFamily="2" charset="0"/>
              </a:rPr>
              <a:t>If it is chosen very large then the clusters will merge and the majority of the data points will be in the same clusters. One way to find the eps value is based on the </a:t>
            </a:r>
            <a:r>
              <a:rPr lang="en-US" b="1" i="1" dirty="0">
                <a:solidFill>
                  <a:srgbClr val="273239"/>
                </a:solidFill>
                <a:effectLst/>
                <a:latin typeface="Nunito" pitchFamily="2" charset="0"/>
              </a:rPr>
              <a:t>k-distance graph</a:t>
            </a:r>
            <a:r>
              <a:rPr lang="en-US" b="0" i="0" dirty="0">
                <a:solidFill>
                  <a:srgbClr val="273239"/>
                </a:solidFill>
                <a:effectLst/>
                <a:latin typeface="Nunito" pitchFamily="2" charset="0"/>
              </a:rPr>
              <a:t>.</a:t>
            </a:r>
          </a:p>
          <a:p>
            <a:pPr algn="l" fontAlgn="base">
              <a:buFont typeface="Wingdings" panose="05000000000000000000" pitchFamily="2" charset="2"/>
              <a:buChar char="Ø"/>
            </a:pPr>
            <a:endParaRPr lang="en-US" b="0" i="0" dirty="0">
              <a:solidFill>
                <a:srgbClr val="273239"/>
              </a:solidFill>
              <a:effectLst/>
              <a:latin typeface="Nunito" pitchFamily="2" charset="0"/>
            </a:endParaRPr>
          </a:p>
          <a:p>
            <a:pPr marL="0" indent="0" algn="l" fontAlgn="base">
              <a:buNone/>
            </a:pPr>
            <a:r>
              <a:rPr lang="en-US" b="1" i="0" dirty="0">
                <a:solidFill>
                  <a:srgbClr val="273239"/>
                </a:solidFill>
                <a:effectLst/>
                <a:latin typeface="Nunito" pitchFamily="2" charset="0"/>
              </a:rPr>
              <a:t>2. </a:t>
            </a:r>
            <a:r>
              <a:rPr lang="en-US" b="1" i="0" dirty="0" err="1">
                <a:solidFill>
                  <a:srgbClr val="273239"/>
                </a:solidFill>
                <a:effectLst/>
                <a:latin typeface="Nunito" pitchFamily="2" charset="0"/>
              </a:rPr>
              <a:t>MinPts</a:t>
            </a:r>
            <a:r>
              <a:rPr lang="en-US" b="0" i="0" dirty="0">
                <a:solidFill>
                  <a:srgbClr val="273239"/>
                </a:solidFill>
                <a:effectLst/>
                <a:latin typeface="Nunito" pitchFamily="2" charset="0"/>
              </a:rPr>
              <a:t>: Minimum number of neighbors (data points) within eps radius. </a:t>
            </a:r>
          </a:p>
          <a:p>
            <a:pPr marL="0" indent="0" algn="l" fontAlgn="base">
              <a:buNone/>
            </a:pPr>
            <a:endParaRPr lang="en-US" b="0" i="0" dirty="0">
              <a:solidFill>
                <a:srgbClr val="273239"/>
              </a:solidFill>
              <a:effectLst/>
              <a:latin typeface="Nunito" pitchFamily="2" charset="0"/>
            </a:endParaRPr>
          </a:p>
          <a:p>
            <a:pPr algn="l" fontAlgn="base">
              <a:buFont typeface="Wingdings" panose="05000000000000000000" pitchFamily="2" charset="2"/>
              <a:buChar char="Ø"/>
            </a:pPr>
            <a:r>
              <a:rPr lang="en-US" b="0" i="0" dirty="0">
                <a:solidFill>
                  <a:srgbClr val="273239"/>
                </a:solidFill>
                <a:effectLst/>
                <a:latin typeface="Nunito" pitchFamily="2" charset="0"/>
              </a:rPr>
              <a:t>The larger the dataset, the larger value of </a:t>
            </a:r>
            <a:r>
              <a:rPr lang="en-US" b="0" i="0" dirty="0" err="1">
                <a:solidFill>
                  <a:srgbClr val="273239"/>
                </a:solidFill>
                <a:effectLst/>
                <a:latin typeface="Nunito" pitchFamily="2" charset="0"/>
              </a:rPr>
              <a:t>MinPts</a:t>
            </a:r>
            <a:r>
              <a:rPr lang="en-US" b="0" i="0" dirty="0">
                <a:solidFill>
                  <a:srgbClr val="273239"/>
                </a:solidFill>
                <a:effectLst/>
                <a:latin typeface="Nunito" pitchFamily="2" charset="0"/>
              </a:rPr>
              <a:t> must be chosen. As a general rule, the minimum </a:t>
            </a:r>
            <a:r>
              <a:rPr lang="en-US" b="0" i="0" dirty="0" err="1">
                <a:solidFill>
                  <a:srgbClr val="273239"/>
                </a:solidFill>
                <a:effectLst/>
                <a:latin typeface="Nunito" pitchFamily="2" charset="0"/>
              </a:rPr>
              <a:t>MinPts</a:t>
            </a:r>
            <a:r>
              <a:rPr lang="en-US" b="0" i="0" dirty="0">
                <a:solidFill>
                  <a:srgbClr val="273239"/>
                </a:solidFill>
                <a:effectLst/>
                <a:latin typeface="Nunito" pitchFamily="2" charset="0"/>
              </a:rPr>
              <a:t> can be derived from the number of dimensions D in the dataset as, </a:t>
            </a:r>
            <a:r>
              <a:rPr lang="en-US" b="0" i="0" dirty="0" err="1">
                <a:solidFill>
                  <a:srgbClr val="273239"/>
                </a:solidFill>
                <a:effectLst/>
                <a:latin typeface="Nunito" pitchFamily="2" charset="0"/>
              </a:rPr>
              <a:t>MinPts</a:t>
            </a:r>
            <a:r>
              <a:rPr lang="en-US" b="0" i="0" dirty="0">
                <a:solidFill>
                  <a:srgbClr val="273239"/>
                </a:solidFill>
                <a:effectLst/>
                <a:latin typeface="Nunito" pitchFamily="2" charset="0"/>
              </a:rPr>
              <a:t> &gt;= D+1. </a:t>
            </a:r>
          </a:p>
          <a:p>
            <a:pPr algn="l" fontAlgn="base">
              <a:buFont typeface="Wingdings" panose="05000000000000000000" pitchFamily="2" charset="2"/>
              <a:buChar char="Ø"/>
            </a:pPr>
            <a:endParaRPr lang="en-US" b="0" i="0" dirty="0">
              <a:solidFill>
                <a:srgbClr val="273239"/>
              </a:solidFill>
              <a:effectLst/>
              <a:latin typeface="Nunito" pitchFamily="2" charset="0"/>
            </a:endParaRPr>
          </a:p>
          <a:p>
            <a:pPr algn="l" fontAlgn="base">
              <a:buFont typeface="Wingdings" panose="05000000000000000000" pitchFamily="2" charset="2"/>
              <a:buChar char="Ø"/>
            </a:pPr>
            <a:r>
              <a:rPr lang="en-US" b="0" i="0" dirty="0">
                <a:solidFill>
                  <a:srgbClr val="273239"/>
                </a:solidFill>
                <a:effectLst/>
                <a:latin typeface="Nunito" pitchFamily="2" charset="0"/>
              </a:rPr>
              <a:t>The minimum value of </a:t>
            </a:r>
            <a:r>
              <a:rPr lang="en-US" b="0" i="0" dirty="0" err="1">
                <a:solidFill>
                  <a:srgbClr val="273239"/>
                </a:solidFill>
                <a:effectLst/>
                <a:latin typeface="Nunito" pitchFamily="2" charset="0"/>
              </a:rPr>
              <a:t>MinPts</a:t>
            </a:r>
            <a:r>
              <a:rPr lang="en-US" b="0" i="0" dirty="0">
                <a:solidFill>
                  <a:srgbClr val="273239"/>
                </a:solidFill>
                <a:effectLst/>
                <a:latin typeface="Nunito" pitchFamily="2" charset="0"/>
              </a:rPr>
              <a:t> must be chosen at least 3.</a:t>
            </a:r>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a:p>
            <a:endParaRPr lang="en-IN" dirty="0"/>
          </a:p>
        </p:txBody>
      </p:sp>
    </p:spTree>
    <p:extLst>
      <p:ext uri="{BB962C8B-B14F-4D97-AF65-F5344CB8AC3E}">
        <p14:creationId xmlns:p14="http://schemas.microsoft.com/office/powerpoint/2010/main" val="40041827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9215433-37B8-151B-F0F7-3C124E4A7CF6}"/>
              </a:ext>
            </a:extLst>
          </p:cNvPr>
          <p:cNvPicPr>
            <a:picLocks noGrp="1" noChangeAspect="1"/>
          </p:cNvPicPr>
          <p:nvPr>
            <p:ph idx="1"/>
          </p:nvPr>
        </p:nvPicPr>
        <p:blipFill>
          <a:blip r:embed="rId2"/>
          <a:stretch>
            <a:fillRect/>
          </a:stretch>
        </p:blipFill>
        <p:spPr>
          <a:xfrm>
            <a:off x="2757707" y="936149"/>
            <a:ext cx="3890357" cy="3692122"/>
          </a:xfrm>
        </p:spPr>
      </p:pic>
    </p:spTree>
    <p:extLst>
      <p:ext uri="{BB962C8B-B14F-4D97-AF65-F5344CB8AC3E}">
        <p14:creationId xmlns:p14="http://schemas.microsoft.com/office/powerpoint/2010/main" val="26314496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A9AC74-1086-A907-FE3E-9276BAD58902}"/>
              </a:ext>
            </a:extLst>
          </p:cNvPr>
          <p:cNvSpPr>
            <a:spLocks noGrp="1"/>
          </p:cNvSpPr>
          <p:nvPr>
            <p:ph idx="1"/>
          </p:nvPr>
        </p:nvSpPr>
        <p:spPr>
          <a:xfrm>
            <a:off x="838200" y="422031"/>
            <a:ext cx="10515600" cy="5754932"/>
          </a:xfrm>
        </p:spPr>
        <p:txBody>
          <a:bodyPr>
            <a:normAutofit fontScale="85000" lnSpcReduction="20000"/>
          </a:bodyPr>
          <a:lstStyle/>
          <a:p>
            <a:pPr marL="0" indent="0" algn="l" fontAlgn="base">
              <a:buNone/>
            </a:pPr>
            <a:r>
              <a:rPr lang="en-US" b="1" i="0" dirty="0">
                <a:solidFill>
                  <a:srgbClr val="273239"/>
                </a:solidFill>
                <a:effectLst/>
                <a:latin typeface="Nunito" pitchFamily="2" charset="0"/>
              </a:rPr>
              <a:t>Steps Used In DBSCAN Algorithm</a:t>
            </a:r>
          </a:p>
          <a:p>
            <a:pPr algn="l" fontAlgn="base">
              <a:buFont typeface="+mj-lt"/>
              <a:buAutoNum type="arabicPeriod"/>
            </a:pPr>
            <a:r>
              <a:rPr lang="en-US" b="0" i="0" dirty="0">
                <a:solidFill>
                  <a:srgbClr val="273239"/>
                </a:solidFill>
                <a:effectLst/>
                <a:latin typeface="Nunito" pitchFamily="2" charset="0"/>
              </a:rPr>
              <a:t>Find all the neighbor points within eps and identify the core points or visited with more than </a:t>
            </a:r>
            <a:r>
              <a:rPr lang="en-US" b="0" i="0" dirty="0" err="1">
                <a:solidFill>
                  <a:srgbClr val="273239"/>
                </a:solidFill>
                <a:effectLst/>
                <a:latin typeface="Nunito" pitchFamily="2" charset="0"/>
              </a:rPr>
              <a:t>MinPts</a:t>
            </a:r>
            <a:r>
              <a:rPr lang="en-US" b="0" i="0" dirty="0">
                <a:solidFill>
                  <a:srgbClr val="273239"/>
                </a:solidFill>
                <a:effectLst/>
                <a:latin typeface="Nunito" pitchFamily="2" charset="0"/>
              </a:rPr>
              <a:t> neighbors.</a:t>
            </a:r>
          </a:p>
          <a:p>
            <a:pPr algn="l" fontAlgn="base">
              <a:buFont typeface="+mj-lt"/>
              <a:buAutoNum type="arabicPeriod"/>
            </a:pPr>
            <a:endParaRPr lang="en-US" b="0" i="0" dirty="0">
              <a:solidFill>
                <a:srgbClr val="273239"/>
              </a:solidFill>
              <a:effectLst/>
              <a:latin typeface="Nunito" pitchFamily="2" charset="0"/>
            </a:endParaRPr>
          </a:p>
          <a:p>
            <a:pPr algn="l" fontAlgn="base">
              <a:buFont typeface="+mj-lt"/>
              <a:buAutoNum type="arabicPeriod"/>
            </a:pPr>
            <a:r>
              <a:rPr lang="en-US" b="0" i="0" dirty="0">
                <a:solidFill>
                  <a:srgbClr val="273239"/>
                </a:solidFill>
                <a:effectLst/>
                <a:latin typeface="Nunito" pitchFamily="2" charset="0"/>
              </a:rPr>
              <a:t>For each core point if it is not already assigned to a cluster, create a new cluster.</a:t>
            </a:r>
          </a:p>
          <a:p>
            <a:pPr algn="l" fontAlgn="base">
              <a:buFont typeface="+mj-lt"/>
              <a:buAutoNum type="arabicPeriod"/>
            </a:pPr>
            <a:endParaRPr lang="en-US" b="0" i="0" dirty="0">
              <a:solidFill>
                <a:srgbClr val="273239"/>
              </a:solidFill>
              <a:effectLst/>
              <a:latin typeface="Nunito" pitchFamily="2" charset="0"/>
            </a:endParaRPr>
          </a:p>
          <a:p>
            <a:pPr algn="l" fontAlgn="base">
              <a:buFont typeface="+mj-lt"/>
              <a:buAutoNum type="arabicPeriod"/>
            </a:pPr>
            <a:r>
              <a:rPr lang="en-US" b="0" i="0" dirty="0">
                <a:solidFill>
                  <a:srgbClr val="273239"/>
                </a:solidFill>
                <a:effectLst/>
                <a:latin typeface="Nunito" pitchFamily="2" charset="0"/>
              </a:rPr>
              <a:t>Find recursively all its density-connected points and assign them to the same cluster as the core point. </a:t>
            </a:r>
            <a:br>
              <a:rPr lang="en-US" b="0" i="0" dirty="0">
                <a:solidFill>
                  <a:srgbClr val="273239"/>
                </a:solidFill>
                <a:effectLst/>
                <a:latin typeface="Nunito" pitchFamily="2" charset="0"/>
              </a:rPr>
            </a:br>
            <a:r>
              <a:rPr lang="en-US" b="0" i="0" dirty="0">
                <a:solidFill>
                  <a:srgbClr val="273239"/>
                </a:solidFill>
                <a:effectLst/>
                <a:latin typeface="Nunito" pitchFamily="2" charset="0"/>
              </a:rPr>
              <a:t>A point</a:t>
            </a:r>
            <a:r>
              <a:rPr lang="en-US" b="0" i="1" dirty="0">
                <a:solidFill>
                  <a:srgbClr val="273239"/>
                </a:solidFill>
                <a:effectLst/>
                <a:latin typeface="Nunito" pitchFamily="2" charset="0"/>
              </a:rPr>
              <a:t> a</a:t>
            </a:r>
            <a:r>
              <a:rPr lang="en-US" b="0" i="0" dirty="0">
                <a:solidFill>
                  <a:srgbClr val="273239"/>
                </a:solidFill>
                <a:effectLst/>
                <a:latin typeface="Nunito" pitchFamily="2" charset="0"/>
              </a:rPr>
              <a:t> and </a:t>
            </a:r>
            <a:r>
              <a:rPr lang="en-US" b="0" i="1" dirty="0">
                <a:solidFill>
                  <a:srgbClr val="273239"/>
                </a:solidFill>
                <a:effectLst/>
                <a:latin typeface="Nunito" pitchFamily="2" charset="0"/>
              </a:rPr>
              <a:t>b</a:t>
            </a:r>
            <a:r>
              <a:rPr lang="en-US" b="0" i="0" dirty="0">
                <a:solidFill>
                  <a:srgbClr val="273239"/>
                </a:solidFill>
                <a:effectLst/>
                <a:latin typeface="Nunito" pitchFamily="2" charset="0"/>
              </a:rPr>
              <a:t> are said to be density connected if there exists a point </a:t>
            </a:r>
            <a:r>
              <a:rPr lang="en-US" b="0" i="1" dirty="0">
                <a:solidFill>
                  <a:srgbClr val="273239"/>
                </a:solidFill>
                <a:effectLst/>
                <a:latin typeface="Nunito" pitchFamily="2" charset="0"/>
              </a:rPr>
              <a:t>c</a:t>
            </a:r>
            <a:r>
              <a:rPr lang="en-US" b="0" i="0" dirty="0">
                <a:solidFill>
                  <a:srgbClr val="273239"/>
                </a:solidFill>
                <a:effectLst/>
                <a:latin typeface="Nunito" pitchFamily="2" charset="0"/>
              </a:rPr>
              <a:t> which has a sufficient number of points in its neighbors and both points</a:t>
            </a:r>
            <a:r>
              <a:rPr lang="en-US" b="0" i="1" dirty="0">
                <a:solidFill>
                  <a:srgbClr val="273239"/>
                </a:solidFill>
                <a:effectLst/>
                <a:latin typeface="Nunito" pitchFamily="2" charset="0"/>
              </a:rPr>
              <a:t> a</a:t>
            </a:r>
            <a:r>
              <a:rPr lang="en-US" b="0" i="0" dirty="0">
                <a:solidFill>
                  <a:srgbClr val="273239"/>
                </a:solidFill>
                <a:effectLst/>
                <a:latin typeface="Nunito" pitchFamily="2" charset="0"/>
              </a:rPr>
              <a:t> and </a:t>
            </a:r>
            <a:r>
              <a:rPr lang="en-US" b="0" i="1" dirty="0">
                <a:solidFill>
                  <a:srgbClr val="273239"/>
                </a:solidFill>
                <a:effectLst/>
                <a:latin typeface="Nunito" pitchFamily="2" charset="0"/>
              </a:rPr>
              <a:t>b</a:t>
            </a:r>
            <a:r>
              <a:rPr lang="en-US" b="0" i="0" dirty="0">
                <a:solidFill>
                  <a:srgbClr val="273239"/>
                </a:solidFill>
                <a:effectLst/>
                <a:latin typeface="Nunito" pitchFamily="2" charset="0"/>
              </a:rPr>
              <a:t> are within the </a:t>
            </a:r>
            <a:r>
              <a:rPr lang="en-US" b="0" i="1" dirty="0">
                <a:solidFill>
                  <a:srgbClr val="273239"/>
                </a:solidFill>
                <a:effectLst/>
                <a:latin typeface="Nunito" pitchFamily="2" charset="0"/>
              </a:rPr>
              <a:t>eps distance</a:t>
            </a:r>
            <a:r>
              <a:rPr lang="en-US" b="0" i="0" dirty="0">
                <a:solidFill>
                  <a:srgbClr val="273239"/>
                </a:solidFill>
                <a:effectLst/>
                <a:latin typeface="Nunito" pitchFamily="2" charset="0"/>
              </a:rPr>
              <a:t>. This is a chaining process. So, if </a:t>
            </a:r>
            <a:r>
              <a:rPr lang="en-US" b="0" i="1" dirty="0">
                <a:solidFill>
                  <a:srgbClr val="273239"/>
                </a:solidFill>
                <a:effectLst/>
                <a:latin typeface="Nunito" pitchFamily="2" charset="0"/>
              </a:rPr>
              <a:t>b</a:t>
            </a:r>
            <a:r>
              <a:rPr lang="en-US" b="0" i="0" dirty="0">
                <a:solidFill>
                  <a:srgbClr val="273239"/>
                </a:solidFill>
                <a:effectLst/>
                <a:latin typeface="Nunito" pitchFamily="2" charset="0"/>
              </a:rPr>
              <a:t> is a neighbor of </a:t>
            </a:r>
            <a:r>
              <a:rPr lang="en-US" b="0" i="1" dirty="0">
                <a:solidFill>
                  <a:srgbClr val="273239"/>
                </a:solidFill>
                <a:effectLst/>
                <a:latin typeface="Nunito" pitchFamily="2" charset="0"/>
              </a:rPr>
              <a:t>c</a:t>
            </a:r>
            <a:r>
              <a:rPr lang="en-US" b="0" i="0" dirty="0">
                <a:solidFill>
                  <a:srgbClr val="273239"/>
                </a:solidFill>
                <a:effectLst/>
                <a:latin typeface="Nunito" pitchFamily="2" charset="0"/>
              </a:rPr>
              <a:t>, </a:t>
            </a:r>
            <a:r>
              <a:rPr lang="en-US" b="0" i="1" dirty="0">
                <a:solidFill>
                  <a:srgbClr val="273239"/>
                </a:solidFill>
                <a:effectLst/>
                <a:latin typeface="Nunito" pitchFamily="2" charset="0"/>
              </a:rPr>
              <a:t>c</a:t>
            </a:r>
            <a:r>
              <a:rPr lang="en-US" b="0" i="0" dirty="0">
                <a:solidFill>
                  <a:srgbClr val="273239"/>
                </a:solidFill>
                <a:effectLst/>
                <a:latin typeface="Nunito" pitchFamily="2" charset="0"/>
              </a:rPr>
              <a:t> is a neighbor of</a:t>
            </a:r>
            <a:r>
              <a:rPr lang="en-US" b="0" i="1" dirty="0">
                <a:solidFill>
                  <a:srgbClr val="273239"/>
                </a:solidFill>
                <a:effectLst/>
                <a:latin typeface="Nunito" pitchFamily="2" charset="0"/>
              </a:rPr>
              <a:t> d</a:t>
            </a:r>
            <a:r>
              <a:rPr lang="en-US" b="0" i="0" dirty="0">
                <a:solidFill>
                  <a:srgbClr val="273239"/>
                </a:solidFill>
                <a:effectLst/>
                <a:latin typeface="Nunito" pitchFamily="2" charset="0"/>
              </a:rPr>
              <a:t>, and </a:t>
            </a:r>
            <a:r>
              <a:rPr lang="en-US" b="0" i="1" dirty="0">
                <a:solidFill>
                  <a:srgbClr val="273239"/>
                </a:solidFill>
                <a:effectLst/>
                <a:latin typeface="Nunito" pitchFamily="2" charset="0"/>
              </a:rPr>
              <a:t>d</a:t>
            </a:r>
            <a:r>
              <a:rPr lang="en-US" b="0" i="0" dirty="0">
                <a:solidFill>
                  <a:srgbClr val="273239"/>
                </a:solidFill>
                <a:effectLst/>
                <a:latin typeface="Nunito" pitchFamily="2" charset="0"/>
              </a:rPr>
              <a:t> is a neighbor of </a:t>
            </a:r>
            <a:r>
              <a:rPr lang="en-US" b="0" i="1" dirty="0">
                <a:solidFill>
                  <a:srgbClr val="273239"/>
                </a:solidFill>
                <a:effectLst/>
                <a:latin typeface="Nunito" pitchFamily="2" charset="0"/>
              </a:rPr>
              <a:t>e</a:t>
            </a:r>
            <a:r>
              <a:rPr lang="en-US" b="0" i="0" dirty="0">
                <a:solidFill>
                  <a:srgbClr val="273239"/>
                </a:solidFill>
                <a:effectLst/>
                <a:latin typeface="Nunito" pitchFamily="2" charset="0"/>
              </a:rPr>
              <a:t>, which in turn is  neighbor of </a:t>
            </a:r>
            <a:r>
              <a:rPr lang="en-US" b="0" i="1" dirty="0">
                <a:solidFill>
                  <a:srgbClr val="273239"/>
                </a:solidFill>
                <a:effectLst/>
                <a:latin typeface="Nunito" pitchFamily="2" charset="0"/>
              </a:rPr>
              <a:t>a</a:t>
            </a:r>
            <a:r>
              <a:rPr lang="en-US" b="0" i="0" dirty="0">
                <a:solidFill>
                  <a:srgbClr val="273239"/>
                </a:solidFill>
                <a:effectLst/>
                <a:latin typeface="Nunito" pitchFamily="2" charset="0"/>
              </a:rPr>
              <a:t> implying that </a:t>
            </a:r>
            <a:r>
              <a:rPr lang="en-US" b="0" i="1" dirty="0">
                <a:solidFill>
                  <a:srgbClr val="273239"/>
                </a:solidFill>
                <a:effectLst/>
                <a:latin typeface="Nunito" pitchFamily="2" charset="0"/>
              </a:rPr>
              <a:t>b</a:t>
            </a:r>
            <a:r>
              <a:rPr lang="en-US" b="0" i="0" dirty="0">
                <a:solidFill>
                  <a:srgbClr val="273239"/>
                </a:solidFill>
                <a:effectLst/>
                <a:latin typeface="Nunito" pitchFamily="2" charset="0"/>
              </a:rPr>
              <a:t> is a neighbor of</a:t>
            </a:r>
            <a:r>
              <a:rPr lang="en-US" b="0" i="1" dirty="0">
                <a:solidFill>
                  <a:srgbClr val="273239"/>
                </a:solidFill>
                <a:effectLst/>
                <a:latin typeface="Nunito" pitchFamily="2" charset="0"/>
              </a:rPr>
              <a:t> a</a:t>
            </a:r>
            <a:r>
              <a:rPr lang="en-US" b="0" i="0" dirty="0">
                <a:solidFill>
                  <a:srgbClr val="273239"/>
                </a:solidFill>
                <a:effectLst/>
                <a:latin typeface="Nunito" pitchFamily="2" charset="0"/>
              </a:rPr>
              <a:t>.</a:t>
            </a:r>
          </a:p>
          <a:p>
            <a:pPr algn="l" fontAlgn="base">
              <a:buFont typeface="+mj-lt"/>
              <a:buAutoNum type="arabicPeriod"/>
            </a:pPr>
            <a:endParaRPr lang="en-US" b="0" i="0" dirty="0">
              <a:solidFill>
                <a:srgbClr val="273239"/>
              </a:solidFill>
              <a:effectLst/>
              <a:latin typeface="Nunito" pitchFamily="2" charset="0"/>
            </a:endParaRPr>
          </a:p>
          <a:p>
            <a:pPr algn="l" fontAlgn="base">
              <a:buFont typeface="+mj-lt"/>
              <a:buAutoNum type="arabicPeriod"/>
            </a:pPr>
            <a:r>
              <a:rPr lang="en-US" b="0" i="0" dirty="0">
                <a:solidFill>
                  <a:srgbClr val="273239"/>
                </a:solidFill>
                <a:effectLst/>
                <a:latin typeface="Nunito" pitchFamily="2" charset="0"/>
              </a:rPr>
              <a:t>Iterate through the remaining unvisited points in the dataset. Those points that do not belong to any cluster are noise.</a:t>
            </a:r>
          </a:p>
          <a:p>
            <a:endParaRPr lang="en-IN" dirty="0"/>
          </a:p>
        </p:txBody>
      </p:sp>
    </p:spTree>
    <p:extLst>
      <p:ext uri="{BB962C8B-B14F-4D97-AF65-F5344CB8AC3E}">
        <p14:creationId xmlns:p14="http://schemas.microsoft.com/office/powerpoint/2010/main" val="35838994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9C365-876E-FF52-C2FB-C1BC410121C9}"/>
              </a:ext>
            </a:extLst>
          </p:cNvPr>
          <p:cNvSpPr>
            <a:spLocks noGrp="1"/>
          </p:cNvSpPr>
          <p:nvPr>
            <p:ph type="title"/>
          </p:nvPr>
        </p:nvSpPr>
        <p:spPr>
          <a:xfrm>
            <a:off x="838200" y="365125"/>
            <a:ext cx="10515600" cy="732155"/>
          </a:xfrm>
        </p:spPr>
        <p:txBody>
          <a:bodyPr>
            <a:normAutofit fontScale="90000"/>
          </a:bodyPr>
          <a:lstStyle/>
          <a:p>
            <a:r>
              <a:rPr lang="en-US" b="1" i="0" dirty="0">
                <a:effectLst/>
                <a:latin typeface="-apple-system"/>
              </a:rPr>
              <a:t>Gaussian Mixture Model algorithm</a:t>
            </a:r>
            <a:br>
              <a:rPr lang="en-US" b="1" i="0" dirty="0">
                <a:effectLst/>
                <a:latin typeface="-apple-system"/>
              </a:rPr>
            </a:br>
            <a:endParaRPr lang="en-IN" dirty="0"/>
          </a:p>
        </p:txBody>
      </p:sp>
      <p:sp>
        <p:nvSpPr>
          <p:cNvPr id="3" name="Content Placeholder 2">
            <a:extLst>
              <a:ext uri="{FF2B5EF4-FFF2-40B4-BE49-F238E27FC236}">
                <a16:creationId xmlns:a16="http://schemas.microsoft.com/office/drawing/2014/main" id="{B81D32D6-B3E3-F24C-0997-15EEC1F6A79C}"/>
              </a:ext>
            </a:extLst>
          </p:cNvPr>
          <p:cNvSpPr>
            <a:spLocks noGrp="1"/>
          </p:cNvSpPr>
          <p:nvPr>
            <p:ph idx="1"/>
          </p:nvPr>
        </p:nvSpPr>
        <p:spPr>
          <a:xfrm>
            <a:off x="838200" y="900332"/>
            <a:ext cx="10515600" cy="5276631"/>
          </a:xfrm>
        </p:spPr>
        <p:txBody>
          <a:bodyPr>
            <a:normAutofit fontScale="92500" lnSpcReduction="20000"/>
          </a:bodyPr>
          <a:lstStyle/>
          <a:p>
            <a:pPr algn="l" fontAlgn="base"/>
            <a:r>
              <a:rPr lang="en-US" b="0" i="0" dirty="0">
                <a:solidFill>
                  <a:srgbClr val="0A0A23"/>
                </a:solidFill>
                <a:effectLst/>
                <a:latin typeface="Lato" panose="020F0502020204030203" pitchFamily="34" charset="0"/>
              </a:rPr>
              <a:t>One of the problems with k-means is that the data needs to follow a circular format. The way k-means calculates the distance between data points has to do with a circular path, so non-circular data isn't clustered correctly.</a:t>
            </a:r>
          </a:p>
          <a:p>
            <a:pPr algn="l" fontAlgn="base"/>
            <a:endParaRPr lang="en-US" b="0" i="0" dirty="0">
              <a:solidFill>
                <a:srgbClr val="0A0A23"/>
              </a:solidFill>
              <a:effectLst/>
              <a:latin typeface="Lato" panose="020F0502020204030203" pitchFamily="34" charset="0"/>
            </a:endParaRPr>
          </a:p>
          <a:p>
            <a:pPr algn="l" fontAlgn="base"/>
            <a:r>
              <a:rPr lang="en-US" b="0" i="0" dirty="0">
                <a:solidFill>
                  <a:srgbClr val="0A0A23"/>
                </a:solidFill>
                <a:effectLst/>
                <a:latin typeface="Lato" panose="020F0502020204030203" pitchFamily="34" charset="0"/>
              </a:rPr>
              <a:t>This is an issue that Gaussian mixture models fix. You don’t need circular shaped data for it to work well.</a:t>
            </a:r>
          </a:p>
          <a:p>
            <a:pPr algn="l" fontAlgn="base"/>
            <a:endParaRPr lang="en-US" b="0" i="0" dirty="0">
              <a:solidFill>
                <a:srgbClr val="0A0A23"/>
              </a:solidFill>
              <a:effectLst/>
              <a:latin typeface="Lato" panose="020F0502020204030203" pitchFamily="34" charset="0"/>
            </a:endParaRPr>
          </a:p>
          <a:p>
            <a:pPr algn="l" fontAlgn="base"/>
            <a:r>
              <a:rPr lang="en-US" b="0" i="0" dirty="0">
                <a:solidFill>
                  <a:srgbClr val="0A0A23"/>
                </a:solidFill>
                <a:effectLst/>
                <a:latin typeface="Lato" panose="020F0502020204030203" pitchFamily="34" charset="0"/>
              </a:rPr>
              <a:t>The Gaussian mixture model uses multiple Gaussian distributions to fit arbitrarily shaped </a:t>
            </a:r>
            <a:r>
              <a:rPr lang="en-US" b="0" i="0">
                <a:solidFill>
                  <a:srgbClr val="0A0A23"/>
                </a:solidFill>
                <a:effectLst/>
                <a:latin typeface="Lato" panose="020F0502020204030203" pitchFamily="34" charset="0"/>
              </a:rPr>
              <a:t>data.</a:t>
            </a:r>
          </a:p>
          <a:p>
            <a:pPr marL="0" indent="0" algn="l" fontAlgn="base">
              <a:buNone/>
            </a:pPr>
            <a:endParaRPr lang="en-US" b="0" i="0" dirty="0">
              <a:solidFill>
                <a:srgbClr val="0A0A23"/>
              </a:solidFill>
              <a:effectLst/>
              <a:latin typeface="Lato" panose="020F0502020204030203" pitchFamily="34" charset="0"/>
            </a:endParaRPr>
          </a:p>
          <a:p>
            <a:pPr algn="l" fontAlgn="base"/>
            <a:r>
              <a:rPr lang="en-US" b="0" i="0" dirty="0">
                <a:solidFill>
                  <a:srgbClr val="0A0A23"/>
                </a:solidFill>
                <a:effectLst/>
                <a:latin typeface="Lato" panose="020F0502020204030203" pitchFamily="34" charset="0"/>
              </a:rPr>
              <a:t>There are several single Gaussian models that act as hidden layers in this hybrid model. So the model calculates the probability that a data point belongs to a specific Gaussian distribution and that's the cluster it will fall under.</a:t>
            </a:r>
          </a:p>
          <a:p>
            <a:endParaRPr lang="en-IN" dirty="0"/>
          </a:p>
        </p:txBody>
      </p:sp>
    </p:spTree>
    <p:extLst>
      <p:ext uri="{BB962C8B-B14F-4D97-AF65-F5344CB8AC3E}">
        <p14:creationId xmlns:p14="http://schemas.microsoft.com/office/powerpoint/2010/main" val="2117625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D8BE5-E224-BC8B-3D88-F23CC0112FA5}"/>
              </a:ext>
            </a:extLst>
          </p:cNvPr>
          <p:cNvSpPr>
            <a:spLocks noGrp="1"/>
          </p:cNvSpPr>
          <p:nvPr>
            <p:ph type="title"/>
          </p:nvPr>
        </p:nvSpPr>
        <p:spPr>
          <a:xfrm>
            <a:off x="838200" y="365126"/>
            <a:ext cx="10515600" cy="577410"/>
          </a:xfrm>
        </p:spPr>
        <p:txBody>
          <a:bodyPr>
            <a:normAutofit fontScale="90000"/>
          </a:bodyPr>
          <a:lstStyle/>
          <a:p>
            <a:r>
              <a:rPr lang="en-US" dirty="0"/>
              <a:t>S</a:t>
            </a:r>
            <a:r>
              <a:rPr lang="en-US" sz="4400" dirty="0"/>
              <a:t>imilarity and Distances</a:t>
            </a:r>
            <a:endParaRPr lang="en-IN" dirty="0"/>
          </a:p>
        </p:txBody>
      </p:sp>
      <p:sp>
        <p:nvSpPr>
          <p:cNvPr id="3" name="Content Placeholder 2">
            <a:extLst>
              <a:ext uri="{FF2B5EF4-FFF2-40B4-BE49-F238E27FC236}">
                <a16:creationId xmlns:a16="http://schemas.microsoft.com/office/drawing/2014/main" id="{41F93F42-0B50-FE58-4D59-E2346BD7BF9C}"/>
              </a:ext>
            </a:extLst>
          </p:cNvPr>
          <p:cNvSpPr>
            <a:spLocks noGrp="1"/>
          </p:cNvSpPr>
          <p:nvPr>
            <p:ph idx="1"/>
          </p:nvPr>
        </p:nvSpPr>
        <p:spPr>
          <a:xfrm>
            <a:off x="838200" y="942536"/>
            <a:ext cx="10515600" cy="5234427"/>
          </a:xfrm>
        </p:spPr>
        <p:txBody>
          <a:bodyPr/>
          <a:lstStyle/>
          <a:p>
            <a:r>
              <a:rPr lang="en-US" b="0" i="0" dirty="0">
                <a:solidFill>
                  <a:srgbClr val="242424"/>
                </a:solidFill>
                <a:effectLst/>
                <a:latin typeface="source-serif-pro"/>
              </a:rPr>
              <a:t>Clustering algorithms are constructed using similarity and </a:t>
            </a:r>
            <a:r>
              <a:rPr lang="en-US" b="1" i="0" dirty="0">
                <a:solidFill>
                  <a:srgbClr val="242424"/>
                </a:solidFill>
                <a:effectLst/>
                <a:latin typeface="source-serif-pro"/>
              </a:rPr>
              <a:t>distance</a:t>
            </a:r>
            <a:r>
              <a:rPr lang="en-US" b="0" i="0" dirty="0">
                <a:solidFill>
                  <a:srgbClr val="242424"/>
                </a:solidFill>
                <a:effectLst/>
                <a:latin typeface="source-serif-pro"/>
              </a:rPr>
              <a:t> (dissimilarity). </a:t>
            </a:r>
          </a:p>
          <a:p>
            <a:r>
              <a:rPr lang="en-US" b="0" i="0" dirty="0">
                <a:solidFill>
                  <a:srgbClr val="242424"/>
                </a:solidFill>
                <a:effectLst/>
                <a:latin typeface="source-serif-pro"/>
              </a:rPr>
              <a:t>Regarding the characteristics of quantitative data, distance is preferred to identify the relationship between the data. </a:t>
            </a:r>
          </a:p>
          <a:p>
            <a:r>
              <a:rPr lang="en-US" b="0" i="0" dirty="0">
                <a:solidFill>
                  <a:srgbClr val="242424"/>
                </a:solidFill>
                <a:effectLst/>
                <a:latin typeface="source-serif-pro"/>
              </a:rPr>
              <a:t>And when working with qualitative data aspects, the </a:t>
            </a:r>
            <a:r>
              <a:rPr lang="en-US" b="1" i="0" dirty="0">
                <a:solidFill>
                  <a:srgbClr val="242424"/>
                </a:solidFill>
                <a:effectLst/>
                <a:latin typeface="source-serif-pro"/>
              </a:rPr>
              <a:t>similarity</a:t>
            </a:r>
            <a:r>
              <a:rPr lang="en-US" b="0" i="0" dirty="0">
                <a:solidFill>
                  <a:srgbClr val="242424"/>
                </a:solidFill>
                <a:effectLst/>
                <a:latin typeface="source-serif-pro"/>
              </a:rPr>
              <a:t> is preferred. The distance metric is essential to clustering techniques.</a:t>
            </a:r>
          </a:p>
          <a:p>
            <a:r>
              <a:rPr lang="en-US" b="0" i="0" dirty="0">
                <a:solidFill>
                  <a:srgbClr val="242424"/>
                </a:solidFill>
                <a:effectLst/>
                <a:latin typeface="source-serif-pro"/>
              </a:rPr>
              <a:t>A difficult task is choosing the appropriate distance metric for a particular dataset. </a:t>
            </a:r>
          </a:p>
          <a:p>
            <a:r>
              <a:rPr lang="en-US" b="0" i="0" dirty="0">
                <a:solidFill>
                  <a:srgbClr val="242424"/>
                </a:solidFill>
                <a:effectLst/>
                <a:latin typeface="source-serif-pro"/>
              </a:rPr>
              <a:t>Distance-based clustering algorithms primarily utilize similarity or distance metrics to group comparable data points into the same clusters while putting dissimilar or far-away data points into different clusters. </a:t>
            </a:r>
            <a:endParaRPr lang="en-IN" dirty="0"/>
          </a:p>
        </p:txBody>
      </p:sp>
    </p:spTree>
    <p:extLst>
      <p:ext uri="{BB962C8B-B14F-4D97-AF65-F5344CB8AC3E}">
        <p14:creationId xmlns:p14="http://schemas.microsoft.com/office/powerpoint/2010/main" val="22525278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D269-CCC1-5D16-8BBA-0BA79C2DA19F}"/>
              </a:ext>
            </a:extLst>
          </p:cNvPr>
          <p:cNvSpPr>
            <a:spLocks noGrp="1"/>
          </p:cNvSpPr>
          <p:nvPr>
            <p:ph type="title"/>
          </p:nvPr>
        </p:nvSpPr>
        <p:spPr>
          <a:xfrm>
            <a:off x="838200" y="365125"/>
            <a:ext cx="10515600" cy="478937"/>
          </a:xfrm>
        </p:spPr>
        <p:txBody>
          <a:bodyPr>
            <a:normAutofit fontScale="90000"/>
          </a:bodyPr>
          <a:lstStyle/>
          <a:p>
            <a:r>
              <a:rPr lang="en-IN" b="1" i="0" dirty="0">
                <a:solidFill>
                  <a:srgbClr val="242424"/>
                </a:solidFill>
                <a:effectLst/>
                <a:latin typeface="source-serif-pro"/>
              </a:rPr>
              <a:t>		Distance Measures</a:t>
            </a:r>
            <a:endParaRPr lang="en-IN" dirty="0"/>
          </a:p>
        </p:txBody>
      </p:sp>
      <p:sp>
        <p:nvSpPr>
          <p:cNvPr id="3" name="Content Placeholder 2">
            <a:extLst>
              <a:ext uri="{FF2B5EF4-FFF2-40B4-BE49-F238E27FC236}">
                <a16:creationId xmlns:a16="http://schemas.microsoft.com/office/drawing/2014/main" id="{7B0DEA9B-5B46-B362-F5D1-D87C336DA5A0}"/>
              </a:ext>
            </a:extLst>
          </p:cNvPr>
          <p:cNvSpPr>
            <a:spLocks noGrp="1"/>
          </p:cNvSpPr>
          <p:nvPr>
            <p:ph idx="1"/>
          </p:nvPr>
        </p:nvSpPr>
        <p:spPr>
          <a:xfrm>
            <a:off x="548639" y="844062"/>
            <a:ext cx="11000935" cy="5542670"/>
          </a:xfrm>
        </p:spPr>
        <p:txBody>
          <a:bodyPr/>
          <a:lstStyle/>
          <a:p>
            <a:r>
              <a:rPr lang="en-US" b="0" i="0" dirty="0">
                <a:solidFill>
                  <a:srgbClr val="242424"/>
                </a:solidFill>
                <a:effectLst/>
                <a:latin typeface="source-serif-pro"/>
              </a:rPr>
              <a:t>Distance measures are used to determine the dissimilarity between two data points. </a:t>
            </a:r>
          </a:p>
          <a:p>
            <a:r>
              <a:rPr lang="en-US" b="0" i="0" dirty="0">
                <a:solidFill>
                  <a:srgbClr val="242424"/>
                </a:solidFill>
                <a:effectLst/>
                <a:latin typeface="source-serif-pro"/>
              </a:rPr>
              <a:t>There are several distance measures commonly used in clustering.</a:t>
            </a:r>
          </a:p>
          <a:p>
            <a:pPr marL="514350" indent="-514350">
              <a:buAutoNum type="arabicPeriod"/>
            </a:pPr>
            <a:r>
              <a:rPr lang="en-IN" b="1" i="0" dirty="0">
                <a:solidFill>
                  <a:srgbClr val="242424"/>
                </a:solidFill>
                <a:effectLst/>
                <a:latin typeface="source-serif-pro"/>
              </a:rPr>
              <a:t>Euclidean Distance</a:t>
            </a:r>
          </a:p>
          <a:p>
            <a:pPr marL="514350" indent="-514350">
              <a:buAutoNum type="arabicPeriod"/>
            </a:pPr>
            <a:r>
              <a:rPr lang="en-IN" b="1" i="0" dirty="0">
                <a:solidFill>
                  <a:srgbClr val="242424"/>
                </a:solidFill>
                <a:effectLst/>
                <a:latin typeface="source-serif-pro"/>
              </a:rPr>
              <a:t>Manhattan Distance</a:t>
            </a:r>
            <a:endParaRPr lang="en-IN" b="1" dirty="0">
              <a:solidFill>
                <a:srgbClr val="242424"/>
              </a:solidFill>
              <a:latin typeface="source-serif-pro"/>
            </a:endParaRPr>
          </a:p>
          <a:p>
            <a:pPr marL="514350" indent="-514350">
              <a:buAutoNum type="arabicPeriod"/>
            </a:pPr>
            <a:r>
              <a:rPr lang="en-IN" b="1" i="0" dirty="0">
                <a:solidFill>
                  <a:srgbClr val="242424"/>
                </a:solidFill>
                <a:effectLst/>
                <a:latin typeface="source-serif-pro"/>
              </a:rPr>
              <a:t>Cosine Similarity</a:t>
            </a:r>
          </a:p>
          <a:p>
            <a:pPr marL="514350" indent="-514350">
              <a:buAutoNum type="arabicPeriod"/>
            </a:pPr>
            <a:r>
              <a:rPr lang="en-IN" b="1" i="0" dirty="0" err="1">
                <a:solidFill>
                  <a:srgbClr val="242424"/>
                </a:solidFill>
                <a:effectLst/>
                <a:latin typeface="source-serif-pro"/>
              </a:rPr>
              <a:t>Mahalanobis</a:t>
            </a:r>
            <a:r>
              <a:rPr lang="en-IN" b="1" i="0" dirty="0">
                <a:solidFill>
                  <a:srgbClr val="242424"/>
                </a:solidFill>
                <a:effectLst/>
                <a:latin typeface="source-serif-pro"/>
              </a:rPr>
              <a:t> Distance</a:t>
            </a:r>
            <a:endParaRPr lang="en-IN" dirty="0"/>
          </a:p>
        </p:txBody>
      </p:sp>
    </p:spTree>
    <p:extLst>
      <p:ext uri="{BB962C8B-B14F-4D97-AF65-F5344CB8AC3E}">
        <p14:creationId xmlns:p14="http://schemas.microsoft.com/office/powerpoint/2010/main" val="3126332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p:cNvPicPr>
            <a:picLocks noGrp="1" noChangeAspect="1" noChangeArrowheads="1"/>
          </p:cNvPicPr>
          <p:nvPr>
            <p:ph idx="1"/>
          </p:nvPr>
        </p:nvPicPr>
        <p:blipFill>
          <a:blip r:embed="rId2" cstate="print"/>
          <a:srcRect/>
          <a:stretch>
            <a:fillRect/>
          </a:stretch>
        </p:blipFill>
        <p:spPr bwMode="auto">
          <a:xfrm>
            <a:off x="3152775" y="1777206"/>
            <a:ext cx="5886450" cy="4171950"/>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172037-45A2-5B0C-3A0C-B692B4DC70CF}"/>
              </a:ext>
            </a:extLst>
          </p:cNvPr>
          <p:cNvSpPr>
            <a:spLocks noGrp="1"/>
          </p:cNvSpPr>
          <p:nvPr>
            <p:ph idx="1"/>
          </p:nvPr>
        </p:nvSpPr>
        <p:spPr>
          <a:xfrm>
            <a:off x="838200" y="731520"/>
            <a:ext cx="10515600" cy="5445443"/>
          </a:xfrm>
        </p:spPr>
        <p:txBody>
          <a:bodyPr/>
          <a:lstStyle/>
          <a:p>
            <a:pPr marL="0" indent="0">
              <a:buNone/>
            </a:pPr>
            <a:r>
              <a:rPr lang="en-IN" b="1" i="0" dirty="0">
                <a:solidFill>
                  <a:srgbClr val="242424"/>
                </a:solidFill>
                <a:effectLst/>
                <a:latin typeface="source-serif-pro"/>
              </a:rPr>
              <a:t>1.Euclidean Distance</a:t>
            </a:r>
            <a:endParaRPr lang="en-US" b="0" i="0" dirty="0">
              <a:solidFill>
                <a:srgbClr val="242424"/>
              </a:solidFill>
              <a:effectLst/>
              <a:latin typeface="source-serif-pro"/>
            </a:endParaRPr>
          </a:p>
          <a:p>
            <a:r>
              <a:rPr lang="en-US" b="0" i="0" dirty="0">
                <a:solidFill>
                  <a:srgbClr val="242424"/>
                </a:solidFill>
                <a:effectLst/>
                <a:latin typeface="source-serif-pro"/>
              </a:rPr>
              <a:t>This is the most common distance measure used in clustering.</a:t>
            </a:r>
          </a:p>
          <a:p>
            <a:r>
              <a:rPr lang="en-US" b="0" i="0" dirty="0">
                <a:solidFill>
                  <a:srgbClr val="242424"/>
                </a:solidFill>
                <a:effectLst/>
                <a:latin typeface="source-serif-pro"/>
              </a:rPr>
              <a:t>It works on the principle of the Pythagoras theorem and signifies the shortest distance between two points</a:t>
            </a:r>
            <a:endParaRPr lang="en-IN" dirty="0"/>
          </a:p>
        </p:txBody>
      </p:sp>
      <p:pic>
        <p:nvPicPr>
          <p:cNvPr id="5" name="Picture 4">
            <a:extLst>
              <a:ext uri="{FF2B5EF4-FFF2-40B4-BE49-F238E27FC236}">
                <a16:creationId xmlns:a16="http://schemas.microsoft.com/office/drawing/2014/main" id="{E5FCD812-181B-B6C7-57BA-3A761D46A8C4}"/>
              </a:ext>
            </a:extLst>
          </p:cNvPr>
          <p:cNvPicPr>
            <a:picLocks noChangeAspect="1"/>
          </p:cNvPicPr>
          <p:nvPr/>
        </p:nvPicPr>
        <p:blipFill>
          <a:blip r:embed="rId2"/>
          <a:stretch>
            <a:fillRect/>
          </a:stretch>
        </p:blipFill>
        <p:spPr>
          <a:xfrm>
            <a:off x="1416587" y="2802254"/>
            <a:ext cx="9013462" cy="2416859"/>
          </a:xfrm>
          <a:prstGeom prst="rect">
            <a:avLst/>
          </a:prstGeom>
        </p:spPr>
      </p:pic>
    </p:spTree>
    <p:extLst>
      <p:ext uri="{BB962C8B-B14F-4D97-AF65-F5344CB8AC3E}">
        <p14:creationId xmlns:p14="http://schemas.microsoft.com/office/powerpoint/2010/main" val="32191906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685D35-0DDB-DBAA-D289-D5AB984D5B7D}"/>
              </a:ext>
            </a:extLst>
          </p:cNvPr>
          <p:cNvSpPr>
            <a:spLocks noGrp="1"/>
          </p:cNvSpPr>
          <p:nvPr>
            <p:ph idx="1"/>
          </p:nvPr>
        </p:nvSpPr>
        <p:spPr>
          <a:xfrm>
            <a:off x="838200" y="520505"/>
            <a:ext cx="10515600" cy="5656458"/>
          </a:xfrm>
        </p:spPr>
        <p:txBody>
          <a:bodyPr/>
          <a:lstStyle/>
          <a:p>
            <a:pPr marL="0" indent="0">
              <a:buNone/>
            </a:pPr>
            <a:r>
              <a:rPr lang="en-IN" b="1" i="0" dirty="0">
                <a:solidFill>
                  <a:srgbClr val="242424"/>
                </a:solidFill>
                <a:effectLst/>
                <a:latin typeface="source-serif-pro"/>
              </a:rPr>
              <a:t>2. Manhattan Distance</a:t>
            </a:r>
          </a:p>
          <a:p>
            <a:r>
              <a:rPr lang="en-US" b="0" i="0" dirty="0">
                <a:solidFill>
                  <a:srgbClr val="242424"/>
                </a:solidFill>
                <a:effectLst/>
                <a:latin typeface="source-serif-pro"/>
              </a:rPr>
              <a:t>This distance measure is also known as city block distance or taxicab distance. </a:t>
            </a:r>
          </a:p>
          <a:p>
            <a:r>
              <a:rPr lang="en-US" b="0" i="0" dirty="0">
                <a:solidFill>
                  <a:srgbClr val="242424"/>
                </a:solidFill>
                <a:effectLst/>
                <a:latin typeface="source-serif-pro"/>
              </a:rPr>
              <a:t>Manhattan distance can be used for data with discrete variables, such as the number of bedrooms in a house. </a:t>
            </a:r>
          </a:p>
          <a:p>
            <a:r>
              <a:rPr lang="en-US" b="0" i="0" dirty="0">
                <a:solidFill>
                  <a:srgbClr val="242424"/>
                </a:solidFill>
                <a:effectLst/>
                <a:latin typeface="source-serif-pro"/>
              </a:rPr>
              <a:t>It is perhaps more useful to vectors that describe objects on a uniform grid, like a chessboard or city blocks.</a:t>
            </a:r>
            <a:endParaRPr lang="en-IN" b="1" dirty="0">
              <a:solidFill>
                <a:srgbClr val="242424"/>
              </a:solidFill>
              <a:latin typeface="source-serif-pro"/>
            </a:endParaRPr>
          </a:p>
          <a:p>
            <a:endParaRPr lang="en-IN" dirty="0"/>
          </a:p>
        </p:txBody>
      </p:sp>
      <p:pic>
        <p:nvPicPr>
          <p:cNvPr id="5" name="Picture 4">
            <a:extLst>
              <a:ext uri="{FF2B5EF4-FFF2-40B4-BE49-F238E27FC236}">
                <a16:creationId xmlns:a16="http://schemas.microsoft.com/office/drawing/2014/main" id="{68963C22-4D48-7187-CF91-9BDFEF3BC69F}"/>
              </a:ext>
            </a:extLst>
          </p:cNvPr>
          <p:cNvPicPr>
            <a:picLocks noChangeAspect="1"/>
          </p:cNvPicPr>
          <p:nvPr/>
        </p:nvPicPr>
        <p:blipFill>
          <a:blip r:embed="rId2"/>
          <a:stretch>
            <a:fillRect/>
          </a:stretch>
        </p:blipFill>
        <p:spPr>
          <a:xfrm>
            <a:off x="2632343" y="3968188"/>
            <a:ext cx="6181146" cy="2208775"/>
          </a:xfrm>
          <a:prstGeom prst="rect">
            <a:avLst/>
          </a:prstGeom>
        </p:spPr>
      </p:pic>
    </p:spTree>
    <p:extLst>
      <p:ext uri="{BB962C8B-B14F-4D97-AF65-F5344CB8AC3E}">
        <p14:creationId xmlns:p14="http://schemas.microsoft.com/office/powerpoint/2010/main" val="203428868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BDA55F-8A84-3296-24A4-F03A847ACF86}"/>
              </a:ext>
            </a:extLst>
          </p:cNvPr>
          <p:cNvSpPr>
            <a:spLocks noGrp="1"/>
          </p:cNvSpPr>
          <p:nvPr>
            <p:ph idx="1"/>
          </p:nvPr>
        </p:nvSpPr>
        <p:spPr>
          <a:xfrm>
            <a:off x="838200" y="562708"/>
            <a:ext cx="10515600" cy="5614255"/>
          </a:xfrm>
        </p:spPr>
        <p:txBody>
          <a:bodyPr/>
          <a:lstStyle/>
          <a:p>
            <a:pPr marL="0" indent="0">
              <a:buNone/>
            </a:pPr>
            <a:r>
              <a:rPr lang="en-IN" b="1" i="0" dirty="0">
                <a:solidFill>
                  <a:srgbClr val="242424"/>
                </a:solidFill>
                <a:effectLst/>
                <a:latin typeface="source-serif-pro"/>
              </a:rPr>
              <a:t>3. Cosine Similarity</a:t>
            </a:r>
          </a:p>
          <a:p>
            <a:r>
              <a:rPr lang="en-US" b="0" i="0" dirty="0">
                <a:solidFill>
                  <a:srgbClr val="242424"/>
                </a:solidFill>
                <a:effectLst/>
                <a:latin typeface="source-serif-pro"/>
              </a:rPr>
              <a:t>This similarity measure is commonly used for text-based data or other high-dimensional data. </a:t>
            </a:r>
          </a:p>
          <a:p>
            <a:r>
              <a:rPr lang="en-US" b="0" i="0" dirty="0">
                <a:solidFill>
                  <a:srgbClr val="242424"/>
                </a:solidFill>
                <a:effectLst/>
                <a:latin typeface="source-serif-pro"/>
              </a:rPr>
              <a:t>It measures the cosine of the angle between two vectors in a multidimensional space. </a:t>
            </a:r>
          </a:p>
          <a:p>
            <a:r>
              <a:rPr lang="en-US" b="0" i="0" dirty="0">
                <a:solidFill>
                  <a:srgbClr val="242424"/>
                </a:solidFill>
                <a:effectLst/>
                <a:latin typeface="source-serif-pro"/>
              </a:rPr>
              <a:t>The cosine similarity ranges from -1 to 1, with 1 indicating that the vectors are identical a value of 0 indicating that they are orthogonal (perpendicular) to each other.</a:t>
            </a:r>
            <a:endParaRPr lang="en-IN" b="1" i="0" dirty="0">
              <a:solidFill>
                <a:srgbClr val="242424"/>
              </a:solidFill>
              <a:effectLst/>
              <a:latin typeface="source-serif-pro"/>
            </a:endParaRPr>
          </a:p>
          <a:p>
            <a:pPr marL="0" indent="0">
              <a:buNone/>
            </a:pPr>
            <a:endParaRPr lang="en-IN" dirty="0"/>
          </a:p>
        </p:txBody>
      </p:sp>
      <p:pic>
        <p:nvPicPr>
          <p:cNvPr id="7" name="Picture 6">
            <a:extLst>
              <a:ext uri="{FF2B5EF4-FFF2-40B4-BE49-F238E27FC236}">
                <a16:creationId xmlns:a16="http://schemas.microsoft.com/office/drawing/2014/main" id="{65187EA9-4021-0FC6-B845-DB796B142C83}"/>
              </a:ext>
            </a:extLst>
          </p:cNvPr>
          <p:cNvPicPr>
            <a:picLocks noChangeAspect="1"/>
          </p:cNvPicPr>
          <p:nvPr/>
        </p:nvPicPr>
        <p:blipFill>
          <a:blip r:embed="rId2"/>
          <a:stretch>
            <a:fillRect/>
          </a:stretch>
        </p:blipFill>
        <p:spPr>
          <a:xfrm>
            <a:off x="945686" y="4199644"/>
            <a:ext cx="6679003" cy="836589"/>
          </a:xfrm>
          <a:prstGeom prst="rect">
            <a:avLst/>
          </a:prstGeom>
        </p:spPr>
      </p:pic>
      <p:pic>
        <p:nvPicPr>
          <p:cNvPr id="9" name="Picture 8">
            <a:extLst>
              <a:ext uri="{FF2B5EF4-FFF2-40B4-BE49-F238E27FC236}">
                <a16:creationId xmlns:a16="http://schemas.microsoft.com/office/drawing/2014/main" id="{CBD19B68-432F-AB2B-2208-3FE33405F582}"/>
              </a:ext>
            </a:extLst>
          </p:cNvPr>
          <p:cNvPicPr>
            <a:picLocks noChangeAspect="1"/>
          </p:cNvPicPr>
          <p:nvPr/>
        </p:nvPicPr>
        <p:blipFill>
          <a:blip r:embed="rId3"/>
          <a:stretch>
            <a:fillRect/>
          </a:stretch>
        </p:blipFill>
        <p:spPr>
          <a:xfrm>
            <a:off x="8003343" y="3931332"/>
            <a:ext cx="3179117" cy="2363959"/>
          </a:xfrm>
          <a:prstGeom prst="rect">
            <a:avLst/>
          </a:prstGeom>
        </p:spPr>
      </p:pic>
    </p:spTree>
    <p:extLst>
      <p:ext uri="{BB962C8B-B14F-4D97-AF65-F5344CB8AC3E}">
        <p14:creationId xmlns:p14="http://schemas.microsoft.com/office/powerpoint/2010/main" val="309118114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744B22-1B16-D4B9-79FB-D298C35D31C6}"/>
              </a:ext>
            </a:extLst>
          </p:cNvPr>
          <p:cNvSpPr>
            <a:spLocks noGrp="1"/>
          </p:cNvSpPr>
          <p:nvPr>
            <p:ph idx="1"/>
          </p:nvPr>
        </p:nvSpPr>
        <p:spPr>
          <a:xfrm>
            <a:off x="337625" y="731520"/>
            <a:ext cx="11016175" cy="5445443"/>
          </a:xfrm>
        </p:spPr>
        <p:txBody>
          <a:bodyPr/>
          <a:lstStyle/>
          <a:p>
            <a:pPr marL="0" indent="0">
              <a:buNone/>
            </a:pPr>
            <a:r>
              <a:rPr lang="en-US" b="0" i="0" dirty="0">
                <a:solidFill>
                  <a:srgbClr val="242424"/>
                </a:solidFill>
                <a:effectLst/>
                <a:latin typeface="source-serif-pro"/>
              </a:rPr>
              <a:t>4. </a:t>
            </a:r>
            <a:r>
              <a:rPr lang="en-US" b="1" i="0" dirty="0" err="1">
                <a:solidFill>
                  <a:srgbClr val="242424"/>
                </a:solidFill>
                <a:effectLst/>
                <a:latin typeface="source-serif-pro"/>
              </a:rPr>
              <a:t>Mahalanobis</a:t>
            </a:r>
            <a:r>
              <a:rPr lang="en-US" b="1" i="0" dirty="0">
                <a:solidFill>
                  <a:srgbClr val="242424"/>
                </a:solidFill>
                <a:effectLst/>
                <a:latin typeface="source-serif-pro"/>
              </a:rPr>
              <a:t> Distance: </a:t>
            </a:r>
          </a:p>
          <a:p>
            <a:r>
              <a:rPr lang="en-US" dirty="0">
                <a:solidFill>
                  <a:srgbClr val="242424"/>
                </a:solidFill>
                <a:latin typeface="source-serif-pro"/>
              </a:rPr>
              <a:t>It </a:t>
            </a:r>
            <a:r>
              <a:rPr lang="en-US" b="0" i="0" dirty="0">
                <a:solidFill>
                  <a:srgbClr val="242424"/>
                </a:solidFill>
                <a:effectLst/>
                <a:latin typeface="source-serif-pro"/>
              </a:rPr>
              <a:t>measures the distance between a point and a distribution. </a:t>
            </a:r>
          </a:p>
          <a:p>
            <a:r>
              <a:rPr lang="en-US" b="0" i="0" dirty="0">
                <a:solidFill>
                  <a:srgbClr val="242424"/>
                </a:solidFill>
                <a:effectLst/>
                <a:latin typeface="source-serif-pro"/>
              </a:rPr>
              <a:t>It takes into account the covariance of the data, and is useful when the data is non-spherical or has correlated dimensions.</a:t>
            </a:r>
          </a:p>
          <a:p>
            <a:pPr marL="0" indent="0">
              <a:buNone/>
            </a:pPr>
            <a:endParaRPr lang="en-US" b="0" i="0" dirty="0">
              <a:solidFill>
                <a:srgbClr val="242424"/>
              </a:solidFill>
              <a:effectLst/>
              <a:latin typeface="source-serif-pro"/>
            </a:endParaRPr>
          </a:p>
          <a:p>
            <a:pPr marL="0" indent="0">
              <a:buNone/>
            </a:pPr>
            <a:r>
              <a:rPr lang="en-IN" b="1" i="0" dirty="0">
                <a:solidFill>
                  <a:srgbClr val="242424"/>
                </a:solidFill>
                <a:effectLst/>
                <a:latin typeface="source-serif-pro"/>
              </a:rPr>
              <a:t>Similarity Measures</a:t>
            </a:r>
          </a:p>
          <a:p>
            <a:r>
              <a:rPr lang="en-US" b="0" i="0" dirty="0">
                <a:solidFill>
                  <a:srgbClr val="242424"/>
                </a:solidFill>
                <a:effectLst/>
                <a:latin typeface="source-serif-pro"/>
              </a:rPr>
              <a:t>Similarity measures are used to determine the similarity between two data points. </a:t>
            </a:r>
          </a:p>
          <a:p>
            <a:r>
              <a:rPr lang="en-US" b="0" i="0" dirty="0">
                <a:solidFill>
                  <a:srgbClr val="242424"/>
                </a:solidFill>
                <a:effectLst/>
                <a:latin typeface="source-serif-pro"/>
              </a:rPr>
              <a:t>There are several similarity measures commonly used in clustering, including:</a:t>
            </a:r>
            <a:endParaRPr lang="en-IN" dirty="0"/>
          </a:p>
        </p:txBody>
      </p:sp>
    </p:spTree>
    <p:extLst>
      <p:ext uri="{BB962C8B-B14F-4D97-AF65-F5344CB8AC3E}">
        <p14:creationId xmlns:p14="http://schemas.microsoft.com/office/powerpoint/2010/main" val="107708766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3C1971C-84A7-84D3-28CB-C7AC456FCC3D}"/>
              </a:ext>
            </a:extLst>
          </p:cNvPr>
          <p:cNvPicPr>
            <a:picLocks noGrp="1" noChangeAspect="1"/>
          </p:cNvPicPr>
          <p:nvPr>
            <p:ph idx="1"/>
          </p:nvPr>
        </p:nvPicPr>
        <p:blipFill>
          <a:blip r:embed="rId2"/>
          <a:stretch>
            <a:fillRect/>
          </a:stretch>
        </p:blipFill>
        <p:spPr>
          <a:xfrm>
            <a:off x="421114" y="167017"/>
            <a:ext cx="11353543" cy="4488133"/>
          </a:xfrm>
        </p:spPr>
      </p:pic>
    </p:spTree>
    <p:extLst>
      <p:ext uri="{BB962C8B-B14F-4D97-AF65-F5344CB8AC3E}">
        <p14:creationId xmlns:p14="http://schemas.microsoft.com/office/powerpoint/2010/main" val="24587089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3EC2ADA-1562-CFFF-71C1-E5FDFA2F5628}"/>
              </a:ext>
            </a:extLst>
          </p:cNvPr>
          <p:cNvPicPr>
            <a:picLocks noGrp="1" noChangeAspect="1"/>
          </p:cNvPicPr>
          <p:nvPr>
            <p:ph idx="1"/>
          </p:nvPr>
        </p:nvPicPr>
        <p:blipFill>
          <a:blip r:embed="rId2"/>
          <a:stretch>
            <a:fillRect/>
          </a:stretch>
        </p:blipFill>
        <p:spPr>
          <a:xfrm>
            <a:off x="1309834" y="199060"/>
            <a:ext cx="7201120" cy="6423810"/>
          </a:xfrm>
        </p:spPr>
      </p:pic>
    </p:spTree>
    <p:extLst>
      <p:ext uri="{BB962C8B-B14F-4D97-AF65-F5344CB8AC3E}">
        <p14:creationId xmlns:p14="http://schemas.microsoft.com/office/powerpoint/2010/main" val="21331888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21D440-264E-9DDF-5026-5517C4BC50E9}"/>
              </a:ext>
            </a:extLst>
          </p:cNvPr>
          <p:cNvSpPr>
            <a:spLocks noGrp="1"/>
          </p:cNvSpPr>
          <p:nvPr>
            <p:ph idx="1"/>
          </p:nvPr>
        </p:nvSpPr>
        <p:spPr>
          <a:xfrm>
            <a:off x="225083" y="478302"/>
            <a:ext cx="11619914" cy="6260123"/>
          </a:xfrm>
        </p:spPr>
        <p:txBody>
          <a:bodyPr/>
          <a:lstStyle/>
          <a:p>
            <a:pPr marL="0" indent="0">
              <a:buNone/>
            </a:pPr>
            <a:r>
              <a:rPr lang="en-US" b="0" i="0" dirty="0">
                <a:solidFill>
                  <a:srgbClr val="242424"/>
                </a:solidFill>
                <a:effectLst/>
                <a:latin typeface="source-serif-pro"/>
              </a:rPr>
              <a:t>2</a:t>
            </a:r>
            <a:r>
              <a:rPr lang="en-US" b="1" i="0" dirty="0">
                <a:solidFill>
                  <a:srgbClr val="242424"/>
                </a:solidFill>
                <a:effectLst/>
                <a:latin typeface="source-serif-pro"/>
              </a:rPr>
              <a:t>. Pearson Correlation</a:t>
            </a:r>
          </a:p>
          <a:p>
            <a:pPr marL="0" indent="0">
              <a:buNone/>
            </a:pPr>
            <a:r>
              <a:rPr lang="en-US" b="1" i="0" dirty="0">
                <a:solidFill>
                  <a:srgbClr val="242424"/>
                </a:solidFill>
                <a:effectLst/>
                <a:latin typeface="source-serif-pro"/>
              </a:rPr>
              <a:t> </a:t>
            </a:r>
            <a:r>
              <a:rPr lang="en-US" b="0" i="0" dirty="0">
                <a:solidFill>
                  <a:srgbClr val="242424"/>
                </a:solidFill>
                <a:effectLst/>
                <a:latin typeface="source-serif-pro"/>
              </a:rPr>
              <a:t>This similarity measure is commonly used for continuous variables.</a:t>
            </a:r>
          </a:p>
          <a:p>
            <a:pPr marL="0" indent="0">
              <a:buNone/>
            </a:pPr>
            <a:r>
              <a:rPr lang="en-US" b="0" i="0" dirty="0">
                <a:solidFill>
                  <a:srgbClr val="242424"/>
                </a:solidFill>
                <a:effectLst/>
                <a:latin typeface="source-serif-pro"/>
              </a:rPr>
              <a:t> It measures the linear correlation between two variables. </a:t>
            </a:r>
          </a:p>
          <a:p>
            <a:pPr marL="0" indent="0">
              <a:buNone/>
            </a:pPr>
            <a:r>
              <a:rPr lang="en-US" b="0" i="0" dirty="0">
                <a:solidFill>
                  <a:srgbClr val="242424"/>
                </a:solidFill>
                <a:effectLst/>
                <a:latin typeface="source-serif-pro"/>
              </a:rPr>
              <a:t>The Pearson correlation ranges from -1 to 1, A Pearson correlation of 1 indicates a perfect positive linear relationship, meaning that as one variable increases, the other variable also increases at a constant rate</a:t>
            </a:r>
            <a:endParaRPr lang="en-IN" dirty="0"/>
          </a:p>
        </p:txBody>
      </p:sp>
      <p:pic>
        <p:nvPicPr>
          <p:cNvPr id="5" name="Picture 4">
            <a:extLst>
              <a:ext uri="{FF2B5EF4-FFF2-40B4-BE49-F238E27FC236}">
                <a16:creationId xmlns:a16="http://schemas.microsoft.com/office/drawing/2014/main" id="{E6B5A9FE-E725-5F30-A26B-663A982D4007}"/>
              </a:ext>
            </a:extLst>
          </p:cNvPr>
          <p:cNvPicPr>
            <a:picLocks noChangeAspect="1"/>
          </p:cNvPicPr>
          <p:nvPr/>
        </p:nvPicPr>
        <p:blipFill>
          <a:blip r:embed="rId2"/>
          <a:stretch>
            <a:fillRect/>
          </a:stretch>
        </p:blipFill>
        <p:spPr>
          <a:xfrm>
            <a:off x="4023505" y="3746182"/>
            <a:ext cx="3769753" cy="1726150"/>
          </a:xfrm>
          <a:prstGeom prst="rect">
            <a:avLst/>
          </a:prstGeom>
        </p:spPr>
      </p:pic>
    </p:spTree>
    <p:extLst>
      <p:ext uri="{BB962C8B-B14F-4D97-AF65-F5344CB8AC3E}">
        <p14:creationId xmlns:p14="http://schemas.microsoft.com/office/powerpoint/2010/main" val="85009882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CC058A-08A5-2577-0666-1B7A8A28C9DE}"/>
              </a:ext>
            </a:extLst>
          </p:cNvPr>
          <p:cNvSpPr>
            <a:spLocks noGrp="1"/>
          </p:cNvSpPr>
          <p:nvPr>
            <p:ph idx="1"/>
          </p:nvPr>
        </p:nvSpPr>
        <p:spPr>
          <a:xfrm>
            <a:off x="351692" y="225083"/>
            <a:ext cx="11002108" cy="5951880"/>
          </a:xfrm>
        </p:spPr>
        <p:txBody>
          <a:bodyPr/>
          <a:lstStyle/>
          <a:p>
            <a:pPr marL="0" indent="0">
              <a:buNone/>
            </a:pPr>
            <a:r>
              <a:rPr lang="en-IN" b="0" i="0" dirty="0">
                <a:solidFill>
                  <a:srgbClr val="242424"/>
                </a:solidFill>
                <a:effectLst/>
                <a:latin typeface="source-serif-pro"/>
              </a:rPr>
              <a:t>3.</a:t>
            </a:r>
            <a:r>
              <a:rPr lang="en-IN" b="1" i="0" dirty="0">
                <a:solidFill>
                  <a:srgbClr val="242424"/>
                </a:solidFill>
                <a:effectLst/>
                <a:latin typeface="source-serif-pro"/>
              </a:rPr>
              <a:t> Hamming Distance</a:t>
            </a:r>
          </a:p>
          <a:p>
            <a:pPr marL="0" indent="0">
              <a:buNone/>
            </a:pPr>
            <a:r>
              <a:rPr lang="en-US" b="0" i="0" dirty="0">
                <a:solidFill>
                  <a:srgbClr val="242424"/>
                </a:solidFill>
                <a:effectLst/>
                <a:latin typeface="source-serif-pro"/>
              </a:rPr>
              <a:t>This similarity measure is commonly used for data with categorical variables.</a:t>
            </a:r>
          </a:p>
          <a:p>
            <a:pPr marL="0" indent="0">
              <a:buNone/>
            </a:pPr>
            <a:r>
              <a:rPr lang="en-US" b="0" i="0" dirty="0">
                <a:solidFill>
                  <a:srgbClr val="242424"/>
                </a:solidFill>
                <a:effectLst/>
                <a:latin typeface="source-serif-pro"/>
              </a:rPr>
              <a:t> It measures the number of positions at which two strings differ.</a:t>
            </a:r>
            <a:endParaRPr lang="en-IN" dirty="0"/>
          </a:p>
        </p:txBody>
      </p:sp>
    </p:spTree>
    <p:extLst>
      <p:ext uri="{BB962C8B-B14F-4D97-AF65-F5344CB8AC3E}">
        <p14:creationId xmlns:p14="http://schemas.microsoft.com/office/powerpoint/2010/main" val="8042121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BE8B15D-0DBD-B747-21C7-4232B6E27DDE}"/>
              </a:ext>
            </a:extLst>
          </p:cNvPr>
          <p:cNvPicPr>
            <a:picLocks noGrp="1" noChangeAspect="1"/>
          </p:cNvPicPr>
          <p:nvPr>
            <p:ph idx="1"/>
          </p:nvPr>
        </p:nvPicPr>
        <p:blipFill>
          <a:blip r:embed="rId2"/>
          <a:stretch>
            <a:fillRect/>
          </a:stretch>
        </p:blipFill>
        <p:spPr>
          <a:xfrm>
            <a:off x="253218" y="-1"/>
            <a:ext cx="11535507" cy="6858001"/>
          </a:xfrm>
        </p:spPr>
      </p:pic>
    </p:spTree>
    <p:extLst>
      <p:ext uri="{BB962C8B-B14F-4D97-AF65-F5344CB8AC3E}">
        <p14:creationId xmlns:p14="http://schemas.microsoft.com/office/powerpoint/2010/main" val="398122705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175D6-A36D-9E09-A123-8E70B193AACD}"/>
              </a:ext>
            </a:extLst>
          </p:cNvPr>
          <p:cNvSpPr>
            <a:spLocks noGrp="1"/>
          </p:cNvSpPr>
          <p:nvPr>
            <p:ph type="title"/>
          </p:nvPr>
        </p:nvSpPr>
        <p:spPr>
          <a:xfrm>
            <a:off x="838200" y="365125"/>
            <a:ext cx="10515600" cy="633681"/>
          </a:xfrm>
        </p:spPr>
        <p:txBody>
          <a:bodyPr>
            <a:normAutofit fontScale="90000"/>
          </a:bodyPr>
          <a:lstStyle/>
          <a:p>
            <a:r>
              <a:rPr lang="en-US" dirty="0"/>
              <a:t>	Q</a:t>
            </a:r>
            <a:r>
              <a:rPr lang="en-US" sz="4400" dirty="0"/>
              <a:t>uality measures of clustering</a:t>
            </a:r>
            <a:endParaRPr lang="en-IN" dirty="0"/>
          </a:p>
        </p:txBody>
      </p:sp>
      <p:sp>
        <p:nvSpPr>
          <p:cNvPr id="3" name="Content Placeholder 2">
            <a:extLst>
              <a:ext uri="{FF2B5EF4-FFF2-40B4-BE49-F238E27FC236}">
                <a16:creationId xmlns:a16="http://schemas.microsoft.com/office/drawing/2014/main" id="{4C031EA7-BF36-FD77-234B-2674A57B5FCA}"/>
              </a:ext>
            </a:extLst>
          </p:cNvPr>
          <p:cNvSpPr>
            <a:spLocks noGrp="1"/>
          </p:cNvSpPr>
          <p:nvPr>
            <p:ph idx="1"/>
          </p:nvPr>
        </p:nvSpPr>
        <p:spPr>
          <a:xfrm>
            <a:off x="422031" y="998806"/>
            <a:ext cx="11366695" cy="5613009"/>
          </a:xfrm>
        </p:spPr>
        <p:txBody>
          <a:bodyPr/>
          <a:lstStyle/>
          <a:p>
            <a:r>
              <a:rPr lang="en-US" b="0" i="0" dirty="0">
                <a:solidFill>
                  <a:srgbClr val="273239"/>
                </a:solidFill>
                <a:effectLst/>
                <a:latin typeface="Nunito" pitchFamily="2" charset="0"/>
              </a:rPr>
              <a:t>If all the data objects in the cluster are highly similar then the cluster has high quality. </a:t>
            </a:r>
          </a:p>
          <a:p>
            <a:r>
              <a:rPr lang="en-US" b="0" i="0" dirty="0">
                <a:solidFill>
                  <a:srgbClr val="273239"/>
                </a:solidFill>
                <a:effectLst/>
                <a:latin typeface="Nunito" pitchFamily="2" charset="0"/>
              </a:rPr>
              <a:t>We can measure the quality of </a:t>
            </a:r>
            <a:r>
              <a:rPr lang="en-US" b="0" i="0" dirty="0">
                <a:effectLst/>
                <a:latin typeface="Nunito" pitchFamily="2" charset="0"/>
              </a:rPr>
              <a:t>Clustering</a:t>
            </a:r>
            <a:r>
              <a:rPr lang="en-US" b="0" i="0" dirty="0">
                <a:solidFill>
                  <a:srgbClr val="273239"/>
                </a:solidFill>
                <a:effectLst/>
                <a:latin typeface="Nunito" pitchFamily="2" charset="0"/>
              </a:rPr>
              <a:t> by using the Dissimilarity/Similarity metric in most situations. </a:t>
            </a:r>
          </a:p>
          <a:p>
            <a:r>
              <a:rPr lang="en-US" b="0" i="0" dirty="0">
                <a:solidFill>
                  <a:srgbClr val="273239"/>
                </a:solidFill>
                <a:effectLst/>
                <a:latin typeface="Nunito" pitchFamily="2" charset="0"/>
              </a:rPr>
              <a:t>But there are some other methods to measure the Qualities of Good Clustering if the clusters are alike.</a:t>
            </a:r>
          </a:p>
          <a:p>
            <a:pPr marL="0" indent="0">
              <a:buNone/>
            </a:pPr>
            <a:r>
              <a:rPr lang="en-IN" b="1" i="0" dirty="0">
                <a:solidFill>
                  <a:srgbClr val="273239"/>
                </a:solidFill>
                <a:effectLst/>
                <a:latin typeface="Nunito" pitchFamily="2" charset="0"/>
              </a:rPr>
              <a:t>1.</a:t>
            </a:r>
            <a:r>
              <a:rPr lang="en-IN" b="0" i="0" dirty="0">
                <a:solidFill>
                  <a:srgbClr val="273239"/>
                </a:solidFill>
                <a:effectLst/>
                <a:latin typeface="Nunito" pitchFamily="2" charset="0"/>
              </a:rPr>
              <a:t> </a:t>
            </a:r>
            <a:r>
              <a:rPr lang="en-IN" b="1" i="0" dirty="0">
                <a:solidFill>
                  <a:srgbClr val="273239"/>
                </a:solidFill>
                <a:effectLst/>
                <a:latin typeface="Nunito" pitchFamily="2" charset="0"/>
              </a:rPr>
              <a:t>Dissimilarity/Similarity metric</a:t>
            </a:r>
          </a:p>
          <a:p>
            <a:pPr marL="0" indent="0">
              <a:buNone/>
            </a:pPr>
            <a:r>
              <a:rPr lang="en-IN" dirty="0">
                <a:solidFill>
                  <a:srgbClr val="273239"/>
                </a:solidFill>
                <a:latin typeface="Nunito" pitchFamily="2" charset="0"/>
              </a:rPr>
              <a:t>2. </a:t>
            </a:r>
            <a:r>
              <a:rPr lang="en-IN" b="1" i="0" dirty="0">
                <a:solidFill>
                  <a:srgbClr val="273239"/>
                </a:solidFill>
                <a:effectLst/>
                <a:latin typeface="Nunito" pitchFamily="2" charset="0"/>
              </a:rPr>
              <a:t>Cluster completeness</a:t>
            </a:r>
          </a:p>
          <a:p>
            <a:pPr marL="0" indent="0">
              <a:buNone/>
            </a:pPr>
            <a:r>
              <a:rPr lang="en-IN" b="1" dirty="0">
                <a:solidFill>
                  <a:srgbClr val="273239"/>
                </a:solidFill>
                <a:latin typeface="Nunito" pitchFamily="2" charset="0"/>
              </a:rPr>
              <a:t>3. </a:t>
            </a:r>
            <a:r>
              <a:rPr lang="en-IN" b="1" i="0" dirty="0">
                <a:solidFill>
                  <a:srgbClr val="273239"/>
                </a:solidFill>
                <a:effectLst/>
                <a:latin typeface="Nunito" pitchFamily="2" charset="0"/>
              </a:rPr>
              <a:t>Ragbag</a:t>
            </a:r>
            <a:endParaRPr lang="en-IN" b="1" dirty="0">
              <a:solidFill>
                <a:srgbClr val="273239"/>
              </a:solidFill>
              <a:latin typeface="Nunito" pitchFamily="2" charset="0"/>
            </a:endParaRPr>
          </a:p>
          <a:p>
            <a:pPr marL="0" indent="0">
              <a:buNone/>
            </a:pPr>
            <a:r>
              <a:rPr lang="en-IN" b="1" dirty="0">
                <a:solidFill>
                  <a:srgbClr val="273239"/>
                </a:solidFill>
                <a:latin typeface="Nunito" pitchFamily="2" charset="0"/>
              </a:rPr>
              <a:t>4. </a:t>
            </a:r>
            <a:r>
              <a:rPr lang="en-IN" b="0" i="0" dirty="0">
                <a:solidFill>
                  <a:srgbClr val="273239"/>
                </a:solidFill>
                <a:effectLst/>
                <a:latin typeface="Nunito" pitchFamily="2" charset="0"/>
              </a:rPr>
              <a:t> </a:t>
            </a:r>
            <a:r>
              <a:rPr lang="en-IN" b="1" i="0" dirty="0">
                <a:solidFill>
                  <a:srgbClr val="273239"/>
                </a:solidFill>
                <a:effectLst/>
                <a:latin typeface="Nunito" pitchFamily="2" charset="0"/>
              </a:rPr>
              <a:t>Small cluster preservation</a:t>
            </a:r>
            <a:endParaRPr lang="en-IN" dirty="0"/>
          </a:p>
        </p:txBody>
      </p:sp>
    </p:spTree>
    <p:extLst>
      <p:ext uri="{BB962C8B-B14F-4D97-AF65-F5344CB8AC3E}">
        <p14:creationId xmlns:p14="http://schemas.microsoft.com/office/powerpoint/2010/main" val="3037661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C132A-93CF-9C26-5CA4-08CE93335750}"/>
              </a:ext>
            </a:extLst>
          </p:cNvPr>
          <p:cNvSpPr>
            <a:spLocks noGrp="1"/>
          </p:cNvSpPr>
          <p:nvPr>
            <p:ph idx="1"/>
          </p:nvPr>
        </p:nvSpPr>
        <p:spPr>
          <a:xfrm>
            <a:off x="838200" y="295422"/>
            <a:ext cx="10515600" cy="5881541"/>
          </a:xfrm>
        </p:spPr>
        <p:txBody>
          <a:bodyPr/>
          <a:lstStyle/>
          <a:p>
            <a:pPr marL="0" indent="0" algn="l" fontAlgn="base">
              <a:buNone/>
            </a:pPr>
            <a:r>
              <a:rPr lang="en-US" b="0" i="0" dirty="0">
                <a:solidFill>
                  <a:srgbClr val="212121"/>
                </a:solidFill>
                <a:effectLst/>
                <a:latin typeface="Gordita"/>
              </a:rPr>
              <a:t>How is the best fit line achieved?</a:t>
            </a:r>
          </a:p>
          <a:p>
            <a:pPr algn="l" fontAlgn="base"/>
            <a:r>
              <a:rPr lang="en-US" b="0" i="0" dirty="0">
                <a:solidFill>
                  <a:srgbClr val="212121"/>
                </a:solidFill>
                <a:effectLst/>
                <a:latin typeface="Gordita"/>
              </a:rPr>
              <a:t>The best way to fit a line is by minimizing the sum of squared errors, i.e., the distance between the predicted value and the actual value.</a:t>
            </a:r>
          </a:p>
          <a:p>
            <a:pPr algn="l" fontAlgn="base"/>
            <a:r>
              <a:rPr lang="en-US" b="0" i="0" dirty="0">
                <a:solidFill>
                  <a:srgbClr val="212121"/>
                </a:solidFill>
                <a:effectLst/>
                <a:latin typeface="Gordita"/>
              </a:rPr>
              <a:t>The least square method is the process of fitting the best curve for a set of data points.</a:t>
            </a:r>
          </a:p>
          <a:p>
            <a:pPr algn="l" fontAlgn="base"/>
            <a:r>
              <a:rPr lang="en-US" b="0" i="0" dirty="0">
                <a:solidFill>
                  <a:srgbClr val="212121"/>
                </a:solidFill>
                <a:effectLst/>
                <a:latin typeface="Gordita"/>
              </a:rPr>
              <a:t> The formula to minimize the sum of squared errors is as below:</a:t>
            </a:r>
          </a:p>
          <a:p>
            <a:pPr marL="0" indent="0">
              <a:buNone/>
            </a:pPr>
            <a:br>
              <a:rPr lang="en-US" dirty="0"/>
            </a:br>
            <a:endParaRPr lang="en-IN" dirty="0"/>
          </a:p>
        </p:txBody>
      </p:sp>
      <p:pic>
        <p:nvPicPr>
          <p:cNvPr id="6" name="Picture 5">
            <a:extLst>
              <a:ext uri="{FF2B5EF4-FFF2-40B4-BE49-F238E27FC236}">
                <a16:creationId xmlns:a16="http://schemas.microsoft.com/office/drawing/2014/main" id="{8A97188C-978F-EE23-273D-C70E922960BB}"/>
              </a:ext>
            </a:extLst>
          </p:cNvPr>
          <p:cNvPicPr>
            <a:picLocks noChangeAspect="1"/>
          </p:cNvPicPr>
          <p:nvPr/>
        </p:nvPicPr>
        <p:blipFill>
          <a:blip r:embed="rId2"/>
          <a:stretch>
            <a:fillRect/>
          </a:stretch>
        </p:blipFill>
        <p:spPr>
          <a:xfrm>
            <a:off x="4034276" y="3236192"/>
            <a:ext cx="2753703" cy="1406146"/>
          </a:xfrm>
          <a:prstGeom prst="rect">
            <a:avLst/>
          </a:prstGeom>
        </p:spPr>
      </p:pic>
      <p:sp>
        <p:nvSpPr>
          <p:cNvPr id="8" name="TextBox 7">
            <a:extLst>
              <a:ext uri="{FF2B5EF4-FFF2-40B4-BE49-F238E27FC236}">
                <a16:creationId xmlns:a16="http://schemas.microsoft.com/office/drawing/2014/main" id="{13811E55-2E37-CB37-D233-5D187191FD8A}"/>
              </a:ext>
            </a:extLst>
          </p:cNvPr>
          <p:cNvSpPr txBox="1"/>
          <p:nvPr/>
        </p:nvSpPr>
        <p:spPr>
          <a:xfrm>
            <a:off x="1361048" y="5040318"/>
            <a:ext cx="9611752" cy="523220"/>
          </a:xfrm>
          <a:prstGeom prst="rect">
            <a:avLst/>
          </a:prstGeom>
          <a:noFill/>
        </p:spPr>
        <p:txBody>
          <a:bodyPr wrap="square">
            <a:spAutoFit/>
          </a:bodyPr>
          <a:lstStyle/>
          <a:p>
            <a:r>
              <a:rPr lang="en-US" sz="2800" b="0" i="0" dirty="0">
                <a:solidFill>
                  <a:srgbClr val="212121"/>
                </a:solidFill>
                <a:effectLst/>
                <a:latin typeface="Gordita"/>
              </a:rPr>
              <a:t>where </a:t>
            </a:r>
            <a:r>
              <a:rPr lang="en-US" sz="2800" b="0" i="0" dirty="0" err="1">
                <a:solidFill>
                  <a:srgbClr val="212121"/>
                </a:solidFill>
                <a:effectLst/>
                <a:latin typeface="Gordita"/>
              </a:rPr>
              <a:t>yi</a:t>
            </a:r>
            <a:r>
              <a:rPr lang="en-US" sz="2800" b="0" i="0" dirty="0">
                <a:solidFill>
                  <a:srgbClr val="212121"/>
                </a:solidFill>
                <a:effectLst/>
                <a:latin typeface="Gordita"/>
              </a:rPr>
              <a:t> is the actual value and </a:t>
            </a:r>
            <a:r>
              <a:rPr lang="en-US" sz="2800" b="0" i="0" dirty="0" err="1">
                <a:solidFill>
                  <a:srgbClr val="212121"/>
                </a:solidFill>
                <a:effectLst/>
                <a:latin typeface="Gordita"/>
              </a:rPr>
              <a:t>yi_cap</a:t>
            </a:r>
            <a:r>
              <a:rPr lang="en-US" sz="2800" b="0" i="0" dirty="0">
                <a:solidFill>
                  <a:srgbClr val="212121"/>
                </a:solidFill>
                <a:effectLst/>
                <a:latin typeface="Gordita"/>
              </a:rPr>
              <a:t> is the predicted value.</a:t>
            </a:r>
            <a:endParaRPr lang="en-IN" sz="2800" dirty="0"/>
          </a:p>
        </p:txBody>
      </p:sp>
    </p:spTree>
    <p:extLst>
      <p:ext uri="{BB962C8B-B14F-4D97-AF65-F5344CB8AC3E}">
        <p14:creationId xmlns:p14="http://schemas.microsoft.com/office/powerpoint/2010/main" val="50130501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C0E25C-3FAA-2EE6-6BC9-9D696927CE6B}"/>
              </a:ext>
            </a:extLst>
          </p:cNvPr>
          <p:cNvSpPr>
            <a:spLocks noGrp="1"/>
          </p:cNvSpPr>
          <p:nvPr>
            <p:ph idx="1"/>
          </p:nvPr>
        </p:nvSpPr>
        <p:spPr>
          <a:xfrm>
            <a:off x="365760" y="309489"/>
            <a:ext cx="10988040" cy="5867474"/>
          </a:xfrm>
        </p:spPr>
        <p:txBody>
          <a:bodyPr/>
          <a:lstStyle/>
          <a:p>
            <a:pPr marL="0" indent="0">
              <a:buNone/>
            </a:pPr>
            <a:r>
              <a:rPr lang="en-US" b="1" i="0" dirty="0">
                <a:solidFill>
                  <a:srgbClr val="273239"/>
                </a:solidFill>
                <a:effectLst/>
                <a:latin typeface="Nunito" pitchFamily="2" charset="0"/>
              </a:rPr>
              <a:t>1.</a:t>
            </a:r>
            <a:r>
              <a:rPr lang="en-US" b="0" i="0" dirty="0">
                <a:solidFill>
                  <a:srgbClr val="273239"/>
                </a:solidFill>
                <a:effectLst/>
                <a:latin typeface="Nunito" pitchFamily="2" charset="0"/>
              </a:rPr>
              <a:t> </a:t>
            </a:r>
            <a:r>
              <a:rPr lang="en-US" b="1" i="0" dirty="0">
                <a:solidFill>
                  <a:srgbClr val="273239"/>
                </a:solidFill>
                <a:effectLst/>
                <a:latin typeface="Nunito" pitchFamily="2" charset="0"/>
              </a:rPr>
              <a:t>Dissimilarity/Similarity metric</a:t>
            </a:r>
          </a:p>
          <a:p>
            <a:r>
              <a:rPr lang="en-US" b="0" i="0" dirty="0">
                <a:solidFill>
                  <a:srgbClr val="273239"/>
                </a:solidFill>
                <a:effectLst/>
                <a:latin typeface="Nunito" pitchFamily="2" charset="0"/>
              </a:rPr>
              <a:t>The similarity between the clusters can be expressed in terms of a distance function, which is represented by d(</a:t>
            </a:r>
            <a:r>
              <a:rPr lang="en-US" b="0" i="0" dirty="0" err="1">
                <a:solidFill>
                  <a:srgbClr val="273239"/>
                </a:solidFill>
                <a:effectLst/>
                <a:latin typeface="Nunito" pitchFamily="2" charset="0"/>
              </a:rPr>
              <a:t>i</a:t>
            </a:r>
            <a:r>
              <a:rPr lang="en-US" b="0" i="0" dirty="0">
                <a:solidFill>
                  <a:srgbClr val="273239"/>
                </a:solidFill>
                <a:effectLst/>
                <a:latin typeface="Nunito" pitchFamily="2" charset="0"/>
              </a:rPr>
              <a:t>, j). </a:t>
            </a:r>
          </a:p>
          <a:p>
            <a:r>
              <a:rPr lang="en-US" b="0" i="0" dirty="0">
                <a:solidFill>
                  <a:srgbClr val="273239"/>
                </a:solidFill>
                <a:effectLst/>
                <a:latin typeface="Nunito" pitchFamily="2" charset="0"/>
              </a:rPr>
              <a:t>Distance functions are different for various data types and data variables. </a:t>
            </a:r>
          </a:p>
          <a:p>
            <a:r>
              <a:rPr lang="en-US" b="0" i="0" dirty="0">
                <a:solidFill>
                  <a:srgbClr val="273239"/>
                </a:solidFill>
                <a:effectLst/>
                <a:latin typeface="Nunito" pitchFamily="2" charset="0"/>
              </a:rPr>
              <a:t>Distance function measure is different for continuous-valued variables, categorical variables, and vector variables. </a:t>
            </a:r>
          </a:p>
          <a:p>
            <a:r>
              <a:rPr lang="en-US" b="0" i="0" dirty="0">
                <a:solidFill>
                  <a:srgbClr val="273239"/>
                </a:solidFill>
                <a:effectLst/>
                <a:latin typeface="Nunito" pitchFamily="2" charset="0"/>
              </a:rPr>
              <a:t>Distance function can be expressed as Euclidean distance, </a:t>
            </a:r>
            <a:r>
              <a:rPr lang="en-US" b="0" i="0" dirty="0" err="1">
                <a:solidFill>
                  <a:srgbClr val="273239"/>
                </a:solidFill>
                <a:effectLst/>
                <a:latin typeface="Nunito" pitchFamily="2" charset="0"/>
              </a:rPr>
              <a:t>Mahalanobis</a:t>
            </a:r>
            <a:r>
              <a:rPr lang="en-US" b="0" i="0" dirty="0">
                <a:solidFill>
                  <a:srgbClr val="273239"/>
                </a:solidFill>
                <a:effectLst/>
                <a:latin typeface="Nunito" pitchFamily="2" charset="0"/>
              </a:rPr>
              <a:t> distance, and Cosine distance for different types of data. </a:t>
            </a:r>
            <a:endParaRPr lang="en-IN" dirty="0"/>
          </a:p>
        </p:txBody>
      </p:sp>
    </p:spTree>
    <p:extLst>
      <p:ext uri="{BB962C8B-B14F-4D97-AF65-F5344CB8AC3E}">
        <p14:creationId xmlns:p14="http://schemas.microsoft.com/office/powerpoint/2010/main" val="410612543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BA2E0F-FEDA-DA89-EC3C-CFB4BE4682D3}"/>
              </a:ext>
            </a:extLst>
          </p:cNvPr>
          <p:cNvSpPr>
            <a:spLocks noGrp="1"/>
          </p:cNvSpPr>
          <p:nvPr>
            <p:ph idx="1"/>
          </p:nvPr>
        </p:nvSpPr>
        <p:spPr>
          <a:xfrm>
            <a:off x="838200" y="295422"/>
            <a:ext cx="10515600" cy="5881541"/>
          </a:xfrm>
        </p:spPr>
        <p:txBody>
          <a:bodyPr>
            <a:normAutofit fontScale="92500" lnSpcReduction="20000"/>
          </a:bodyPr>
          <a:lstStyle/>
          <a:p>
            <a:pPr algn="just" fontAlgn="base"/>
            <a:r>
              <a:rPr lang="en-US" b="1" i="0" dirty="0">
                <a:solidFill>
                  <a:srgbClr val="273239"/>
                </a:solidFill>
                <a:effectLst/>
                <a:latin typeface="Nunito" pitchFamily="2" charset="0"/>
              </a:rPr>
              <a:t>2</a:t>
            </a:r>
            <a:r>
              <a:rPr lang="en-US" b="0" i="0" dirty="0">
                <a:solidFill>
                  <a:srgbClr val="273239"/>
                </a:solidFill>
                <a:effectLst/>
                <a:latin typeface="Nunito" pitchFamily="2" charset="0"/>
              </a:rPr>
              <a:t>. </a:t>
            </a:r>
            <a:r>
              <a:rPr lang="en-US" b="1" i="0" dirty="0">
                <a:solidFill>
                  <a:srgbClr val="273239"/>
                </a:solidFill>
                <a:effectLst/>
                <a:latin typeface="Nunito" pitchFamily="2" charset="0"/>
              </a:rPr>
              <a:t>Cluster completeness</a:t>
            </a:r>
          </a:p>
          <a:p>
            <a:pPr algn="just" fontAlgn="base"/>
            <a:r>
              <a:rPr lang="en-US" b="0" i="0" dirty="0">
                <a:solidFill>
                  <a:srgbClr val="273239"/>
                </a:solidFill>
                <a:effectLst/>
                <a:latin typeface="Nunito" pitchFamily="2" charset="0"/>
              </a:rPr>
              <a:t>Cluster completeness is the essential parameter for good clustering, if any two data objects are having similar characteristics then they are assigned to the same category of the cluster according to ground truth.</a:t>
            </a:r>
          </a:p>
          <a:p>
            <a:pPr algn="just" fontAlgn="base"/>
            <a:endParaRPr lang="en-US" b="0" i="0" dirty="0">
              <a:solidFill>
                <a:srgbClr val="273239"/>
              </a:solidFill>
              <a:effectLst/>
              <a:latin typeface="Nunito" pitchFamily="2" charset="0"/>
            </a:endParaRPr>
          </a:p>
          <a:p>
            <a:pPr algn="just" fontAlgn="base"/>
            <a:r>
              <a:rPr lang="en-US" b="0" i="0" dirty="0">
                <a:solidFill>
                  <a:srgbClr val="273239"/>
                </a:solidFill>
                <a:effectLst/>
                <a:latin typeface="Nunito" pitchFamily="2" charset="0"/>
              </a:rPr>
              <a:t>Cluster completeness is high if the objects are of the same category. </a:t>
            </a:r>
          </a:p>
          <a:p>
            <a:pPr algn="just" fontAlgn="base"/>
            <a:endParaRPr lang="en-US" b="0" i="0" dirty="0">
              <a:solidFill>
                <a:srgbClr val="273239"/>
              </a:solidFill>
              <a:effectLst/>
              <a:latin typeface="Nunito" pitchFamily="2" charset="0"/>
            </a:endParaRPr>
          </a:p>
          <a:p>
            <a:pPr algn="just" fontAlgn="base"/>
            <a:r>
              <a:rPr lang="en-US" b="0" i="0" dirty="0">
                <a:solidFill>
                  <a:srgbClr val="273239"/>
                </a:solidFill>
                <a:effectLst/>
                <a:latin typeface="Nunito" pitchFamily="2" charset="0"/>
              </a:rPr>
              <a:t>Let us consider the clustering C1, which contains the sub-clusters s1 and s2, where the members of the s1 and s2 cluster belong to the same category according to ground truth. Let us consider another clustering C2 which is identical to C1 but now s1 and s2 are merged into one cluster. Then, we define the clustering quality measure, Q, and according to cluster completeness  C2, will have more cluster quality compared to the C1 that is, Q(C2, Cg ) &gt; Q(C1, Cg ).</a:t>
            </a:r>
          </a:p>
          <a:p>
            <a:endParaRPr lang="en-IN" dirty="0"/>
          </a:p>
        </p:txBody>
      </p:sp>
    </p:spTree>
    <p:extLst>
      <p:ext uri="{BB962C8B-B14F-4D97-AF65-F5344CB8AC3E}">
        <p14:creationId xmlns:p14="http://schemas.microsoft.com/office/powerpoint/2010/main" val="28657375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4408E9-4672-ED0D-8255-72921C7A40E1}"/>
              </a:ext>
            </a:extLst>
          </p:cNvPr>
          <p:cNvSpPr>
            <a:spLocks noGrp="1"/>
          </p:cNvSpPr>
          <p:nvPr>
            <p:ph idx="1"/>
          </p:nvPr>
        </p:nvSpPr>
        <p:spPr>
          <a:xfrm>
            <a:off x="225083" y="211016"/>
            <a:ext cx="11648049" cy="6443002"/>
          </a:xfrm>
        </p:spPr>
        <p:txBody>
          <a:bodyPr>
            <a:normAutofit fontScale="92500" lnSpcReduction="20000"/>
          </a:bodyPr>
          <a:lstStyle/>
          <a:p>
            <a:pPr marL="0" indent="0">
              <a:buNone/>
            </a:pPr>
            <a:r>
              <a:rPr lang="en-US" b="1" i="0" dirty="0">
                <a:solidFill>
                  <a:srgbClr val="273239"/>
                </a:solidFill>
                <a:effectLst/>
                <a:latin typeface="Nunito" pitchFamily="2" charset="0"/>
              </a:rPr>
              <a:t>3.</a:t>
            </a:r>
            <a:r>
              <a:rPr lang="en-US" b="0" i="0" dirty="0">
                <a:solidFill>
                  <a:srgbClr val="273239"/>
                </a:solidFill>
                <a:effectLst/>
                <a:latin typeface="Nunito" pitchFamily="2" charset="0"/>
              </a:rPr>
              <a:t> </a:t>
            </a:r>
            <a:r>
              <a:rPr lang="en-US" b="1" i="0" dirty="0">
                <a:solidFill>
                  <a:srgbClr val="273239"/>
                </a:solidFill>
                <a:effectLst/>
                <a:latin typeface="Nunito" pitchFamily="2" charset="0"/>
              </a:rPr>
              <a:t>Ragbag</a:t>
            </a:r>
          </a:p>
          <a:p>
            <a:r>
              <a:rPr lang="en-US" b="0" i="0" dirty="0">
                <a:solidFill>
                  <a:srgbClr val="273239"/>
                </a:solidFill>
                <a:effectLst/>
                <a:latin typeface="Nunito" pitchFamily="2" charset="0"/>
              </a:rPr>
              <a:t> In some situations, there can be a few categories in which the objects of those categories cannot be merged with other objects. </a:t>
            </a:r>
          </a:p>
          <a:p>
            <a:endParaRPr lang="en-US" b="0" i="0" dirty="0">
              <a:solidFill>
                <a:srgbClr val="273239"/>
              </a:solidFill>
              <a:effectLst/>
              <a:latin typeface="Nunito" pitchFamily="2" charset="0"/>
            </a:endParaRPr>
          </a:p>
          <a:p>
            <a:r>
              <a:rPr lang="en-US" b="0" i="0" dirty="0">
                <a:solidFill>
                  <a:srgbClr val="273239"/>
                </a:solidFill>
                <a:effectLst/>
                <a:latin typeface="Nunito" pitchFamily="2" charset="0"/>
              </a:rPr>
              <a:t>Then the quality of those cluster categories is measured by the Rag Bag method. </a:t>
            </a:r>
          </a:p>
          <a:p>
            <a:endParaRPr lang="en-US" b="0" i="0" dirty="0">
              <a:solidFill>
                <a:srgbClr val="273239"/>
              </a:solidFill>
              <a:effectLst/>
              <a:latin typeface="Nunito" pitchFamily="2" charset="0"/>
            </a:endParaRPr>
          </a:p>
          <a:p>
            <a:r>
              <a:rPr lang="en-US" b="0" i="0" dirty="0">
                <a:solidFill>
                  <a:srgbClr val="273239"/>
                </a:solidFill>
                <a:effectLst/>
                <a:latin typeface="Nunito" pitchFamily="2" charset="0"/>
              </a:rPr>
              <a:t>According to the rag bag method, we should put the heterogeneous object into a  rag bag category. </a:t>
            </a:r>
          </a:p>
          <a:p>
            <a:endParaRPr lang="en-US" b="0" i="0" dirty="0">
              <a:solidFill>
                <a:srgbClr val="273239"/>
              </a:solidFill>
              <a:effectLst/>
              <a:latin typeface="Nunito" pitchFamily="2" charset="0"/>
            </a:endParaRPr>
          </a:p>
          <a:p>
            <a:r>
              <a:rPr lang="en-US" b="0" i="0" dirty="0">
                <a:solidFill>
                  <a:srgbClr val="273239"/>
                </a:solidFill>
                <a:effectLst/>
                <a:latin typeface="Nunito" pitchFamily="2" charset="0"/>
              </a:rPr>
              <a:t>Let us consider a clustering C1 and a cluster C ∈ C1 so that all objects in C  belong to the same category of cluster C1 except the object o according to ground truth. Consider a clustering C2 which is identical to C1 except that o is assigned to a cluster D which holds the objects of different categories. According to the ground truth, this situation is noisy and the quality of clustering is measured using the rag bag criteria. we define the clustering quality measure, Q, and according to rag bag method criteria   C2, will have more cluster quality compared to the C1 that is, Q(C2, Cg )&gt;Q(C1, Cg).</a:t>
            </a:r>
            <a:endParaRPr lang="en-IN" dirty="0"/>
          </a:p>
        </p:txBody>
      </p:sp>
    </p:spTree>
    <p:extLst>
      <p:ext uri="{BB962C8B-B14F-4D97-AF65-F5344CB8AC3E}">
        <p14:creationId xmlns:p14="http://schemas.microsoft.com/office/powerpoint/2010/main" val="1940571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541117-02B7-2FA4-EAAE-CE3245D2078D}"/>
              </a:ext>
            </a:extLst>
          </p:cNvPr>
          <p:cNvSpPr>
            <a:spLocks noGrp="1"/>
          </p:cNvSpPr>
          <p:nvPr>
            <p:ph idx="1"/>
          </p:nvPr>
        </p:nvSpPr>
        <p:spPr>
          <a:xfrm>
            <a:off x="253217" y="365760"/>
            <a:ext cx="11662117" cy="6358597"/>
          </a:xfrm>
        </p:spPr>
        <p:txBody>
          <a:bodyPr>
            <a:normAutofit fontScale="92500" lnSpcReduction="20000"/>
          </a:bodyPr>
          <a:lstStyle/>
          <a:p>
            <a:pPr marL="0" indent="0">
              <a:buNone/>
            </a:pPr>
            <a:r>
              <a:rPr lang="en-IN" b="1" i="0" dirty="0">
                <a:solidFill>
                  <a:srgbClr val="273239"/>
                </a:solidFill>
                <a:effectLst/>
                <a:latin typeface="Nunito" pitchFamily="2" charset="0"/>
              </a:rPr>
              <a:t>4.</a:t>
            </a:r>
            <a:r>
              <a:rPr lang="en-IN" b="0" i="0" dirty="0">
                <a:solidFill>
                  <a:srgbClr val="273239"/>
                </a:solidFill>
                <a:effectLst/>
                <a:latin typeface="Nunito" pitchFamily="2" charset="0"/>
              </a:rPr>
              <a:t> </a:t>
            </a:r>
            <a:r>
              <a:rPr lang="en-IN" b="1" i="0" dirty="0">
                <a:solidFill>
                  <a:srgbClr val="273239"/>
                </a:solidFill>
                <a:effectLst/>
                <a:latin typeface="Nunito" pitchFamily="2" charset="0"/>
              </a:rPr>
              <a:t>Small cluster preservation</a:t>
            </a:r>
          </a:p>
          <a:p>
            <a:r>
              <a:rPr lang="en-US" b="0" i="0" dirty="0">
                <a:solidFill>
                  <a:srgbClr val="273239"/>
                </a:solidFill>
                <a:effectLst/>
                <a:latin typeface="Nunito" pitchFamily="2" charset="0"/>
              </a:rPr>
              <a:t>If a small category of clustering is further split into small pieces, then those small pieces of cluster become noise to the entire clustering and thus it becomes difficult to identify that small category from the clustering. </a:t>
            </a:r>
          </a:p>
          <a:p>
            <a:endParaRPr lang="en-US" b="0" i="0" dirty="0">
              <a:solidFill>
                <a:srgbClr val="273239"/>
              </a:solidFill>
              <a:effectLst/>
              <a:latin typeface="Nunito" pitchFamily="2" charset="0"/>
            </a:endParaRPr>
          </a:p>
          <a:p>
            <a:r>
              <a:rPr lang="en-US" b="0" i="0" dirty="0">
                <a:solidFill>
                  <a:srgbClr val="273239"/>
                </a:solidFill>
                <a:effectLst/>
                <a:latin typeface="Nunito" pitchFamily="2" charset="0"/>
              </a:rPr>
              <a:t>The small cluster preservation criterion states that are splitting a small category into pieces is not advisable and it further decreases the quality of clusters as the pieces of clusters are distinctive.</a:t>
            </a:r>
          </a:p>
          <a:p>
            <a:endParaRPr lang="en-US" b="0" i="0" dirty="0">
              <a:solidFill>
                <a:srgbClr val="273239"/>
              </a:solidFill>
              <a:effectLst/>
              <a:latin typeface="Nunito" pitchFamily="2" charset="0"/>
            </a:endParaRPr>
          </a:p>
          <a:p>
            <a:pPr algn="just" fontAlgn="base"/>
            <a:r>
              <a:rPr lang="en-US" b="0" i="0" dirty="0">
                <a:solidFill>
                  <a:srgbClr val="273239"/>
                </a:solidFill>
                <a:effectLst/>
                <a:latin typeface="Nunito" pitchFamily="2" charset="0"/>
              </a:rPr>
              <a:t> Suppose clustering C1 has split into three clusters, C11 = {d1, . . . , </a:t>
            </a:r>
            <a:r>
              <a:rPr lang="en-US" b="0" i="0" dirty="0" err="1">
                <a:solidFill>
                  <a:srgbClr val="273239"/>
                </a:solidFill>
                <a:effectLst/>
                <a:latin typeface="Nunito" pitchFamily="2" charset="0"/>
              </a:rPr>
              <a:t>dn</a:t>
            </a:r>
            <a:r>
              <a:rPr lang="en-US" b="0" i="0" dirty="0">
                <a:solidFill>
                  <a:srgbClr val="273239"/>
                </a:solidFill>
                <a:effectLst/>
                <a:latin typeface="Nunito" pitchFamily="2" charset="0"/>
              </a:rPr>
              <a:t>}, C12 = {dn+1}, and C13 = {dn+2}. </a:t>
            </a:r>
          </a:p>
          <a:p>
            <a:pPr algn="just" fontAlgn="base"/>
            <a:endParaRPr lang="en-US" b="0" i="0" dirty="0">
              <a:solidFill>
                <a:srgbClr val="273239"/>
              </a:solidFill>
              <a:effectLst/>
              <a:latin typeface="Nunito" pitchFamily="2" charset="0"/>
            </a:endParaRPr>
          </a:p>
          <a:p>
            <a:pPr algn="just" fontAlgn="base"/>
            <a:r>
              <a:rPr lang="en-US" b="0" i="0" dirty="0">
                <a:solidFill>
                  <a:srgbClr val="273239"/>
                </a:solidFill>
                <a:effectLst/>
                <a:latin typeface="Nunito" pitchFamily="2" charset="0"/>
              </a:rPr>
              <a:t>Let clustering C2 also split into three clusters, namely C1 = {d1, . . . , dn−1}, C2 = {</a:t>
            </a:r>
            <a:r>
              <a:rPr lang="en-US" b="0" i="0" dirty="0" err="1">
                <a:solidFill>
                  <a:srgbClr val="273239"/>
                </a:solidFill>
                <a:effectLst/>
                <a:latin typeface="Nunito" pitchFamily="2" charset="0"/>
              </a:rPr>
              <a:t>dn</a:t>
            </a:r>
            <a:r>
              <a:rPr lang="en-US" b="0" i="0" dirty="0">
                <a:solidFill>
                  <a:srgbClr val="273239"/>
                </a:solidFill>
                <a:effectLst/>
                <a:latin typeface="Nunito" pitchFamily="2" charset="0"/>
              </a:rPr>
              <a:t>}, and C3 = {dn+1,dn+2}. As C1 splits the small category of objects and C2 splits the big category which is preferred according to the rule mentioned above the clustering quality measure Q  should give a higher score to C2, that is, Q(C2, Cg ) &gt; Q(C1, Cg ).</a:t>
            </a:r>
          </a:p>
          <a:p>
            <a:endParaRPr lang="en-IN" dirty="0"/>
          </a:p>
        </p:txBody>
      </p:sp>
    </p:spTree>
    <p:extLst>
      <p:ext uri="{BB962C8B-B14F-4D97-AF65-F5344CB8AC3E}">
        <p14:creationId xmlns:p14="http://schemas.microsoft.com/office/powerpoint/2010/main" val="3503077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1028</TotalTime>
  <Words>5261</Words>
  <Application>Microsoft Office PowerPoint</Application>
  <PresentationFormat>Widescreen</PresentationFormat>
  <Paragraphs>322</Paragraphs>
  <Slides>93</Slides>
  <Notes>0</Notes>
  <HiddenSlides>0</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93</vt:i4>
      </vt:variant>
    </vt:vector>
  </HeadingPairs>
  <TitlesOfParts>
    <vt:vector size="116" baseType="lpstr">
      <vt:lpstr>-apple-system</vt:lpstr>
      <vt:lpstr>Arial</vt:lpstr>
      <vt:lpstr>Arial Unicode MS</vt:lpstr>
      <vt:lpstr>Calibri</vt:lpstr>
      <vt:lpstr>Calibri Light</vt:lpstr>
      <vt:lpstr>Cambria</vt:lpstr>
      <vt:lpstr>erdana</vt:lpstr>
      <vt:lpstr>Google Sans</vt:lpstr>
      <vt:lpstr>Gordita</vt:lpstr>
      <vt:lpstr>Helvetica</vt:lpstr>
      <vt:lpstr>inherit</vt:lpstr>
      <vt:lpstr>inter-bold</vt:lpstr>
      <vt:lpstr>inter-regular</vt:lpstr>
      <vt:lpstr>KaTeX_Main</vt:lpstr>
      <vt:lpstr>KaTeX_Math</vt:lpstr>
      <vt:lpstr>Lato</vt:lpstr>
      <vt:lpstr>Nunito</vt:lpstr>
      <vt:lpstr>Open Sans</vt:lpstr>
      <vt:lpstr>Raleway</vt:lpstr>
      <vt:lpstr>Segoe UI</vt:lpstr>
      <vt:lpstr>source-serif-pro</vt:lpstr>
      <vt:lpstr>Wingdings</vt:lpstr>
      <vt:lpstr>Office Theme</vt:lpstr>
      <vt:lpstr>PowerPoint Presentation</vt:lpstr>
      <vt:lpstr>     Regression Analysis</vt:lpstr>
      <vt:lpstr>PowerPoint Presentation</vt:lpstr>
      <vt:lpstr>PowerPoint Presentation</vt:lpstr>
      <vt:lpstr>Simple Linear Regression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Multiple Linear Regression</vt:lpstr>
      <vt:lpstr>PowerPoint Presentation</vt:lpstr>
      <vt:lpstr>PowerPoint Presentation</vt:lpstr>
      <vt:lpstr>  Example:Multiple linear regression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Polynomial regression</vt:lpstr>
      <vt:lpstr>PowerPoint Presentation</vt:lpstr>
      <vt:lpstr>PowerPoint Presentation</vt:lpstr>
      <vt:lpstr>PowerPoint Presentation</vt:lpstr>
      <vt:lpstr>PowerPoint Presentation</vt:lpstr>
      <vt:lpstr>   Example</vt:lpstr>
      <vt:lpstr>PowerPoint Presentation</vt:lpstr>
      <vt:lpstr>PowerPoint Presentation</vt:lpstr>
      <vt:lpstr>PowerPoint Presentation</vt:lpstr>
      <vt:lpstr>   Sparse model</vt:lpstr>
      <vt:lpstr>PowerPoint Presentation</vt:lpstr>
      <vt:lpstr>PowerPoint Presentation</vt:lpstr>
      <vt:lpstr>PowerPoint Presentation</vt:lpstr>
      <vt:lpstr>PowerPoint Presentation</vt:lpstr>
      <vt:lpstr>PowerPoint Presentation</vt:lpstr>
      <vt:lpstr>PowerPoint Presentation</vt:lpstr>
      <vt:lpstr>  Unsupervised Learning</vt:lpstr>
      <vt:lpstr>    Clustering</vt:lpstr>
      <vt:lpstr>PowerPoint Presentation</vt:lpstr>
      <vt:lpstr>PowerPoint Presentation</vt:lpstr>
      <vt:lpstr>Types of Clustering Methods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Hierarchical Clustering </vt:lpstr>
      <vt:lpstr>PowerPoint Presentation</vt:lpstr>
      <vt:lpstr>PowerPoint Presentation</vt:lpstr>
      <vt:lpstr>PowerPoint Presentation</vt:lpstr>
      <vt:lpstr>PowerPoint Presentation</vt:lpstr>
      <vt:lpstr>Agglomerative clustering</vt:lpstr>
      <vt:lpstr>PowerPoint Presentation</vt:lpstr>
      <vt:lpstr>PowerPoint Presentation</vt:lpstr>
      <vt:lpstr>PowerPoint Presentation</vt:lpstr>
      <vt:lpstr>Density-Based Spatial Clustering Of Applications With Noise (DBSCAN) </vt:lpstr>
      <vt:lpstr>PowerPoint Presentation</vt:lpstr>
      <vt:lpstr>PowerPoint Presentation</vt:lpstr>
      <vt:lpstr>PowerPoint Presentation</vt:lpstr>
      <vt:lpstr>PowerPoint Presentation</vt:lpstr>
      <vt:lpstr>Gaussian Mixture Model algorithm </vt:lpstr>
      <vt:lpstr>Similarity and Distances</vt:lpstr>
      <vt:lpstr>  Distance Measures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Quality measures of clustering</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MRCET</dc:creator>
  <cp:lastModifiedBy>MRCET</cp:lastModifiedBy>
  <cp:revision>57</cp:revision>
  <dcterms:created xsi:type="dcterms:W3CDTF">2023-11-09T06:02:49Z</dcterms:created>
  <dcterms:modified xsi:type="dcterms:W3CDTF">2023-11-25T06:10:20Z</dcterms:modified>
</cp:coreProperties>
</file>