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59" r:id="rId4"/>
    <p:sldId id="260" r:id="rId5"/>
    <p:sldId id="263"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7474"/>
    <a:srgbClr val="71340F"/>
    <a:srgbClr val="3A6C57"/>
    <a:srgbClr val="A24567"/>
    <a:srgbClr val="1C0104"/>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71" autoAdjust="0"/>
  </p:normalViewPr>
  <p:slideViewPr>
    <p:cSldViewPr snapToGrid="0">
      <p:cViewPr>
        <p:scale>
          <a:sx n="70" d="100"/>
          <a:sy n="70" d="100"/>
        </p:scale>
        <p:origin x="1138"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6C7F55-E066-4846-A6BD-6EFCD754F613}"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61D27-7ADD-4381-A6FF-D758B08F52E4}" type="slidenum">
              <a:rPr lang="en-IN" smtClean="0"/>
              <a:t>‹#›</a:t>
            </a:fld>
            <a:endParaRPr lang="en-IN"/>
          </a:p>
        </p:txBody>
      </p:sp>
    </p:spTree>
    <p:extLst>
      <p:ext uri="{BB962C8B-B14F-4D97-AF65-F5344CB8AC3E}">
        <p14:creationId xmlns:p14="http://schemas.microsoft.com/office/powerpoint/2010/main" val="34342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6C7F55-E066-4846-A6BD-6EFCD754F613}"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61D27-7ADD-4381-A6FF-D758B08F52E4}" type="slidenum">
              <a:rPr lang="en-IN" smtClean="0"/>
              <a:t>‹#›</a:t>
            </a:fld>
            <a:endParaRPr lang="en-IN"/>
          </a:p>
        </p:txBody>
      </p:sp>
    </p:spTree>
    <p:extLst>
      <p:ext uri="{BB962C8B-B14F-4D97-AF65-F5344CB8AC3E}">
        <p14:creationId xmlns:p14="http://schemas.microsoft.com/office/powerpoint/2010/main" val="1429298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6C7F55-E066-4846-A6BD-6EFCD754F613}"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61D27-7ADD-4381-A6FF-D758B08F52E4}" type="slidenum">
              <a:rPr lang="en-IN" smtClean="0"/>
              <a:t>‹#›</a:t>
            </a:fld>
            <a:endParaRPr lang="en-IN"/>
          </a:p>
        </p:txBody>
      </p:sp>
    </p:spTree>
    <p:extLst>
      <p:ext uri="{BB962C8B-B14F-4D97-AF65-F5344CB8AC3E}">
        <p14:creationId xmlns:p14="http://schemas.microsoft.com/office/powerpoint/2010/main" val="4077529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6C7F55-E066-4846-A6BD-6EFCD754F613}"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61D27-7ADD-4381-A6FF-D758B08F52E4}" type="slidenum">
              <a:rPr lang="en-IN" smtClean="0"/>
              <a:t>‹#›</a:t>
            </a:fld>
            <a:endParaRPr lang="en-IN"/>
          </a:p>
        </p:txBody>
      </p:sp>
    </p:spTree>
    <p:extLst>
      <p:ext uri="{BB962C8B-B14F-4D97-AF65-F5344CB8AC3E}">
        <p14:creationId xmlns:p14="http://schemas.microsoft.com/office/powerpoint/2010/main" val="674872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6C7F55-E066-4846-A6BD-6EFCD754F613}"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61D27-7ADD-4381-A6FF-D758B08F52E4}" type="slidenum">
              <a:rPr lang="en-IN" smtClean="0"/>
              <a:t>‹#›</a:t>
            </a:fld>
            <a:endParaRPr lang="en-IN"/>
          </a:p>
        </p:txBody>
      </p:sp>
    </p:spTree>
    <p:extLst>
      <p:ext uri="{BB962C8B-B14F-4D97-AF65-F5344CB8AC3E}">
        <p14:creationId xmlns:p14="http://schemas.microsoft.com/office/powerpoint/2010/main" val="3922108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6C7F55-E066-4846-A6BD-6EFCD754F613}"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A61D27-7ADD-4381-A6FF-D758B08F52E4}" type="slidenum">
              <a:rPr lang="en-IN" smtClean="0"/>
              <a:t>‹#›</a:t>
            </a:fld>
            <a:endParaRPr lang="en-IN"/>
          </a:p>
        </p:txBody>
      </p:sp>
    </p:spTree>
    <p:extLst>
      <p:ext uri="{BB962C8B-B14F-4D97-AF65-F5344CB8AC3E}">
        <p14:creationId xmlns:p14="http://schemas.microsoft.com/office/powerpoint/2010/main" val="1014169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6C7F55-E066-4846-A6BD-6EFCD754F613}" type="datetimeFigureOut">
              <a:rPr lang="en-IN" smtClean="0"/>
              <a:t>27-07-2023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A61D27-7ADD-4381-A6FF-D758B08F52E4}" type="slidenum">
              <a:rPr lang="en-IN" smtClean="0"/>
              <a:t>‹#›</a:t>
            </a:fld>
            <a:endParaRPr lang="en-IN"/>
          </a:p>
        </p:txBody>
      </p:sp>
    </p:spTree>
    <p:extLst>
      <p:ext uri="{BB962C8B-B14F-4D97-AF65-F5344CB8AC3E}">
        <p14:creationId xmlns:p14="http://schemas.microsoft.com/office/powerpoint/2010/main" val="316166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6C7F55-E066-4846-A6BD-6EFCD754F613}" type="datetimeFigureOut">
              <a:rPr lang="en-IN" smtClean="0"/>
              <a:t>27-07-2023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A61D27-7ADD-4381-A6FF-D758B08F52E4}" type="slidenum">
              <a:rPr lang="en-IN" smtClean="0"/>
              <a:t>‹#›</a:t>
            </a:fld>
            <a:endParaRPr lang="en-IN"/>
          </a:p>
        </p:txBody>
      </p:sp>
    </p:spTree>
    <p:extLst>
      <p:ext uri="{BB962C8B-B14F-4D97-AF65-F5344CB8AC3E}">
        <p14:creationId xmlns:p14="http://schemas.microsoft.com/office/powerpoint/2010/main" val="3532617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C7F55-E066-4846-A6BD-6EFCD754F613}" type="datetimeFigureOut">
              <a:rPr lang="en-IN" smtClean="0"/>
              <a:t>27-07-2023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A61D27-7ADD-4381-A6FF-D758B08F52E4}" type="slidenum">
              <a:rPr lang="en-IN" smtClean="0"/>
              <a:t>‹#›</a:t>
            </a:fld>
            <a:endParaRPr lang="en-IN"/>
          </a:p>
        </p:txBody>
      </p:sp>
    </p:spTree>
    <p:extLst>
      <p:ext uri="{BB962C8B-B14F-4D97-AF65-F5344CB8AC3E}">
        <p14:creationId xmlns:p14="http://schemas.microsoft.com/office/powerpoint/2010/main" val="118222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6C7F55-E066-4846-A6BD-6EFCD754F613}"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A61D27-7ADD-4381-A6FF-D758B08F52E4}" type="slidenum">
              <a:rPr lang="en-IN" smtClean="0"/>
              <a:t>‹#›</a:t>
            </a:fld>
            <a:endParaRPr lang="en-IN"/>
          </a:p>
        </p:txBody>
      </p:sp>
    </p:spTree>
    <p:extLst>
      <p:ext uri="{BB962C8B-B14F-4D97-AF65-F5344CB8AC3E}">
        <p14:creationId xmlns:p14="http://schemas.microsoft.com/office/powerpoint/2010/main" val="1790621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6C7F55-E066-4846-A6BD-6EFCD754F613}"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A61D27-7ADD-4381-A6FF-D758B08F52E4}" type="slidenum">
              <a:rPr lang="en-IN" smtClean="0"/>
              <a:t>‹#›</a:t>
            </a:fld>
            <a:endParaRPr lang="en-IN"/>
          </a:p>
        </p:txBody>
      </p:sp>
    </p:spTree>
    <p:extLst>
      <p:ext uri="{BB962C8B-B14F-4D97-AF65-F5344CB8AC3E}">
        <p14:creationId xmlns:p14="http://schemas.microsoft.com/office/powerpoint/2010/main" val="3066279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6C7F55-E066-4846-A6BD-6EFCD754F613}" type="datetimeFigureOut">
              <a:rPr lang="en-IN" smtClean="0"/>
              <a:t>27-07-2023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61D27-7ADD-4381-A6FF-D758B08F52E4}" type="slidenum">
              <a:rPr lang="en-IN" smtClean="0"/>
              <a:t>‹#›</a:t>
            </a:fld>
            <a:endParaRPr lang="en-IN"/>
          </a:p>
        </p:txBody>
      </p:sp>
    </p:spTree>
    <p:extLst>
      <p:ext uri="{BB962C8B-B14F-4D97-AF65-F5344CB8AC3E}">
        <p14:creationId xmlns:p14="http://schemas.microsoft.com/office/powerpoint/2010/main" val="255265541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2BE812-BCF8-B058-2D5D-31900C7A1899}"/>
              </a:ext>
            </a:extLst>
          </p:cNvPr>
          <p:cNvSpPr txBox="1"/>
          <p:nvPr/>
        </p:nvSpPr>
        <p:spPr>
          <a:xfrm>
            <a:off x="5060375" y="20781"/>
            <a:ext cx="1381990" cy="830997"/>
          </a:xfrm>
          <a:prstGeom prst="rect">
            <a:avLst/>
          </a:prstGeom>
          <a:noFill/>
        </p:spPr>
        <p:txBody>
          <a:bodyPr wrap="square" rtlCol="0">
            <a:spAutoFit/>
          </a:bodyPr>
          <a:lstStyle/>
          <a:p>
            <a:r>
              <a:rPr lang="en-US" sz="2400" b="1" dirty="0">
                <a:latin typeface="Consolas" panose="020B0609020204030204" pitchFamily="49" charset="0"/>
                <a:ea typeface="Cambria" panose="02040503050406030204" pitchFamily="18" charset="0"/>
              </a:rPr>
              <a:t>PYTHON </a:t>
            </a:r>
          </a:p>
          <a:p>
            <a:endParaRPr lang="en-IN" sz="2400" b="1" dirty="0">
              <a:latin typeface="Consolas" panose="020B0609020204030204" pitchFamily="49" charset="0"/>
              <a:ea typeface="Cambria" panose="02040503050406030204" pitchFamily="18" charset="0"/>
            </a:endParaRPr>
          </a:p>
        </p:txBody>
      </p:sp>
      <p:sp>
        <p:nvSpPr>
          <p:cNvPr id="7" name="TextBox 6">
            <a:extLst>
              <a:ext uri="{FF2B5EF4-FFF2-40B4-BE49-F238E27FC236}">
                <a16:creationId xmlns:a16="http://schemas.microsoft.com/office/drawing/2014/main" id="{BC6E7687-30AB-FEFD-D628-2F97B19C0C41}"/>
              </a:ext>
            </a:extLst>
          </p:cNvPr>
          <p:cNvSpPr txBox="1"/>
          <p:nvPr/>
        </p:nvSpPr>
        <p:spPr>
          <a:xfrm>
            <a:off x="231973" y="436372"/>
            <a:ext cx="5880750" cy="4093428"/>
          </a:xfrm>
          <a:prstGeom prst="rect">
            <a:avLst/>
          </a:prstGeom>
          <a:solidFill>
            <a:schemeClr val="tx1"/>
          </a:solidFill>
        </p:spPr>
        <p:txBody>
          <a:bodyPr wrap="square" rtlCol="0">
            <a:spAutoFit/>
          </a:bodyPr>
          <a:lstStyle/>
          <a:p>
            <a:pPr algn="just"/>
            <a:r>
              <a:rPr lang="en-US" sz="1000" b="0" i="0" dirty="0">
                <a:solidFill>
                  <a:schemeClr val="bg1"/>
                </a:solidFill>
                <a:effectLst/>
                <a:latin typeface="Consolas" panose="020B0609020204030204" pitchFamily="49" charset="0"/>
              </a:rPr>
              <a:t># Why Python? </a:t>
            </a:r>
          </a:p>
          <a:p>
            <a:pPr algn="just"/>
            <a:r>
              <a:rPr lang="en-US" sz="1000" b="0" i="0" dirty="0">
                <a:solidFill>
                  <a:schemeClr val="bg1"/>
                </a:solidFill>
                <a:effectLst/>
                <a:latin typeface="Consolas" panose="020B0609020204030204" pitchFamily="49" charset="0"/>
              </a:rPr>
              <a:t># 1. Easy to Learn and Read: # Python has a simple and elegant syntax, making it easy for beginners to grasp and write code. It emphasizes readability, reducing the cost of program maintenance. </a:t>
            </a:r>
          </a:p>
          <a:p>
            <a:pPr algn="just"/>
            <a:r>
              <a:rPr lang="en-US" sz="1000" b="0" i="0" dirty="0">
                <a:solidFill>
                  <a:schemeClr val="bg1"/>
                </a:solidFill>
                <a:effectLst/>
                <a:latin typeface="Consolas" panose="020B0609020204030204" pitchFamily="49" charset="0"/>
              </a:rPr>
              <a:t># 2. Versatile and Powerful: # Python can be used for a wide range of applications, including web development, data analysis, machine learning, artificial intelligence, scripting, automation, and more. </a:t>
            </a:r>
          </a:p>
          <a:p>
            <a:pPr algn="just"/>
            <a:r>
              <a:rPr lang="en-US" sz="1000" b="0" i="0" dirty="0">
                <a:solidFill>
                  <a:schemeClr val="bg1"/>
                </a:solidFill>
                <a:effectLst/>
                <a:latin typeface="Consolas" panose="020B0609020204030204" pitchFamily="49" charset="0"/>
              </a:rPr>
              <a:t># 3. Large Community and Libraries: # Python has a massive and active community of developers. This means a vast collection of libraries and frameworks are available, enabling you to accomplish tasks quickly and efficiently. </a:t>
            </a:r>
          </a:p>
          <a:p>
            <a:pPr algn="just"/>
            <a:r>
              <a:rPr lang="en-US" sz="1000" b="0" i="0" dirty="0">
                <a:solidFill>
                  <a:schemeClr val="bg1"/>
                </a:solidFill>
                <a:effectLst/>
                <a:latin typeface="Consolas" panose="020B0609020204030204" pitchFamily="49" charset="0"/>
              </a:rPr>
              <a:t># 4. High Demand in the Job Market: # Python is one of the most popular programming languages, and it's in high demand across various industries. Learning Python can open up numerous career opportunities. </a:t>
            </a:r>
          </a:p>
          <a:p>
            <a:pPr algn="just"/>
            <a:r>
              <a:rPr lang="en-US" sz="1000" b="0" i="0" dirty="0">
                <a:solidFill>
                  <a:schemeClr val="bg1"/>
                </a:solidFill>
                <a:effectLst/>
                <a:latin typeface="Consolas" panose="020B0609020204030204" pitchFamily="49" charset="0"/>
              </a:rPr>
              <a:t># 5. Cross-Platform Support: # Python is a cross-platform language, meaning code written on one platform can run on multiple operating systems without modification. </a:t>
            </a:r>
          </a:p>
          <a:p>
            <a:pPr algn="just"/>
            <a:r>
              <a:rPr lang="en-US" sz="1000" b="0" i="0" dirty="0">
                <a:solidFill>
                  <a:schemeClr val="bg1"/>
                </a:solidFill>
                <a:effectLst/>
                <a:latin typeface="Consolas" panose="020B0609020204030204" pitchFamily="49" charset="0"/>
              </a:rPr>
              <a:t># 6. Ideal for Prototyping and Rapid Development: # Python's simplicity and extensive libraries make it perfect for rapid prototyping and development. It allows you to quickly test ideas and build applications faster. </a:t>
            </a:r>
          </a:p>
          <a:p>
            <a:r>
              <a:rPr lang="en-US" sz="1000" b="0" i="0" dirty="0">
                <a:solidFill>
                  <a:schemeClr val="bg1"/>
                </a:solidFill>
                <a:effectLst/>
                <a:latin typeface="Consolas" panose="020B0609020204030204" pitchFamily="49" charset="0"/>
              </a:rPr>
              <a:t># 7. Great for Data Science and AI: # Python's data manipulation and analysis libraries (such as Pandas, NumPy, and SciPy) make it an excellent choice for data science and AI projects, enabling researchers to gain insights from large datasets. # Overall, Python is a versatile, beginner-friendly, and powerful language that's used extensively in various domains, making it a valuable skill for any programmer to learn. </a:t>
            </a:r>
            <a:br>
              <a:rPr lang="en-US" sz="1000" dirty="0">
                <a:solidFill>
                  <a:schemeClr val="bg1"/>
                </a:solidFill>
                <a:latin typeface="Consolas" panose="020B0609020204030204" pitchFamily="49" charset="0"/>
              </a:rPr>
            </a:br>
            <a:endParaRPr lang="en-US" sz="1000" dirty="0">
              <a:solidFill>
                <a:schemeClr val="bg1"/>
              </a:solidFill>
              <a:latin typeface="Consolas" panose="020B0609020204030204" pitchFamily="49" charset="0"/>
            </a:endParaRPr>
          </a:p>
        </p:txBody>
      </p:sp>
      <p:sp>
        <p:nvSpPr>
          <p:cNvPr id="8" name="TextBox 7">
            <a:extLst>
              <a:ext uri="{FF2B5EF4-FFF2-40B4-BE49-F238E27FC236}">
                <a16:creationId xmlns:a16="http://schemas.microsoft.com/office/drawing/2014/main" id="{6940CFC8-3745-8EF3-47B5-52BC143E4FB0}"/>
              </a:ext>
            </a:extLst>
          </p:cNvPr>
          <p:cNvSpPr txBox="1"/>
          <p:nvPr/>
        </p:nvSpPr>
        <p:spPr>
          <a:xfrm>
            <a:off x="6272648" y="3432553"/>
            <a:ext cx="2207323" cy="707886"/>
          </a:xfrm>
          <a:prstGeom prst="rect">
            <a:avLst/>
          </a:prstGeom>
          <a:solidFill>
            <a:schemeClr val="tx1"/>
          </a:solidFill>
        </p:spPr>
        <p:txBody>
          <a:bodyPr wrap="square" rtlCol="0">
            <a:spAutoFit/>
          </a:bodyPr>
          <a:lstStyle/>
          <a:p>
            <a:pPr algn="ctr"/>
            <a:r>
              <a:rPr lang="en-US" sz="1000" b="1" dirty="0">
                <a:solidFill>
                  <a:schemeClr val="bg1"/>
                </a:solidFill>
                <a:latin typeface="Consolas" panose="020B0609020204030204" pitchFamily="49" charset="0"/>
              </a:rPr>
              <a:t>FIRST PROGRAM</a:t>
            </a:r>
          </a:p>
          <a:p>
            <a:endParaRPr lang="en-US" sz="1000" dirty="0">
              <a:solidFill>
                <a:schemeClr val="bg1"/>
              </a:solidFill>
              <a:latin typeface="Consolas" panose="020B0609020204030204" pitchFamily="49" charset="0"/>
            </a:endParaRPr>
          </a:p>
          <a:p>
            <a:endParaRPr lang="en-US" sz="1000" dirty="0">
              <a:solidFill>
                <a:schemeClr val="bg1"/>
              </a:solidFill>
              <a:latin typeface="Consolas" panose="020B0609020204030204" pitchFamily="49" charset="0"/>
            </a:endParaRPr>
          </a:p>
          <a:p>
            <a:endParaRPr lang="en-IN" sz="1000" dirty="0">
              <a:solidFill>
                <a:schemeClr val="bg1"/>
              </a:solidFill>
              <a:latin typeface="Consolas" panose="020B0609020204030204" pitchFamily="49" charset="0"/>
            </a:endParaRPr>
          </a:p>
        </p:txBody>
      </p:sp>
      <p:pic>
        <p:nvPicPr>
          <p:cNvPr id="14" name="Picture 13">
            <a:extLst>
              <a:ext uri="{FF2B5EF4-FFF2-40B4-BE49-F238E27FC236}">
                <a16:creationId xmlns:a16="http://schemas.microsoft.com/office/drawing/2014/main" id="{5B575783-51F6-CDFB-4AEF-181488C248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3526" y="3747788"/>
            <a:ext cx="1896035" cy="245623"/>
          </a:xfrm>
          <a:prstGeom prst="rect">
            <a:avLst/>
          </a:prstGeom>
        </p:spPr>
      </p:pic>
      <p:sp>
        <p:nvSpPr>
          <p:cNvPr id="15" name="TextBox 14">
            <a:extLst>
              <a:ext uri="{FF2B5EF4-FFF2-40B4-BE49-F238E27FC236}">
                <a16:creationId xmlns:a16="http://schemas.microsoft.com/office/drawing/2014/main" id="{7F23DF0C-8D6B-0EF7-6539-1EEB6874612E}"/>
              </a:ext>
            </a:extLst>
          </p:cNvPr>
          <p:cNvSpPr txBox="1"/>
          <p:nvPr/>
        </p:nvSpPr>
        <p:spPr>
          <a:xfrm>
            <a:off x="176648" y="4612763"/>
            <a:ext cx="3460170" cy="2092881"/>
          </a:xfrm>
          <a:prstGeom prst="rect">
            <a:avLst/>
          </a:prstGeom>
          <a:solidFill>
            <a:schemeClr val="tx1"/>
          </a:solidFill>
        </p:spPr>
        <p:txBody>
          <a:bodyPr wrap="square" rtlCol="0">
            <a:spAutoFit/>
          </a:bodyPr>
          <a:lstStyle/>
          <a:p>
            <a:pPr algn="ctr"/>
            <a:r>
              <a:rPr lang="en-US" sz="1000" b="1" dirty="0">
                <a:solidFill>
                  <a:schemeClr val="bg1"/>
                </a:solidFill>
                <a:latin typeface="Consolas" panose="020B0609020204030204" pitchFamily="49" charset="0"/>
              </a:rPr>
              <a:t>COMMENTS</a:t>
            </a:r>
          </a:p>
          <a:p>
            <a:pPr marL="171450" indent="-171450">
              <a:buFontTx/>
              <a:buChar char="-"/>
            </a:pPr>
            <a:r>
              <a:rPr lang="en-US" sz="1000" dirty="0">
                <a:solidFill>
                  <a:schemeClr val="bg1"/>
                </a:solidFill>
                <a:latin typeface="Consolas" panose="020B0609020204030204" pitchFamily="49" charset="0"/>
              </a:rPr>
              <a:t>Single-line comments: #</a:t>
            </a:r>
          </a:p>
          <a:p>
            <a:pPr marL="171450" indent="-171450">
              <a:buFontTx/>
              <a:buChar char="-"/>
            </a:pPr>
            <a:endParaRPr lang="en-US" sz="1000" dirty="0">
              <a:solidFill>
                <a:schemeClr val="bg1"/>
              </a:solidFill>
              <a:latin typeface="Consolas" panose="020B0609020204030204" pitchFamily="49" charset="0"/>
            </a:endParaRPr>
          </a:p>
          <a:p>
            <a:endParaRPr lang="en-US" sz="1000" dirty="0">
              <a:solidFill>
                <a:schemeClr val="bg1"/>
              </a:solidFill>
              <a:latin typeface="Consolas" panose="020B0609020204030204" pitchFamily="49" charset="0"/>
            </a:endParaRPr>
          </a:p>
          <a:p>
            <a:endParaRPr lang="en-US" sz="1000" dirty="0">
              <a:solidFill>
                <a:schemeClr val="bg1"/>
              </a:solidFill>
              <a:latin typeface="Consolas" panose="020B0609020204030204" pitchFamily="49" charset="0"/>
            </a:endParaRPr>
          </a:p>
          <a:p>
            <a:pPr marL="171450" indent="-171450">
              <a:buFontTx/>
              <a:buChar char="-"/>
            </a:pPr>
            <a:r>
              <a:rPr lang="en-US" sz="1000" dirty="0">
                <a:solidFill>
                  <a:schemeClr val="bg1"/>
                </a:solidFill>
                <a:latin typeface="Consolas" panose="020B0609020204030204" pitchFamily="49" charset="0"/>
              </a:rPr>
              <a:t>Multi-line comments: ’’’WORLD</a:t>
            </a:r>
          </a:p>
          <a:p>
            <a:r>
              <a:rPr lang="en-US" sz="1000" dirty="0">
                <a:solidFill>
                  <a:schemeClr val="bg1"/>
                </a:solidFill>
                <a:latin typeface="Consolas" panose="020B0609020204030204" pitchFamily="49" charset="0"/>
              </a:rPr>
              <a:t>                           HELLO’’’</a:t>
            </a:r>
          </a:p>
          <a:p>
            <a:endParaRPr lang="en-US" sz="1000" dirty="0">
              <a:solidFill>
                <a:schemeClr val="bg1"/>
              </a:solidFill>
              <a:latin typeface="Consolas" panose="020B0609020204030204" pitchFamily="49" charset="0"/>
            </a:endParaRPr>
          </a:p>
          <a:p>
            <a:endParaRPr lang="en-US" sz="1000" dirty="0">
              <a:solidFill>
                <a:schemeClr val="bg1"/>
              </a:solidFill>
              <a:latin typeface="Consolas" panose="020B0609020204030204" pitchFamily="49" charset="0"/>
            </a:endParaRPr>
          </a:p>
          <a:p>
            <a:r>
              <a:rPr lang="en-US" sz="1000" b="1" dirty="0">
                <a:solidFill>
                  <a:schemeClr val="bg1"/>
                </a:solidFill>
                <a:latin typeface="Consolas" panose="020B0609020204030204" pitchFamily="49" charset="0"/>
              </a:rPr>
              <a:t>   </a:t>
            </a:r>
          </a:p>
          <a:p>
            <a:pPr algn="ctr"/>
            <a:endParaRPr lang="en-US" sz="1000" b="1" dirty="0">
              <a:solidFill>
                <a:schemeClr val="bg1"/>
              </a:solidFill>
              <a:latin typeface="Consolas" panose="020B0609020204030204" pitchFamily="49" charset="0"/>
            </a:endParaRPr>
          </a:p>
          <a:p>
            <a:pPr algn="ctr"/>
            <a:endParaRPr lang="en-US" sz="1000" b="1" dirty="0">
              <a:solidFill>
                <a:schemeClr val="bg1"/>
              </a:solidFill>
              <a:latin typeface="Consolas" panose="020B0609020204030204" pitchFamily="49" charset="0"/>
            </a:endParaRPr>
          </a:p>
          <a:p>
            <a:pPr algn="ctr"/>
            <a:endParaRPr lang="en-IN" sz="1000" b="1" dirty="0">
              <a:solidFill>
                <a:schemeClr val="bg1"/>
              </a:solidFill>
              <a:latin typeface="Consolas" panose="020B0609020204030204" pitchFamily="49" charset="0"/>
            </a:endParaRPr>
          </a:p>
        </p:txBody>
      </p:sp>
      <p:pic>
        <p:nvPicPr>
          <p:cNvPr id="17" name="Picture 16">
            <a:extLst>
              <a:ext uri="{FF2B5EF4-FFF2-40B4-BE49-F238E27FC236}">
                <a16:creationId xmlns:a16="http://schemas.microsoft.com/office/drawing/2014/main" id="{1C2992CE-32B7-4EFA-0082-EC1166587A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767" y="5043181"/>
            <a:ext cx="3164102" cy="235785"/>
          </a:xfrm>
          <a:prstGeom prst="rect">
            <a:avLst/>
          </a:prstGeom>
        </p:spPr>
      </p:pic>
      <p:pic>
        <p:nvPicPr>
          <p:cNvPr id="19" name="Picture 18">
            <a:extLst>
              <a:ext uri="{FF2B5EF4-FFF2-40B4-BE49-F238E27FC236}">
                <a16:creationId xmlns:a16="http://schemas.microsoft.com/office/drawing/2014/main" id="{8F3A256B-B412-3834-7659-1DBBA4707D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973" y="5831809"/>
            <a:ext cx="3358083" cy="653072"/>
          </a:xfrm>
          <a:prstGeom prst="rect">
            <a:avLst/>
          </a:prstGeom>
        </p:spPr>
      </p:pic>
      <p:sp>
        <p:nvSpPr>
          <p:cNvPr id="20" name="TextBox 19">
            <a:extLst>
              <a:ext uri="{FF2B5EF4-FFF2-40B4-BE49-F238E27FC236}">
                <a16:creationId xmlns:a16="http://schemas.microsoft.com/office/drawing/2014/main" id="{C8DF17A5-3FE8-529A-042E-6A8022ECDF98}"/>
              </a:ext>
            </a:extLst>
          </p:cNvPr>
          <p:cNvSpPr txBox="1"/>
          <p:nvPr/>
        </p:nvSpPr>
        <p:spPr>
          <a:xfrm>
            <a:off x="6229104" y="558991"/>
            <a:ext cx="5768927" cy="2554545"/>
          </a:xfrm>
          <a:prstGeom prst="rect">
            <a:avLst/>
          </a:prstGeom>
          <a:solidFill>
            <a:schemeClr val="tx1"/>
          </a:solidFill>
        </p:spPr>
        <p:txBody>
          <a:bodyPr wrap="square" rtlCol="0">
            <a:spAutoFit/>
          </a:bodyPr>
          <a:lstStyle/>
          <a:p>
            <a:pPr marL="171450" indent="-171450" algn="just">
              <a:buFont typeface="Wingdings" panose="05000000000000000000" pitchFamily="2" charset="2"/>
              <a:buChar char="§"/>
            </a:pPr>
            <a:r>
              <a:rPr lang="en-US" sz="1000" b="1" i="0" dirty="0">
                <a:solidFill>
                  <a:schemeClr val="bg1"/>
                </a:solidFill>
                <a:effectLst/>
                <a:latin typeface="Consolas" panose="020B0609020204030204" pitchFamily="49" charset="0"/>
              </a:rPr>
              <a:t>NUMERIC TYPES:</a:t>
            </a:r>
            <a:endParaRPr lang="en-US" sz="1000" b="0" i="0" dirty="0">
              <a:solidFill>
                <a:schemeClr val="bg1"/>
              </a:solidFill>
              <a:effectLst/>
              <a:latin typeface="Consolas" panose="020B0609020204030204" pitchFamily="49" charset="0"/>
            </a:endParaRPr>
          </a:p>
          <a:p>
            <a:pPr lvl="1" algn="just"/>
            <a:r>
              <a:rPr lang="en-US" sz="1000" b="0" i="0" dirty="0">
                <a:solidFill>
                  <a:schemeClr val="bg1"/>
                </a:solidFill>
                <a:effectLst/>
                <a:latin typeface="Consolas" panose="020B0609020204030204" pitchFamily="49" charset="0"/>
              </a:rPr>
              <a:t>int: Integer type (e.g., 5, -10, 100)</a:t>
            </a:r>
          </a:p>
          <a:p>
            <a:pPr lvl="1" algn="just"/>
            <a:r>
              <a:rPr lang="en-US" sz="1000" b="0" i="0" dirty="0">
                <a:solidFill>
                  <a:schemeClr val="bg1"/>
                </a:solidFill>
                <a:effectLst/>
                <a:latin typeface="Consolas" panose="020B0609020204030204" pitchFamily="49" charset="0"/>
              </a:rPr>
              <a:t>float: Floating-point type (e.g., 3.14, -2.5, 1e-5)</a:t>
            </a:r>
          </a:p>
          <a:p>
            <a:pPr lvl="1" algn="just"/>
            <a:r>
              <a:rPr lang="en-US" sz="1000" b="0" i="0" dirty="0">
                <a:solidFill>
                  <a:schemeClr val="bg1"/>
                </a:solidFill>
                <a:effectLst/>
                <a:latin typeface="Consolas" panose="020B0609020204030204" pitchFamily="49" charset="0"/>
              </a:rPr>
              <a:t>complex: Complex numbers (e.g., 2 + 3j)</a:t>
            </a:r>
          </a:p>
          <a:p>
            <a:pPr marL="171450" indent="-171450" algn="just">
              <a:buFont typeface="Wingdings" panose="05000000000000000000" pitchFamily="2" charset="2"/>
              <a:buChar char="§"/>
            </a:pPr>
            <a:r>
              <a:rPr lang="en-US" sz="1000" b="1" i="0" dirty="0">
                <a:solidFill>
                  <a:schemeClr val="bg1"/>
                </a:solidFill>
                <a:effectLst/>
                <a:latin typeface="Consolas" panose="020B0609020204030204" pitchFamily="49" charset="0"/>
              </a:rPr>
              <a:t>STRING:</a:t>
            </a:r>
            <a:r>
              <a:rPr lang="en-US" sz="1000" b="0" i="0" dirty="0">
                <a:solidFill>
                  <a:schemeClr val="bg1"/>
                </a:solidFill>
                <a:effectLst/>
                <a:latin typeface="Consolas" panose="020B0609020204030204" pitchFamily="49" charset="0"/>
              </a:rPr>
              <a:t> A sequence of characters enclosed in single ('') or double ("") quotes. (e.g., "Hello", 'Python')</a:t>
            </a:r>
          </a:p>
          <a:p>
            <a:pPr marL="171450" indent="-171450" algn="just">
              <a:buFont typeface="Wingdings" panose="05000000000000000000" pitchFamily="2" charset="2"/>
              <a:buChar char="§"/>
            </a:pPr>
            <a:r>
              <a:rPr lang="en-US" sz="1000" b="1" i="0" dirty="0">
                <a:solidFill>
                  <a:schemeClr val="bg1"/>
                </a:solidFill>
                <a:effectLst/>
                <a:latin typeface="Consolas" panose="020B0609020204030204" pitchFamily="49" charset="0"/>
              </a:rPr>
              <a:t>BOOLEAN:</a:t>
            </a:r>
            <a:r>
              <a:rPr lang="en-US" sz="1000" b="0" i="0" dirty="0">
                <a:solidFill>
                  <a:schemeClr val="bg1"/>
                </a:solidFill>
                <a:effectLst/>
                <a:latin typeface="Consolas" panose="020B0609020204030204" pitchFamily="49" charset="0"/>
              </a:rPr>
              <a:t> Represents a binary value, either True or False. Useful in conditional statements.</a:t>
            </a:r>
          </a:p>
          <a:p>
            <a:pPr marL="171450" indent="-171450" algn="just">
              <a:buFont typeface="Wingdings" panose="05000000000000000000" pitchFamily="2" charset="2"/>
              <a:buChar char="§"/>
            </a:pPr>
            <a:r>
              <a:rPr lang="en-US" sz="1000" b="1" i="0" dirty="0">
                <a:solidFill>
                  <a:schemeClr val="bg1"/>
                </a:solidFill>
                <a:effectLst/>
                <a:latin typeface="Consolas" panose="020B0609020204030204" pitchFamily="49" charset="0"/>
              </a:rPr>
              <a:t>LIST:</a:t>
            </a:r>
            <a:r>
              <a:rPr lang="en-US" sz="1000" b="0" i="0" dirty="0">
                <a:solidFill>
                  <a:schemeClr val="bg1"/>
                </a:solidFill>
                <a:effectLst/>
                <a:latin typeface="Consolas" panose="020B0609020204030204" pitchFamily="49" charset="0"/>
              </a:rPr>
              <a:t> An ordered collection that allows duplicates and is mutable. It is denoted by square brackets []. (e.g., [1, 2, 3], ['apple', 'banana'])</a:t>
            </a:r>
          </a:p>
          <a:p>
            <a:pPr marL="171450" indent="-171450" algn="just">
              <a:buFont typeface="Wingdings" panose="05000000000000000000" pitchFamily="2" charset="2"/>
              <a:buChar char="§"/>
            </a:pPr>
            <a:r>
              <a:rPr lang="en-US" sz="1000" b="1" i="0" dirty="0">
                <a:solidFill>
                  <a:schemeClr val="bg1"/>
                </a:solidFill>
                <a:effectLst/>
                <a:latin typeface="Consolas" panose="020B0609020204030204" pitchFamily="49" charset="0"/>
              </a:rPr>
              <a:t>TUPLE:</a:t>
            </a:r>
            <a:r>
              <a:rPr lang="en-US" sz="1000" b="0" i="0" dirty="0">
                <a:solidFill>
                  <a:schemeClr val="bg1"/>
                </a:solidFill>
                <a:effectLst/>
                <a:latin typeface="Consolas" panose="020B0609020204030204" pitchFamily="49" charset="0"/>
              </a:rPr>
              <a:t> Similar to lists, but immutable (cannot be changed after creation). Denoted by parentheses (). (e.g., (1, 2, 3), ('red', 'blue'))</a:t>
            </a:r>
          </a:p>
          <a:p>
            <a:pPr marL="171450" indent="-171450" algn="just">
              <a:buFont typeface="Wingdings" panose="05000000000000000000" pitchFamily="2" charset="2"/>
              <a:buChar char="§"/>
            </a:pPr>
            <a:r>
              <a:rPr lang="en-US" sz="1000" b="1" i="0" dirty="0">
                <a:solidFill>
                  <a:schemeClr val="bg1"/>
                </a:solidFill>
                <a:effectLst/>
                <a:latin typeface="Consolas" panose="020B0609020204030204" pitchFamily="49" charset="0"/>
              </a:rPr>
              <a:t>SET:</a:t>
            </a:r>
            <a:r>
              <a:rPr lang="en-US" sz="1000" b="0" i="0" dirty="0">
                <a:solidFill>
                  <a:schemeClr val="bg1"/>
                </a:solidFill>
                <a:effectLst/>
                <a:latin typeface="Consolas" panose="020B0609020204030204" pitchFamily="49" charset="0"/>
              </a:rPr>
              <a:t> An unordered collection that doesn't allow duplicates. Denoted by curly braces {}. (e.g., {1, 2, 3}, {'cat', 'dog'})</a:t>
            </a:r>
          </a:p>
          <a:p>
            <a:pPr marL="171450" indent="-171450" algn="just">
              <a:buFont typeface="Wingdings" panose="05000000000000000000" pitchFamily="2" charset="2"/>
              <a:buChar char="§"/>
            </a:pPr>
            <a:r>
              <a:rPr lang="en-US" sz="1000" b="1" i="0" dirty="0">
                <a:solidFill>
                  <a:schemeClr val="bg1"/>
                </a:solidFill>
                <a:effectLst/>
                <a:latin typeface="Consolas" panose="020B0609020204030204" pitchFamily="49" charset="0"/>
              </a:rPr>
              <a:t>DICTIONARY:</a:t>
            </a:r>
            <a:r>
              <a:rPr lang="en-US" sz="1000" b="0" i="0" dirty="0">
                <a:solidFill>
                  <a:schemeClr val="bg1"/>
                </a:solidFill>
                <a:effectLst/>
                <a:latin typeface="Consolas" panose="020B0609020204030204" pitchFamily="49" charset="0"/>
              </a:rPr>
              <a:t> A collection of key-value pairs enclosed in curly braces {}. (e.g., {'name': 'John', 'age': 25})</a:t>
            </a:r>
          </a:p>
        </p:txBody>
      </p:sp>
      <p:sp>
        <p:nvSpPr>
          <p:cNvPr id="21" name="TextBox 20">
            <a:extLst>
              <a:ext uri="{FF2B5EF4-FFF2-40B4-BE49-F238E27FC236}">
                <a16:creationId xmlns:a16="http://schemas.microsoft.com/office/drawing/2014/main" id="{BAB1D861-20F3-AC8B-0AA5-E7E520306120}"/>
              </a:ext>
            </a:extLst>
          </p:cNvPr>
          <p:cNvSpPr txBox="1"/>
          <p:nvPr/>
        </p:nvSpPr>
        <p:spPr>
          <a:xfrm>
            <a:off x="8581404" y="3401252"/>
            <a:ext cx="3460170" cy="707886"/>
          </a:xfrm>
          <a:prstGeom prst="rect">
            <a:avLst/>
          </a:prstGeom>
          <a:solidFill>
            <a:schemeClr val="tx1"/>
          </a:solidFill>
        </p:spPr>
        <p:txBody>
          <a:bodyPr wrap="square" rtlCol="0">
            <a:spAutoFit/>
          </a:bodyPr>
          <a:lstStyle/>
          <a:p>
            <a:pPr algn="ctr"/>
            <a:r>
              <a:rPr lang="en-US" sz="1000" b="1" dirty="0">
                <a:solidFill>
                  <a:schemeClr val="bg1"/>
                </a:solidFill>
                <a:latin typeface="Consolas" panose="020B0609020204030204" pitchFamily="49" charset="0"/>
              </a:rPr>
              <a:t>VARIABLE DECLARATION</a:t>
            </a:r>
          </a:p>
          <a:p>
            <a:pPr algn="ctr"/>
            <a:endParaRPr lang="en-US" sz="1000" b="1" dirty="0">
              <a:solidFill>
                <a:schemeClr val="bg1"/>
              </a:solidFill>
              <a:latin typeface="Consolas" panose="020B0609020204030204" pitchFamily="49" charset="0"/>
            </a:endParaRPr>
          </a:p>
          <a:p>
            <a:r>
              <a:rPr lang="en-US" sz="1000" dirty="0">
                <a:solidFill>
                  <a:schemeClr val="bg1"/>
                </a:solidFill>
                <a:latin typeface="Consolas" panose="020B0609020204030204" pitchFamily="49" charset="0"/>
              </a:rPr>
              <a:t>We can create a variable by assigning a value to it using the equals (=) sign </a:t>
            </a:r>
            <a:endParaRPr lang="en-US" sz="1000" b="1" dirty="0">
              <a:solidFill>
                <a:schemeClr val="bg1"/>
              </a:solidFill>
              <a:latin typeface="Consolas" panose="020B0609020204030204" pitchFamily="49" charset="0"/>
            </a:endParaRPr>
          </a:p>
        </p:txBody>
      </p:sp>
      <p:sp>
        <p:nvSpPr>
          <p:cNvPr id="22" name="TextBox 21">
            <a:extLst>
              <a:ext uri="{FF2B5EF4-FFF2-40B4-BE49-F238E27FC236}">
                <a16:creationId xmlns:a16="http://schemas.microsoft.com/office/drawing/2014/main" id="{E656123D-A5A7-A93F-F998-71A91FEF9E51}"/>
              </a:ext>
            </a:extLst>
          </p:cNvPr>
          <p:cNvSpPr txBox="1"/>
          <p:nvPr/>
        </p:nvSpPr>
        <p:spPr>
          <a:xfrm>
            <a:off x="3721554" y="4603238"/>
            <a:ext cx="2307771" cy="2092881"/>
          </a:xfrm>
          <a:prstGeom prst="rect">
            <a:avLst/>
          </a:prstGeom>
          <a:solidFill>
            <a:schemeClr val="tx1"/>
          </a:solidFill>
        </p:spPr>
        <p:txBody>
          <a:bodyPr wrap="square" rtlCol="0">
            <a:spAutoFit/>
          </a:bodyPr>
          <a:lstStyle/>
          <a:p>
            <a:pPr algn="ctr"/>
            <a:r>
              <a:rPr lang="en-US" sz="1000" b="1" dirty="0">
                <a:solidFill>
                  <a:schemeClr val="bg1"/>
                </a:solidFill>
                <a:latin typeface="Consolas" panose="020B0609020204030204" pitchFamily="49" charset="0"/>
              </a:rPr>
              <a:t>ASSIGNING A VARIABLE</a:t>
            </a:r>
          </a:p>
          <a:p>
            <a:pPr algn="ctr"/>
            <a:endParaRPr lang="en-US" sz="1000" b="1" dirty="0">
              <a:solidFill>
                <a:schemeClr val="bg1"/>
              </a:solidFill>
              <a:latin typeface="Consolas" panose="020B0609020204030204" pitchFamily="49" charset="0"/>
            </a:endParaRPr>
          </a:p>
          <a:p>
            <a:pPr algn="ctr"/>
            <a:endParaRPr lang="en-US" sz="1000" b="1" dirty="0">
              <a:solidFill>
                <a:schemeClr val="bg1"/>
              </a:solidFill>
              <a:latin typeface="Consolas" panose="020B0609020204030204" pitchFamily="49" charset="0"/>
            </a:endParaRPr>
          </a:p>
          <a:p>
            <a:pPr algn="ctr"/>
            <a:endParaRPr lang="en-US" sz="1000" b="1" dirty="0">
              <a:solidFill>
                <a:schemeClr val="bg1"/>
              </a:solidFill>
              <a:latin typeface="Consolas" panose="020B0609020204030204" pitchFamily="49" charset="0"/>
            </a:endParaRPr>
          </a:p>
          <a:p>
            <a:pPr algn="ctr"/>
            <a:endParaRPr lang="en-US" sz="1000" b="1" dirty="0">
              <a:solidFill>
                <a:schemeClr val="bg1"/>
              </a:solidFill>
              <a:latin typeface="Consolas" panose="020B0609020204030204" pitchFamily="49" charset="0"/>
            </a:endParaRPr>
          </a:p>
          <a:p>
            <a:pPr algn="ctr"/>
            <a:endParaRPr lang="en-US" sz="1000" b="1" dirty="0">
              <a:solidFill>
                <a:schemeClr val="bg1"/>
              </a:solidFill>
              <a:latin typeface="Consolas" panose="020B0609020204030204" pitchFamily="49" charset="0"/>
            </a:endParaRPr>
          </a:p>
          <a:p>
            <a:pPr algn="ctr"/>
            <a:endParaRPr lang="en-US" sz="1000" b="1" dirty="0">
              <a:solidFill>
                <a:schemeClr val="bg1"/>
              </a:solidFill>
              <a:latin typeface="Consolas" panose="020B0609020204030204" pitchFamily="49" charset="0"/>
            </a:endParaRPr>
          </a:p>
          <a:p>
            <a:pPr algn="ctr"/>
            <a:endParaRPr lang="en-US" sz="1000" b="1" dirty="0">
              <a:solidFill>
                <a:schemeClr val="bg1"/>
              </a:solidFill>
              <a:latin typeface="Consolas" panose="020B0609020204030204" pitchFamily="49" charset="0"/>
            </a:endParaRPr>
          </a:p>
          <a:p>
            <a:pPr algn="ctr"/>
            <a:endParaRPr lang="en-US" sz="1000" b="1" dirty="0">
              <a:solidFill>
                <a:schemeClr val="bg1"/>
              </a:solidFill>
              <a:latin typeface="Consolas" panose="020B0609020204030204" pitchFamily="49" charset="0"/>
            </a:endParaRPr>
          </a:p>
          <a:p>
            <a:pPr algn="ctr"/>
            <a:endParaRPr lang="en-US" sz="1000" b="1" dirty="0">
              <a:solidFill>
                <a:schemeClr val="bg1"/>
              </a:solidFill>
              <a:latin typeface="Consolas" panose="020B0609020204030204" pitchFamily="49" charset="0"/>
            </a:endParaRPr>
          </a:p>
          <a:p>
            <a:pPr algn="ctr"/>
            <a:endParaRPr lang="en-US" sz="1000" b="1" dirty="0">
              <a:solidFill>
                <a:schemeClr val="bg1"/>
              </a:solidFill>
              <a:latin typeface="Consolas" panose="020B0609020204030204" pitchFamily="49" charset="0"/>
            </a:endParaRPr>
          </a:p>
          <a:p>
            <a:pPr algn="ctr"/>
            <a:endParaRPr lang="en-US" sz="1000" b="1" dirty="0">
              <a:solidFill>
                <a:schemeClr val="bg1"/>
              </a:solidFill>
              <a:latin typeface="Consolas" panose="020B0609020204030204" pitchFamily="49" charset="0"/>
            </a:endParaRPr>
          </a:p>
          <a:p>
            <a:pPr algn="ctr"/>
            <a:endParaRPr lang="en-US" sz="1000" b="1" dirty="0">
              <a:solidFill>
                <a:schemeClr val="bg1"/>
              </a:solidFill>
              <a:latin typeface="Consolas" panose="020B0609020204030204" pitchFamily="49" charset="0"/>
            </a:endParaRPr>
          </a:p>
        </p:txBody>
      </p:sp>
      <p:pic>
        <p:nvPicPr>
          <p:cNvPr id="26" name="Picture 25">
            <a:extLst>
              <a:ext uri="{FF2B5EF4-FFF2-40B4-BE49-F238E27FC236}">
                <a16:creationId xmlns:a16="http://schemas.microsoft.com/office/drawing/2014/main" id="{32BCDAD5-8DA3-2610-8D07-7BAD038CEF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9760" y="4929521"/>
            <a:ext cx="2207323" cy="1672214"/>
          </a:xfrm>
          <a:prstGeom prst="rect">
            <a:avLst/>
          </a:prstGeom>
        </p:spPr>
      </p:pic>
      <p:sp>
        <p:nvSpPr>
          <p:cNvPr id="27" name="TextBox 26">
            <a:extLst>
              <a:ext uri="{FF2B5EF4-FFF2-40B4-BE49-F238E27FC236}">
                <a16:creationId xmlns:a16="http://schemas.microsoft.com/office/drawing/2014/main" id="{96D8A43B-20CA-2623-4285-FAB10105AF4E}"/>
              </a:ext>
            </a:extLst>
          </p:cNvPr>
          <p:cNvSpPr txBox="1"/>
          <p:nvPr/>
        </p:nvSpPr>
        <p:spPr>
          <a:xfrm>
            <a:off x="6160823" y="4326313"/>
            <a:ext cx="5880751" cy="2246769"/>
          </a:xfrm>
          <a:prstGeom prst="rect">
            <a:avLst/>
          </a:prstGeom>
          <a:solidFill>
            <a:schemeClr val="tx1"/>
          </a:solidFill>
        </p:spPr>
        <p:txBody>
          <a:bodyPr wrap="square" rtlCol="0">
            <a:spAutoFit/>
          </a:bodyPr>
          <a:lstStyle/>
          <a:p>
            <a:pPr algn="ctr"/>
            <a:r>
              <a:rPr lang="en-US" sz="1000" b="1" dirty="0">
                <a:solidFill>
                  <a:schemeClr val="bg1"/>
                </a:solidFill>
                <a:latin typeface="Consolas" panose="020B0609020204030204" pitchFamily="49" charset="0"/>
              </a:rPr>
              <a:t>IDENTIFYING THE TYPE OF A VARIABLE</a:t>
            </a:r>
          </a:p>
          <a:p>
            <a:pPr algn="just"/>
            <a:r>
              <a:rPr lang="en-US" sz="1000" dirty="0">
                <a:solidFill>
                  <a:schemeClr val="bg1"/>
                </a:solidFill>
                <a:latin typeface="Consolas" panose="020B0609020204030204" pitchFamily="49" charset="0"/>
              </a:rPr>
              <a:t>The</a:t>
            </a:r>
            <a:r>
              <a:rPr lang="en-US" sz="1000" b="1" dirty="0">
                <a:solidFill>
                  <a:schemeClr val="bg1"/>
                </a:solidFill>
                <a:latin typeface="Consolas" panose="020B0609020204030204" pitchFamily="49" charset="0"/>
              </a:rPr>
              <a:t> ‘Type()’ </a:t>
            </a:r>
            <a:r>
              <a:rPr lang="en-US" sz="1000" dirty="0">
                <a:solidFill>
                  <a:schemeClr val="bg1"/>
                </a:solidFill>
                <a:latin typeface="Consolas" panose="020B0609020204030204" pitchFamily="49" charset="0"/>
              </a:rPr>
              <a:t>function in python is a built-in function that allows you to determine the data type of a given object or variable. It returns a type object, representing the specific data type of the object.</a:t>
            </a:r>
          </a:p>
          <a:p>
            <a:pPr algn="just"/>
            <a:endParaRPr lang="en-US" sz="1000" b="1" dirty="0">
              <a:solidFill>
                <a:schemeClr val="bg1"/>
              </a:solidFill>
              <a:latin typeface="Consolas" panose="020B0609020204030204" pitchFamily="49" charset="0"/>
            </a:endParaRPr>
          </a:p>
          <a:p>
            <a:pPr algn="just"/>
            <a:r>
              <a:rPr lang="en-US" sz="1000" b="1" dirty="0">
                <a:solidFill>
                  <a:schemeClr val="bg1"/>
                </a:solidFill>
                <a:latin typeface="Consolas" panose="020B0609020204030204" pitchFamily="49" charset="0"/>
              </a:rPr>
              <a:t>Age = </a:t>
            </a:r>
            <a:r>
              <a:rPr lang="en-US" sz="1000" b="1" dirty="0">
                <a:solidFill>
                  <a:srgbClr val="A24567"/>
                </a:solidFill>
                <a:latin typeface="Consolas" panose="020B0609020204030204" pitchFamily="49" charset="0"/>
              </a:rPr>
              <a:t>25</a:t>
            </a:r>
          </a:p>
          <a:p>
            <a:pPr algn="just"/>
            <a:r>
              <a:rPr lang="en-US" sz="1000" b="1" dirty="0">
                <a:solidFill>
                  <a:srgbClr val="71340F"/>
                </a:solidFill>
                <a:latin typeface="Consolas" panose="020B0609020204030204" pitchFamily="49" charset="0"/>
              </a:rPr>
              <a:t>Print</a:t>
            </a:r>
            <a:r>
              <a:rPr lang="en-US" sz="1000" b="1" dirty="0">
                <a:solidFill>
                  <a:schemeClr val="bg1"/>
                </a:solidFill>
                <a:latin typeface="Consolas" panose="020B0609020204030204" pitchFamily="49" charset="0"/>
              </a:rPr>
              <a:t>(</a:t>
            </a:r>
            <a:r>
              <a:rPr lang="en-US" sz="1000" b="1" dirty="0">
                <a:solidFill>
                  <a:srgbClr val="71340F"/>
                </a:solidFill>
                <a:latin typeface="Consolas" panose="020B0609020204030204" pitchFamily="49" charset="0"/>
              </a:rPr>
              <a:t>type</a:t>
            </a:r>
            <a:r>
              <a:rPr lang="en-US" sz="1000" b="1" dirty="0">
                <a:solidFill>
                  <a:schemeClr val="bg1"/>
                </a:solidFill>
                <a:latin typeface="Consolas" panose="020B0609020204030204" pitchFamily="49" charset="0"/>
              </a:rPr>
              <a:t>(Age)) </a:t>
            </a:r>
            <a:r>
              <a:rPr lang="en-US" sz="1000" b="1" dirty="0">
                <a:solidFill>
                  <a:srgbClr val="787474"/>
                </a:solidFill>
                <a:latin typeface="Consolas" panose="020B0609020204030204" pitchFamily="49" charset="0"/>
              </a:rPr>
              <a:t>#output : &lt;class ‘int’&gt;</a:t>
            </a:r>
          </a:p>
          <a:p>
            <a:pPr algn="just"/>
            <a:endParaRPr lang="en-US" sz="1000" b="1" dirty="0">
              <a:solidFill>
                <a:schemeClr val="bg1"/>
              </a:solidFill>
              <a:latin typeface="Consolas" panose="020B0609020204030204" pitchFamily="49" charset="0"/>
            </a:endParaRPr>
          </a:p>
          <a:p>
            <a:pPr algn="just"/>
            <a:r>
              <a:rPr lang="en-US" sz="1000" b="1" dirty="0">
                <a:solidFill>
                  <a:schemeClr val="bg1"/>
                </a:solidFill>
                <a:latin typeface="Consolas" panose="020B0609020204030204" pitchFamily="49" charset="0"/>
              </a:rPr>
              <a:t>Name = </a:t>
            </a:r>
            <a:r>
              <a:rPr lang="en-US" sz="1000" b="1" dirty="0">
                <a:solidFill>
                  <a:srgbClr val="3A6C57"/>
                </a:solidFill>
                <a:latin typeface="Consolas" panose="020B0609020204030204" pitchFamily="49" charset="0"/>
              </a:rPr>
              <a:t>‘John Doe’</a:t>
            </a:r>
          </a:p>
          <a:p>
            <a:pPr algn="just"/>
            <a:r>
              <a:rPr lang="en-US" sz="1000" b="1" dirty="0">
                <a:solidFill>
                  <a:srgbClr val="71340F"/>
                </a:solidFill>
                <a:latin typeface="Consolas" panose="020B0609020204030204" pitchFamily="49" charset="0"/>
              </a:rPr>
              <a:t>Print</a:t>
            </a:r>
            <a:r>
              <a:rPr lang="en-US" sz="1000" b="1" dirty="0">
                <a:solidFill>
                  <a:schemeClr val="bg1"/>
                </a:solidFill>
                <a:latin typeface="Consolas" panose="020B0609020204030204" pitchFamily="49" charset="0"/>
              </a:rPr>
              <a:t>(</a:t>
            </a:r>
            <a:r>
              <a:rPr lang="en-US" sz="1000" b="1" dirty="0">
                <a:solidFill>
                  <a:srgbClr val="71340F"/>
                </a:solidFill>
                <a:latin typeface="Consolas" panose="020B0609020204030204" pitchFamily="49" charset="0"/>
              </a:rPr>
              <a:t>type</a:t>
            </a:r>
            <a:r>
              <a:rPr lang="en-US" sz="1000" b="1" dirty="0">
                <a:solidFill>
                  <a:schemeClr val="bg1"/>
                </a:solidFill>
                <a:latin typeface="Consolas" panose="020B0609020204030204" pitchFamily="49" charset="0"/>
              </a:rPr>
              <a:t>(Name)) </a:t>
            </a:r>
            <a:r>
              <a:rPr lang="en-US" sz="1000" b="1" dirty="0">
                <a:solidFill>
                  <a:srgbClr val="787474"/>
                </a:solidFill>
                <a:latin typeface="Consolas" panose="020B0609020204030204" pitchFamily="49" charset="0"/>
              </a:rPr>
              <a:t>#output : &lt;class ‘str’&gt;</a:t>
            </a:r>
          </a:p>
          <a:p>
            <a:pPr algn="just"/>
            <a:endParaRPr lang="en-US" sz="1000" b="1" dirty="0">
              <a:solidFill>
                <a:schemeClr val="bg1"/>
              </a:solidFill>
              <a:latin typeface="Consolas" panose="020B0609020204030204" pitchFamily="49" charset="0"/>
            </a:endParaRPr>
          </a:p>
          <a:p>
            <a:pPr algn="just"/>
            <a:r>
              <a:rPr lang="en-US" sz="1000" b="1" dirty="0" err="1">
                <a:solidFill>
                  <a:schemeClr val="bg1"/>
                </a:solidFill>
                <a:latin typeface="Consolas" panose="020B0609020204030204" pitchFamily="49" charset="0"/>
              </a:rPr>
              <a:t>Is_student</a:t>
            </a:r>
            <a:r>
              <a:rPr lang="en-US" sz="1000" b="1" dirty="0">
                <a:solidFill>
                  <a:schemeClr val="bg1"/>
                </a:solidFill>
                <a:latin typeface="Consolas" panose="020B0609020204030204" pitchFamily="49" charset="0"/>
              </a:rPr>
              <a:t> = True</a:t>
            </a:r>
          </a:p>
          <a:p>
            <a:pPr algn="just"/>
            <a:r>
              <a:rPr lang="en-US" sz="1000" b="1" dirty="0">
                <a:solidFill>
                  <a:srgbClr val="71340F"/>
                </a:solidFill>
                <a:latin typeface="Consolas" panose="020B0609020204030204" pitchFamily="49" charset="0"/>
              </a:rPr>
              <a:t>Print</a:t>
            </a:r>
            <a:r>
              <a:rPr lang="en-US" sz="1000" b="1" dirty="0">
                <a:solidFill>
                  <a:schemeClr val="bg1"/>
                </a:solidFill>
                <a:latin typeface="Consolas" panose="020B0609020204030204" pitchFamily="49" charset="0"/>
              </a:rPr>
              <a:t>(</a:t>
            </a:r>
            <a:r>
              <a:rPr lang="en-US" sz="1000" b="1" dirty="0">
                <a:solidFill>
                  <a:srgbClr val="71340F"/>
                </a:solidFill>
                <a:latin typeface="Consolas" panose="020B0609020204030204" pitchFamily="49" charset="0"/>
              </a:rPr>
              <a:t>type</a:t>
            </a:r>
            <a:r>
              <a:rPr lang="en-US" sz="1000" b="1" dirty="0">
                <a:solidFill>
                  <a:schemeClr val="bg1"/>
                </a:solidFill>
                <a:latin typeface="Consolas" panose="020B0609020204030204" pitchFamily="49" charset="0"/>
              </a:rPr>
              <a:t>(</a:t>
            </a:r>
            <a:r>
              <a:rPr lang="en-US" sz="1000" b="1" dirty="0" err="1">
                <a:solidFill>
                  <a:schemeClr val="bg1"/>
                </a:solidFill>
                <a:latin typeface="Consolas" panose="020B0609020204030204" pitchFamily="49" charset="0"/>
              </a:rPr>
              <a:t>Is_student</a:t>
            </a:r>
            <a:r>
              <a:rPr lang="en-US" sz="1000" b="1" dirty="0">
                <a:solidFill>
                  <a:schemeClr val="bg1"/>
                </a:solidFill>
                <a:latin typeface="Consolas" panose="020B0609020204030204" pitchFamily="49" charset="0"/>
              </a:rPr>
              <a:t> )) </a:t>
            </a:r>
            <a:r>
              <a:rPr lang="en-US" sz="1000" b="1" dirty="0">
                <a:solidFill>
                  <a:srgbClr val="787474"/>
                </a:solidFill>
                <a:latin typeface="Consolas" panose="020B0609020204030204" pitchFamily="49" charset="0"/>
              </a:rPr>
              <a:t>#output : &lt;class ‘bool’&gt;</a:t>
            </a:r>
          </a:p>
          <a:p>
            <a:pPr algn="ctr"/>
            <a:r>
              <a:rPr lang="en-US" sz="1000" b="1" dirty="0">
                <a:solidFill>
                  <a:srgbClr val="787474"/>
                </a:solidFill>
                <a:latin typeface="Consolas" panose="020B0609020204030204" pitchFamily="49" charset="0"/>
              </a:rPr>
              <a:t> </a:t>
            </a:r>
            <a:endParaRPr lang="en-IN" sz="1000" b="1" dirty="0">
              <a:solidFill>
                <a:srgbClr val="787474"/>
              </a:solidFill>
              <a:latin typeface="Consolas" panose="020B0609020204030204" pitchFamily="49" charset="0"/>
            </a:endParaRPr>
          </a:p>
        </p:txBody>
      </p:sp>
    </p:spTree>
    <p:extLst>
      <p:ext uri="{BB962C8B-B14F-4D97-AF65-F5344CB8AC3E}">
        <p14:creationId xmlns:p14="http://schemas.microsoft.com/office/powerpoint/2010/main" val="26773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2BE812-BCF8-B058-2D5D-31900C7A1899}"/>
              </a:ext>
            </a:extLst>
          </p:cNvPr>
          <p:cNvSpPr txBox="1"/>
          <p:nvPr/>
        </p:nvSpPr>
        <p:spPr>
          <a:xfrm>
            <a:off x="5060375" y="20781"/>
            <a:ext cx="1381990" cy="830997"/>
          </a:xfrm>
          <a:prstGeom prst="rect">
            <a:avLst/>
          </a:prstGeom>
          <a:noFill/>
        </p:spPr>
        <p:txBody>
          <a:bodyPr wrap="square" rtlCol="0">
            <a:spAutoFit/>
          </a:bodyPr>
          <a:lstStyle/>
          <a:p>
            <a:r>
              <a:rPr lang="en-US" sz="2400" b="1" dirty="0">
                <a:latin typeface="Consolas" panose="020B0609020204030204" pitchFamily="49" charset="0"/>
                <a:ea typeface="Cambria" panose="02040503050406030204" pitchFamily="18" charset="0"/>
              </a:rPr>
              <a:t>PYTHON </a:t>
            </a:r>
          </a:p>
          <a:p>
            <a:endParaRPr lang="en-IN" sz="2400" b="1" dirty="0">
              <a:latin typeface="Consolas" panose="020B0609020204030204" pitchFamily="49" charset="0"/>
              <a:ea typeface="Cambria" panose="02040503050406030204" pitchFamily="18" charset="0"/>
            </a:endParaRPr>
          </a:p>
        </p:txBody>
      </p:sp>
      <p:sp>
        <p:nvSpPr>
          <p:cNvPr id="7" name="TextBox 6">
            <a:extLst>
              <a:ext uri="{FF2B5EF4-FFF2-40B4-BE49-F238E27FC236}">
                <a16:creationId xmlns:a16="http://schemas.microsoft.com/office/drawing/2014/main" id="{BC6E7687-30AB-FEFD-D628-2F97B19C0C41}"/>
              </a:ext>
            </a:extLst>
          </p:cNvPr>
          <p:cNvSpPr txBox="1"/>
          <p:nvPr/>
        </p:nvSpPr>
        <p:spPr>
          <a:xfrm>
            <a:off x="176648" y="602535"/>
            <a:ext cx="5825834" cy="3323987"/>
          </a:xfrm>
          <a:prstGeom prst="rect">
            <a:avLst/>
          </a:prstGeom>
          <a:solidFill>
            <a:schemeClr val="tx1"/>
          </a:solidFill>
        </p:spPr>
        <p:txBody>
          <a:bodyPr wrap="square" rtlCol="0">
            <a:spAutoFit/>
          </a:bodyPr>
          <a:lstStyle/>
          <a:p>
            <a:pPr algn="ctr"/>
            <a:r>
              <a:rPr lang="en-US" sz="1000" b="1" dirty="0">
                <a:solidFill>
                  <a:schemeClr val="bg1"/>
                </a:solidFill>
                <a:latin typeface="Consolas" panose="020B0609020204030204" pitchFamily="49" charset="0"/>
              </a:rPr>
              <a:t>RULES FOR DEFINING A VARIABLE NAME </a:t>
            </a:r>
          </a:p>
          <a:p>
            <a:pPr algn="l"/>
            <a:endParaRPr lang="en-US" sz="1000" dirty="0">
              <a:solidFill>
                <a:schemeClr val="bg1"/>
              </a:solidFill>
              <a:latin typeface="Consolas" panose="020B0609020204030204" pitchFamily="49" charset="0"/>
            </a:endParaRPr>
          </a:p>
          <a:p>
            <a:pPr marL="171450" indent="-171450" algn="l">
              <a:buFontTx/>
              <a:buChar char="-"/>
            </a:pPr>
            <a:r>
              <a:rPr lang="en-US" sz="1000" b="0" i="0" dirty="0">
                <a:solidFill>
                  <a:schemeClr val="bg1"/>
                </a:solidFill>
                <a:effectLst/>
                <a:latin typeface="Consolas" panose="020B0609020204030204" pitchFamily="49" charset="0"/>
              </a:rPr>
              <a:t>Variable names can contain letters (both uppercase and lowercase), digits, and </a:t>
            </a:r>
            <a:r>
              <a:rPr lang="en-US" sz="1000" b="0" i="0" dirty="0" err="1">
                <a:solidFill>
                  <a:schemeClr val="bg1"/>
                </a:solidFill>
                <a:effectLst/>
                <a:latin typeface="Consolas" panose="020B0609020204030204" pitchFamily="49" charset="0"/>
              </a:rPr>
              <a:t>underscores.The</a:t>
            </a:r>
            <a:r>
              <a:rPr lang="en-US" sz="1000" b="0" i="0" dirty="0">
                <a:solidFill>
                  <a:schemeClr val="bg1"/>
                </a:solidFill>
                <a:effectLst/>
                <a:latin typeface="Consolas" panose="020B0609020204030204" pitchFamily="49" charset="0"/>
              </a:rPr>
              <a:t> first character of a variable name cannot be a digit. It must be a letter (a-z, A-Z) or an underscore (_).</a:t>
            </a:r>
          </a:p>
          <a:p>
            <a:pPr marL="171450" indent="-171450" algn="l">
              <a:buFontTx/>
              <a:buChar char="-"/>
            </a:pPr>
            <a:r>
              <a:rPr lang="en-US" sz="1000" dirty="0">
                <a:solidFill>
                  <a:schemeClr val="bg1"/>
                </a:solidFill>
                <a:latin typeface="Consolas" panose="020B0609020204030204" pitchFamily="49" charset="0"/>
              </a:rPr>
              <a:t>Python is case-sensitive so ‘</a:t>
            </a:r>
            <a:r>
              <a:rPr lang="en-US" sz="1000" b="1" dirty="0" err="1">
                <a:solidFill>
                  <a:schemeClr val="bg1"/>
                </a:solidFill>
                <a:latin typeface="Consolas" panose="020B0609020204030204" pitchFamily="49" charset="0"/>
              </a:rPr>
              <a:t>myVariable</a:t>
            </a:r>
            <a:r>
              <a:rPr lang="en-US" sz="1000" b="1" dirty="0">
                <a:solidFill>
                  <a:schemeClr val="bg1"/>
                </a:solidFill>
                <a:latin typeface="Consolas" panose="020B0609020204030204" pitchFamily="49" charset="0"/>
              </a:rPr>
              <a:t>’, ‘</a:t>
            </a:r>
            <a:r>
              <a:rPr lang="en-US" sz="1000" b="1" dirty="0" err="1">
                <a:solidFill>
                  <a:schemeClr val="bg1"/>
                </a:solidFill>
                <a:latin typeface="Consolas" panose="020B0609020204030204" pitchFamily="49" charset="0"/>
              </a:rPr>
              <a:t>myvariable</a:t>
            </a:r>
            <a:r>
              <a:rPr lang="en-US" sz="1000" b="1" dirty="0">
                <a:solidFill>
                  <a:schemeClr val="bg1"/>
                </a:solidFill>
                <a:latin typeface="Consolas" panose="020B0609020204030204" pitchFamily="49" charset="0"/>
              </a:rPr>
              <a:t>’, ‘MYVARIABLE</a:t>
            </a:r>
            <a:r>
              <a:rPr lang="en-US" sz="1000" dirty="0">
                <a:solidFill>
                  <a:schemeClr val="bg1"/>
                </a:solidFill>
                <a:latin typeface="Consolas" panose="020B0609020204030204" pitchFamily="49" charset="0"/>
              </a:rPr>
              <a:t>’, are considered three different variables.</a:t>
            </a:r>
          </a:p>
          <a:p>
            <a:pPr marL="171450" indent="-171450" algn="l">
              <a:buFontTx/>
              <a:buChar char="-"/>
            </a:pPr>
            <a:r>
              <a:rPr lang="en-US" sz="1000" b="0" i="0" dirty="0">
                <a:solidFill>
                  <a:schemeClr val="bg1"/>
                </a:solidFill>
                <a:effectLst/>
                <a:latin typeface="Consolas" panose="020B0609020204030204" pitchFamily="49" charset="0"/>
              </a:rPr>
              <a:t>You cannot use python’s reserved keywords(e.g., if, else, for, while, def, class, etc.) as variable names since they have special meanings in the language.</a:t>
            </a:r>
          </a:p>
          <a:p>
            <a:pPr marL="171450" indent="-171450" algn="l">
              <a:buFontTx/>
              <a:buChar char="-"/>
            </a:pPr>
            <a:r>
              <a:rPr lang="en-US" sz="1000" b="0" i="0" dirty="0">
                <a:solidFill>
                  <a:schemeClr val="bg1"/>
                </a:solidFill>
                <a:effectLst/>
                <a:latin typeface="Consolas" panose="020B0609020204030204" pitchFamily="49" charset="0"/>
              </a:rPr>
              <a:t>Using underscores in variable names is common and encouraged for readability.</a:t>
            </a:r>
          </a:p>
          <a:p>
            <a:pPr marL="171450" indent="-171450" algn="l">
              <a:buFontTx/>
              <a:buChar char="-"/>
            </a:pPr>
            <a:r>
              <a:rPr lang="en-US" sz="1000" b="0" i="0" dirty="0">
                <a:solidFill>
                  <a:schemeClr val="bg1"/>
                </a:solidFill>
                <a:effectLst/>
                <a:latin typeface="Consolas" panose="020B0609020204030204" pitchFamily="49" charset="0"/>
              </a:rPr>
              <a:t>Variables with names like </a:t>
            </a:r>
            <a:r>
              <a:rPr lang="en-US" sz="1000" b="0" i="0" dirty="0" err="1">
                <a:solidFill>
                  <a:schemeClr val="bg1"/>
                </a:solidFill>
                <a:effectLst/>
                <a:latin typeface="Consolas" panose="020B0609020204030204" pitchFamily="49" charset="0"/>
              </a:rPr>
              <a:t>my_variable</a:t>
            </a:r>
            <a:r>
              <a:rPr lang="en-US" sz="1000" b="0" i="0" dirty="0">
                <a:solidFill>
                  <a:schemeClr val="bg1"/>
                </a:solidFill>
                <a:effectLst/>
                <a:latin typeface="Consolas" panose="020B0609020204030204" pitchFamily="49" charset="0"/>
              </a:rPr>
              <a:t> or </a:t>
            </a:r>
            <a:r>
              <a:rPr lang="en-US" sz="1000" b="0" i="0" dirty="0" err="1">
                <a:solidFill>
                  <a:schemeClr val="bg1"/>
                </a:solidFill>
                <a:effectLst/>
                <a:latin typeface="Consolas" panose="020B0609020204030204" pitchFamily="49" charset="0"/>
              </a:rPr>
              <a:t>user_name</a:t>
            </a:r>
            <a:r>
              <a:rPr lang="en-US" sz="1000" b="0" i="0" dirty="0">
                <a:solidFill>
                  <a:schemeClr val="bg1"/>
                </a:solidFill>
                <a:effectLst/>
                <a:latin typeface="Consolas" panose="020B0609020204030204" pitchFamily="49" charset="0"/>
              </a:rPr>
              <a:t> are examples of using underscores.</a:t>
            </a:r>
          </a:p>
          <a:p>
            <a:pPr marL="171450" indent="-171450" algn="l">
              <a:buFontTx/>
              <a:buChar char="-"/>
            </a:pPr>
            <a:r>
              <a:rPr lang="en-US" sz="1000" b="0" i="0" dirty="0">
                <a:solidFill>
                  <a:schemeClr val="bg1"/>
                </a:solidFill>
                <a:effectLst/>
                <a:latin typeface="Consolas" panose="020B0609020204030204" pitchFamily="49" charset="0"/>
              </a:rPr>
              <a:t>Variable names cannot contain spaces. If you need to represent multiple words, use underscores or CamelCase notation (e.g., </a:t>
            </a:r>
            <a:r>
              <a:rPr lang="en-US" sz="1000" b="0" i="0" dirty="0" err="1">
                <a:solidFill>
                  <a:schemeClr val="bg1"/>
                </a:solidFill>
                <a:effectLst/>
                <a:latin typeface="Consolas" panose="020B0609020204030204" pitchFamily="49" charset="0"/>
              </a:rPr>
              <a:t>my_variable</a:t>
            </a:r>
            <a:r>
              <a:rPr lang="en-US" sz="1000" b="0" i="0" dirty="0">
                <a:solidFill>
                  <a:schemeClr val="bg1"/>
                </a:solidFill>
                <a:effectLst/>
                <a:latin typeface="Consolas" panose="020B0609020204030204" pitchFamily="49" charset="0"/>
              </a:rPr>
              <a:t>, </a:t>
            </a:r>
            <a:r>
              <a:rPr lang="en-US" sz="1000" b="0" i="0" dirty="0" err="1">
                <a:solidFill>
                  <a:schemeClr val="bg1"/>
                </a:solidFill>
                <a:effectLst/>
                <a:latin typeface="Consolas" panose="020B0609020204030204" pitchFamily="49" charset="0"/>
              </a:rPr>
              <a:t>user_name</a:t>
            </a:r>
            <a:r>
              <a:rPr lang="en-US" sz="1000" b="0" i="0" dirty="0">
                <a:solidFill>
                  <a:schemeClr val="bg1"/>
                </a:solidFill>
                <a:effectLst/>
                <a:latin typeface="Consolas" panose="020B0609020204030204" pitchFamily="49" charset="0"/>
              </a:rPr>
              <a:t>, </a:t>
            </a:r>
            <a:r>
              <a:rPr lang="en-US" sz="1000" b="0" i="0" dirty="0" err="1">
                <a:solidFill>
                  <a:schemeClr val="bg1"/>
                </a:solidFill>
                <a:effectLst/>
                <a:latin typeface="Consolas" panose="020B0609020204030204" pitchFamily="49" charset="0"/>
              </a:rPr>
              <a:t>firstName</a:t>
            </a:r>
            <a:r>
              <a:rPr lang="en-US" sz="1000" b="0" i="0" dirty="0">
                <a:solidFill>
                  <a:schemeClr val="bg1"/>
                </a:solidFill>
                <a:effectLst/>
                <a:latin typeface="Consolas" panose="020B0609020204030204" pitchFamily="49" charset="0"/>
              </a:rPr>
              <a:t>, </a:t>
            </a:r>
            <a:r>
              <a:rPr lang="en-US" sz="1000" b="0" i="0" dirty="0" err="1">
                <a:solidFill>
                  <a:schemeClr val="bg1"/>
                </a:solidFill>
                <a:effectLst/>
                <a:latin typeface="Consolas" panose="020B0609020204030204" pitchFamily="49" charset="0"/>
              </a:rPr>
              <a:t>lastName</a:t>
            </a:r>
            <a:r>
              <a:rPr lang="en-US" sz="1000" b="0" i="0" dirty="0">
                <a:solidFill>
                  <a:schemeClr val="bg1"/>
                </a:solidFill>
                <a:effectLst/>
                <a:latin typeface="Consolas" panose="020B0609020204030204" pitchFamily="49" charset="0"/>
              </a:rPr>
              <a:t>).</a:t>
            </a:r>
          </a:p>
          <a:p>
            <a:pPr marL="171450" indent="-171450" algn="l">
              <a:buFontTx/>
              <a:buChar char="-"/>
            </a:pPr>
            <a:r>
              <a:rPr lang="en-US" sz="1000" b="0" i="0" dirty="0">
                <a:solidFill>
                  <a:schemeClr val="bg1"/>
                </a:solidFill>
                <a:effectLst/>
                <a:latin typeface="Consolas" panose="020B0609020204030204" pitchFamily="49" charset="0"/>
              </a:rPr>
              <a:t>Avoid using special characters like @, $, %, etc., in variable names. Stick to letters, digits, and underscores.</a:t>
            </a:r>
          </a:p>
          <a:p>
            <a:pPr marL="171450" indent="-171450" algn="l">
              <a:buFontTx/>
              <a:buChar char="-"/>
            </a:pPr>
            <a:r>
              <a:rPr lang="en-US" sz="1000" b="0" i="0" dirty="0">
                <a:solidFill>
                  <a:schemeClr val="bg1"/>
                </a:solidFill>
                <a:effectLst/>
                <a:latin typeface="Consolas" panose="020B0609020204030204" pitchFamily="49" charset="0"/>
              </a:rPr>
              <a:t>Choose variable names that are descriptive and meaningful. This improves code readability and makes your code easier to understand.</a:t>
            </a:r>
            <a:endParaRPr lang="en-US" sz="1000" b="0" i="0" dirty="0">
              <a:solidFill>
                <a:schemeClr val="bg1"/>
              </a:solidFill>
              <a:effectLst/>
              <a:latin typeface="Söhne"/>
            </a:endParaRPr>
          </a:p>
          <a:p>
            <a:endParaRPr lang="en-US" sz="1000" dirty="0">
              <a:solidFill>
                <a:schemeClr val="bg1"/>
              </a:solidFill>
              <a:latin typeface="Consolas" panose="020B0609020204030204" pitchFamily="49" charset="0"/>
            </a:endParaRPr>
          </a:p>
        </p:txBody>
      </p:sp>
      <p:sp>
        <p:nvSpPr>
          <p:cNvPr id="20" name="TextBox 19">
            <a:extLst>
              <a:ext uri="{FF2B5EF4-FFF2-40B4-BE49-F238E27FC236}">
                <a16:creationId xmlns:a16="http://schemas.microsoft.com/office/drawing/2014/main" id="{C8DF17A5-3FE8-529A-042E-6A8022ECDF98}"/>
              </a:ext>
            </a:extLst>
          </p:cNvPr>
          <p:cNvSpPr txBox="1"/>
          <p:nvPr/>
        </p:nvSpPr>
        <p:spPr>
          <a:xfrm>
            <a:off x="150425" y="4125686"/>
            <a:ext cx="5825834" cy="2400657"/>
          </a:xfrm>
          <a:prstGeom prst="rect">
            <a:avLst/>
          </a:prstGeom>
          <a:solidFill>
            <a:schemeClr val="tx1"/>
          </a:solidFill>
        </p:spPr>
        <p:txBody>
          <a:bodyPr wrap="square" rtlCol="0">
            <a:spAutoFit/>
          </a:bodyPr>
          <a:lstStyle/>
          <a:p>
            <a:pPr algn="ctr"/>
            <a:endParaRPr lang="en-US" sz="1000" b="1" dirty="0">
              <a:solidFill>
                <a:schemeClr val="bg1"/>
              </a:solidFill>
              <a:latin typeface="Consolas" panose="020B0609020204030204" pitchFamily="49" charset="0"/>
            </a:endParaRPr>
          </a:p>
          <a:p>
            <a:pPr algn="ctr"/>
            <a:endParaRPr lang="en-US" sz="1000" b="1" dirty="0">
              <a:solidFill>
                <a:schemeClr val="bg1"/>
              </a:solidFill>
              <a:latin typeface="Consolas" panose="020B0609020204030204" pitchFamily="49" charset="0"/>
            </a:endParaRPr>
          </a:p>
          <a:p>
            <a:pPr algn="ctr"/>
            <a:r>
              <a:rPr lang="en-US" sz="1000" b="1" dirty="0">
                <a:solidFill>
                  <a:schemeClr val="bg1"/>
                </a:solidFill>
                <a:latin typeface="Consolas" panose="020B0609020204030204" pitchFamily="49" charset="0"/>
              </a:rPr>
              <a:t>ARITHMETIC OPERATORS</a:t>
            </a: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pPr algn="ctr"/>
            <a:endParaRPr lang="en-US" sz="1000" b="1" i="0" dirty="0">
              <a:solidFill>
                <a:schemeClr val="bg1"/>
              </a:solidFill>
              <a:effectLst/>
              <a:latin typeface="Consolas" panose="020B0609020204030204" pitchFamily="49" charset="0"/>
            </a:endParaRPr>
          </a:p>
        </p:txBody>
      </p:sp>
      <p:sp>
        <p:nvSpPr>
          <p:cNvPr id="9" name="Rectangle 5">
            <a:extLst>
              <a:ext uri="{FF2B5EF4-FFF2-40B4-BE49-F238E27FC236}">
                <a16:creationId xmlns:a16="http://schemas.microsoft.com/office/drawing/2014/main" id="{4721B5B9-ABE2-1502-A6D7-D3784AB47C83}"/>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Table 10">
            <a:extLst>
              <a:ext uri="{FF2B5EF4-FFF2-40B4-BE49-F238E27FC236}">
                <a16:creationId xmlns:a16="http://schemas.microsoft.com/office/drawing/2014/main" id="{9E7F2A1B-6BB8-5523-F970-26F39CE117EF}"/>
              </a:ext>
            </a:extLst>
          </p:cNvPr>
          <p:cNvGraphicFramePr>
            <a:graphicFrameLocks noGrp="1"/>
          </p:cNvGraphicFramePr>
          <p:nvPr>
            <p:extLst>
              <p:ext uri="{D42A27DB-BD31-4B8C-83A1-F6EECF244321}">
                <p14:modId xmlns:p14="http://schemas.microsoft.com/office/powerpoint/2010/main" val="569948983"/>
              </p:ext>
            </p:extLst>
          </p:nvPr>
        </p:nvGraphicFramePr>
        <p:xfrm>
          <a:off x="316838" y="4828465"/>
          <a:ext cx="5434532" cy="1236902"/>
        </p:xfrm>
        <a:graphic>
          <a:graphicData uri="http://schemas.openxmlformats.org/drawingml/2006/table">
            <a:tbl>
              <a:tblPr firstRow="1" bandRow="1">
                <a:tableStyleId>{5940675A-B579-460E-94D1-54222C63F5DA}</a:tableStyleId>
              </a:tblPr>
              <a:tblGrid>
                <a:gridCol w="811530">
                  <a:extLst>
                    <a:ext uri="{9D8B030D-6E8A-4147-A177-3AD203B41FA5}">
                      <a16:colId xmlns:a16="http://schemas.microsoft.com/office/drawing/2014/main" val="2359920157"/>
                    </a:ext>
                  </a:extLst>
                </a:gridCol>
                <a:gridCol w="2557780">
                  <a:extLst>
                    <a:ext uri="{9D8B030D-6E8A-4147-A177-3AD203B41FA5}">
                      <a16:colId xmlns:a16="http://schemas.microsoft.com/office/drawing/2014/main" val="90272606"/>
                    </a:ext>
                  </a:extLst>
                </a:gridCol>
                <a:gridCol w="741680">
                  <a:extLst>
                    <a:ext uri="{9D8B030D-6E8A-4147-A177-3AD203B41FA5}">
                      <a16:colId xmlns:a16="http://schemas.microsoft.com/office/drawing/2014/main" val="4116286878"/>
                    </a:ext>
                  </a:extLst>
                </a:gridCol>
                <a:gridCol w="1323542">
                  <a:extLst>
                    <a:ext uri="{9D8B030D-6E8A-4147-A177-3AD203B41FA5}">
                      <a16:colId xmlns:a16="http://schemas.microsoft.com/office/drawing/2014/main" val="1964681956"/>
                    </a:ext>
                  </a:extLst>
                </a:gridCol>
              </a:tblGrid>
              <a:tr h="170102">
                <a:tc>
                  <a:txBody>
                    <a:bodyPr/>
                    <a:lstStyle/>
                    <a:p>
                      <a:pPr fontAlgn="b"/>
                      <a:r>
                        <a:rPr lang="en-IN" sz="1000" b="1" dirty="0">
                          <a:effectLst/>
                          <a:latin typeface="Consolas" panose="020B0609020204030204" pitchFamily="49" charset="0"/>
                        </a:rPr>
                        <a:t>OPERATOR</a:t>
                      </a:r>
                    </a:p>
                  </a:txBody>
                  <a:tcPr marT="0" marB="0" anchor="b">
                    <a:solidFill>
                      <a:srgbClr val="FFFF00"/>
                    </a:solidFill>
                  </a:tcPr>
                </a:tc>
                <a:tc>
                  <a:txBody>
                    <a:bodyPr/>
                    <a:lstStyle/>
                    <a:p>
                      <a:pPr fontAlgn="b"/>
                      <a:r>
                        <a:rPr lang="en-IN" sz="1000" b="1" dirty="0">
                          <a:effectLst/>
                          <a:latin typeface="Consolas" panose="020B0609020204030204" pitchFamily="49" charset="0"/>
                        </a:rPr>
                        <a:t>DESCRIPTION</a:t>
                      </a:r>
                    </a:p>
                  </a:txBody>
                  <a:tcPr marT="0" marB="0" anchor="b">
                    <a:solidFill>
                      <a:srgbClr val="FFFF00"/>
                    </a:solidFill>
                  </a:tcPr>
                </a:tc>
                <a:tc>
                  <a:txBody>
                    <a:bodyPr/>
                    <a:lstStyle/>
                    <a:p>
                      <a:pPr fontAlgn="b"/>
                      <a:r>
                        <a:rPr lang="en-IN" sz="1000" b="1" dirty="0">
                          <a:effectLst/>
                          <a:latin typeface="Consolas" panose="020B0609020204030204" pitchFamily="49" charset="0"/>
                        </a:rPr>
                        <a:t>EXAMPLE</a:t>
                      </a:r>
                    </a:p>
                  </a:txBody>
                  <a:tcPr marT="0" marB="0" anchor="b">
                    <a:solidFill>
                      <a:srgbClr val="FFFF00"/>
                    </a:solidFill>
                  </a:tcPr>
                </a:tc>
                <a:tc>
                  <a:txBody>
                    <a:bodyPr/>
                    <a:lstStyle/>
                    <a:p>
                      <a:pPr fontAlgn="b"/>
                      <a:r>
                        <a:rPr lang="en-IN" sz="1000" b="1" dirty="0">
                          <a:effectLst/>
                          <a:latin typeface="Consolas" panose="020B0609020204030204" pitchFamily="49" charset="0"/>
                        </a:rPr>
                        <a:t>RESULT</a:t>
                      </a:r>
                    </a:p>
                  </a:txBody>
                  <a:tcPr marT="0" marB="0" anchor="b">
                    <a:solidFill>
                      <a:srgbClr val="FFFF00"/>
                    </a:solidFill>
                  </a:tcPr>
                </a:tc>
                <a:extLst>
                  <a:ext uri="{0D108BD9-81ED-4DB2-BD59-A6C34878D82A}">
                    <a16:rowId xmlns:a16="http://schemas.microsoft.com/office/drawing/2014/main" val="4122727248"/>
                  </a:ext>
                </a:extLst>
              </a:tr>
              <a:tr h="70967">
                <a:tc>
                  <a:txBody>
                    <a:bodyPr/>
                    <a:lstStyle/>
                    <a:p>
                      <a:pPr fontAlgn="base"/>
                      <a:r>
                        <a:rPr lang="en-IN" sz="1000" b="1" dirty="0">
                          <a:effectLst/>
                          <a:latin typeface="Consolas" panose="020B0609020204030204" pitchFamily="49" charset="0"/>
                        </a:rPr>
                        <a:t>+</a:t>
                      </a:r>
                    </a:p>
                  </a:txBody>
                  <a:tcPr marT="0" marB="0" anchor="ctr">
                    <a:solidFill>
                      <a:srgbClr val="FFFF00"/>
                    </a:solidFill>
                  </a:tcPr>
                </a:tc>
                <a:tc>
                  <a:txBody>
                    <a:bodyPr/>
                    <a:lstStyle/>
                    <a:p>
                      <a:pPr fontAlgn="base"/>
                      <a:r>
                        <a:rPr lang="en-IN" sz="1000" b="1" dirty="0">
                          <a:effectLst/>
                          <a:latin typeface="Consolas" panose="020B0609020204030204" pitchFamily="49" charset="0"/>
                        </a:rPr>
                        <a:t>ADDITION</a:t>
                      </a:r>
                    </a:p>
                  </a:txBody>
                  <a:tcPr marT="0" marB="0" anchor="ctr">
                    <a:solidFill>
                      <a:schemeClr val="bg1"/>
                    </a:solidFill>
                  </a:tcPr>
                </a:tc>
                <a:tc>
                  <a:txBody>
                    <a:bodyPr/>
                    <a:lstStyle/>
                    <a:p>
                      <a:pPr fontAlgn="base"/>
                      <a:r>
                        <a:rPr lang="en-IN" sz="1000" dirty="0">
                          <a:effectLst/>
                          <a:latin typeface="Consolas" panose="020B0609020204030204" pitchFamily="49" charset="0"/>
                        </a:rPr>
                        <a:t>5 + 3</a:t>
                      </a:r>
                    </a:p>
                  </a:txBody>
                  <a:tcPr marT="0" marB="0" anchor="ctr">
                    <a:solidFill>
                      <a:schemeClr val="bg1"/>
                    </a:solidFill>
                  </a:tcPr>
                </a:tc>
                <a:tc>
                  <a:txBody>
                    <a:bodyPr/>
                    <a:lstStyle/>
                    <a:p>
                      <a:pPr fontAlgn="base"/>
                      <a:r>
                        <a:rPr lang="en-IN" sz="1000" dirty="0">
                          <a:effectLst/>
                          <a:latin typeface="Consolas" panose="020B0609020204030204" pitchFamily="49" charset="0"/>
                        </a:rPr>
                        <a:t>8</a:t>
                      </a:r>
                    </a:p>
                  </a:txBody>
                  <a:tcPr marT="0" marB="0" anchor="ctr">
                    <a:solidFill>
                      <a:schemeClr val="bg1"/>
                    </a:solidFill>
                  </a:tcPr>
                </a:tc>
                <a:extLst>
                  <a:ext uri="{0D108BD9-81ED-4DB2-BD59-A6C34878D82A}">
                    <a16:rowId xmlns:a16="http://schemas.microsoft.com/office/drawing/2014/main" val="592080160"/>
                  </a:ext>
                </a:extLst>
              </a:tr>
              <a:tr h="70967">
                <a:tc>
                  <a:txBody>
                    <a:bodyPr/>
                    <a:lstStyle/>
                    <a:p>
                      <a:pPr fontAlgn="base"/>
                      <a:r>
                        <a:rPr lang="en-IN" sz="1000" b="1" dirty="0">
                          <a:effectLst/>
                          <a:latin typeface="Consolas" panose="020B0609020204030204" pitchFamily="49" charset="0"/>
                        </a:rPr>
                        <a:t>-</a:t>
                      </a:r>
                    </a:p>
                  </a:txBody>
                  <a:tcPr marT="0" marB="0" anchor="ctr">
                    <a:solidFill>
                      <a:srgbClr val="FFFF00"/>
                    </a:solidFill>
                  </a:tcPr>
                </a:tc>
                <a:tc>
                  <a:txBody>
                    <a:bodyPr/>
                    <a:lstStyle/>
                    <a:p>
                      <a:pPr fontAlgn="base"/>
                      <a:r>
                        <a:rPr lang="en-IN" sz="1000" b="1" dirty="0">
                          <a:effectLst/>
                          <a:latin typeface="Consolas" panose="020B0609020204030204" pitchFamily="49" charset="0"/>
                        </a:rPr>
                        <a:t>SUBTRACTION</a:t>
                      </a:r>
                    </a:p>
                  </a:txBody>
                  <a:tcPr marT="0" marB="0" anchor="ctr">
                    <a:solidFill>
                      <a:schemeClr val="bg1"/>
                    </a:solidFill>
                  </a:tcPr>
                </a:tc>
                <a:tc>
                  <a:txBody>
                    <a:bodyPr/>
                    <a:lstStyle/>
                    <a:p>
                      <a:pPr fontAlgn="base"/>
                      <a:r>
                        <a:rPr lang="en-IN" sz="1000">
                          <a:effectLst/>
                          <a:latin typeface="Consolas" panose="020B0609020204030204" pitchFamily="49" charset="0"/>
                        </a:rPr>
                        <a:t>7 - 2</a:t>
                      </a:r>
                    </a:p>
                  </a:txBody>
                  <a:tcPr marT="0" marB="0" anchor="ctr">
                    <a:solidFill>
                      <a:schemeClr val="bg1"/>
                    </a:solidFill>
                  </a:tcPr>
                </a:tc>
                <a:tc>
                  <a:txBody>
                    <a:bodyPr/>
                    <a:lstStyle/>
                    <a:p>
                      <a:pPr fontAlgn="base"/>
                      <a:r>
                        <a:rPr lang="en-IN" sz="1000" dirty="0">
                          <a:effectLst/>
                          <a:latin typeface="Consolas" panose="020B0609020204030204" pitchFamily="49" charset="0"/>
                        </a:rPr>
                        <a:t>5</a:t>
                      </a:r>
                    </a:p>
                  </a:txBody>
                  <a:tcPr marT="0" marB="0" anchor="ctr">
                    <a:solidFill>
                      <a:schemeClr val="bg1"/>
                    </a:solidFill>
                  </a:tcPr>
                </a:tc>
                <a:extLst>
                  <a:ext uri="{0D108BD9-81ED-4DB2-BD59-A6C34878D82A}">
                    <a16:rowId xmlns:a16="http://schemas.microsoft.com/office/drawing/2014/main" val="1832009391"/>
                  </a:ext>
                </a:extLst>
              </a:tr>
              <a:tr h="70967">
                <a:tc>
                  <a:txBody>
                    <a:bodyPr/>
                    <a:lstStyle/>
                    <a:p>
                      <a:pPr fontAlgn="base"/>
                      <a:r>
                        <a:rPr lang="en-IN" sz="1000" b="1" dirty="0">
                          <a:effectLst/>
                          <a:latin typeface="Consolas" panose="020B0609020204030204" pitchFamily="49" charset="0"/>
                        </a:rPr>
                        <a:t>*</a:t>
                      </a:r>
                    </a:p>
                  </a:txBody>
                  <a:tcPr marT="0" marB="0" anchor="ctr">
                    <a:solidFill>
                      <a:srgbClr val="FFFF00"/>
                    </a:solidFill>
                  </a:tcPr>
                </a:tc>
                <a:tc>
                  <a:txBody>
                    <a:bodyPr/>
                    <a:lstStyle/>
                    <a:p>
                      <a:pPr fontAlgn="base"/>
                      <a:r>
                        <a:rPr lang="en-IN" sz="1000" b="1" dirty="0">
                          <a:effectLst/>
                          <a:latin typeface="Consolas" panose="020B0609020204030204" pitchFamily="49" charset="0"/>
                        </a:rPr>
                        <a:t>MULTIPLICATION</a:t>
                      </a:r>
                    </a:p>
                  </a:txBody>
                  <a:tcPr marT="0" marB="0" anchor="ctr">
                    <a:solidFill>
                      <a:schemeClr val="bg1"/>
                    </a:solidFill>
                  </a:tcPr>
                </a:tc>
                <a:tc>
                  <a:txBody>
                    <a:bodyPr/>
                    <a:lstStyle/>
                    <a:p>
                      <a:pPr fontAlgn="base"/>
                      <a:r>
                        <a:rPr lang="en-IN" sz="1000">
                          <a:effectLst/>
                          <a:latin typeface="Consolas" panose="020B0609020204030204" pitchFamily="49" charset="0"/>
                        </a:rPr>
                        <a:t>4 * 6</a:t>
                      </a:r>
                    </a:p>
                  </a:txBody>
                  <a:tcPr marT="0" marB="0" anchor="ctr">
                    <a:solidFill>
                      <a:schemeClr val="bg1"/>
                    </a:solidFill>
                  </a:tcPr>
                </a:tc>
                <a:tc>
                  <a:txBody>
                    <a:bodyPr/>
                    <a:lstStyle/>
                    <a:p>
                      <a:pPr fontAlgn="base"/>
                      <a:r>
                        <a:rPr lang="en-IN" sz="1000">
                          <a:effectLst/>
                          <a:latin typeface="Consolas" panose="020B0609020204030204" pitchFamily="49" charset="0"/>
                        </a:rPr>
                        <a:t>24</a:t>
                      </a:r>
                    </a:p>
                  </a:txBody>
                  <a:tcPr marT="0" marB="0" anchor="ctr">
                    <a:solidFill>
                      <a:schemeClr val="bg1"/>
                    </a:solidFill>
                  </a:tcPr>
                </a:tc>
                <a:extLst>
                  <a:ext uri="{0D108BD9-81ED-4DB2-BD59-A6C34878D82A}">
                    <a16:rowId xmlns:a16="http://schemas.microsoft.com/office/drawing/2014/main" val="2999212622"/>
                  </a:ext>
                </a:extLst>
              </a:tr>
              <a:tr h="70967">
                <a:tc>
                  <a:txBody>
                    <a:bodyPr/>
                    <a:lstStyle/>
                    <a:p>
                      <a:pPr fontAlgn="base"/>
                      <a:r>
                        <a:rPr lang="en-IN" sz="1000" b="1" dirty="0">
                          <a:effectLst/>
                          <a:latin typeface="Consolas" panose="020B0609020204030204" pitchFamily="49" charset="0"/>
                        </a:rPr>
                        <a:t>/</a:t>
                      </a:r>
                    </a:p>
                  </a:txBody>
                  <a:tcPr marT="0" marB="0" anchor="ctr">
                    <a:solidFill>
                      <a:srgbClr val="FFFF00"/>
                    </a:solidFill>
                  </a:tcPr>
                </a:tc>
                <a:tc>
                  <a:txBody>
                    <a:bodyPr/>
                    <a:lstStyle/>
                    <a:p>
                      <a:pPr fontAlgn="base"/>
                      <a:r>
                        <a:rPr lang="en-IN" sz="1000" b="1" dirty="0">
                          <a:effectLst/>
                          <a:latin typeface="Consolas" panose="020B0609020204030204" pitchFamily="49" charset="0"/>
                        </a:rPr>
                        <a:t>DIVISION</a:t>
                      </a:r>
                    </a:p>
                  </a:txBody>
                  <a:tcPr marT="0" marB="0" anchor="ctr">
                    <a:solidFill>
                      <a:schemeClr val="bg1"/>
                    </a:solidFill>
                  </a:tcPr>
                </a:tc>
                <a:tc>
                  <a:txBody>
                    <a:bodyPr/>
                    <a:lstStyle/>
                    <a:p>
                      <a:pPr fontAlgn="base"/>
                      <a:r>
                        <a:rPr lang="en-IN" sz="1000">
                          <a:effectLst/>
                          <a:latin typeface="Consolas" panose="020B0609020204030204" pitchFamily="49" charset="0"/>
                        </a:rPr>
                        <a:t>10 / 2</a:t>
                      </a:r>
                    </a:p>
                  </a:txBody>
                  <a:tcPr marT="0" marB="0" anchor="ctr">
                    <a:solidFill>
                      <a:schemeClr val="bg1"/>
                    </a:solidFill>
                  </a:tcPr>
                </a:tc>
                <a:tc>
                  <a:txBody>
                    <a:bodyPr/>
                    <a:lstStyle/>
                    <a:p>
                      <a:pPr fontAlgn="base"/>
                      <a:r>
                        <a:rPr lang="en-IN" sz="1000">
                          <a:effectLst/>
                          <a:latin typeface="Consolas" panose="020B0609020204030204" pitchFamily="49" charset="0"/>
                        </a:rPr>
                        <a:t>5.0</a:t>
                      </a:r>
                    </a:p>
                  </a:txBody>
                  <a:tcPr marT="0" marB="0" anchor="ctr">
                    <a:solidFill>
                      <a:schemeClr val="bg1"/>
                    </a:solidFill>
                  </a:tcPr>
                </a:tc>
                <a:extLst>
                  <a:ext uri="{0D108BD9-81ED-4DB2-BD59-A6C34878D82A}">
                    <a16:rowId xmlns:a16="http://schemas.microsoft.com/office/drawing/2014/main" val="2077174703"/>
                  </a:ext>
                </a:extLst>
              </a:tr>
              <a:tr h="70967">
                <a:tc>
                  <a:txBody>
                    <a:bodyPr/>
                    <a:lstStyle/>
                    <a:p>
                      <a:pPr fontAlgn="base"/>
                      <a:r>
                        <a:rPr lang="en-IN" sz="1000" b="1" dirty="0">
                          <a:effectLst/>
                          <a:latin typeface="Consolas" panose="020B0609020204030204" pitchFamily="49" charset="0"/>
                        </a:rPr>
                        <a:t>//</a:t>
                      </a:r>
                    </a:p>
                  </a:txBody>
                  <a:tcPr marT="0" marB="0" anchor="ctr">
                    <a:solidFill>
                      <a:srgbClr val="FFFF00"/>
                    </a:solidFill>
                  </a:tcPr>
                </a:tc>
                <a:tc>
                  <a:txBody>
                    <a:bodyPr/>
                    <a:lstStyle/>
                    <a:p>
                      <a:pPr fontAlgn="base"/>
                      <a:r>
                        <a:rPr lang="en-IN" sz="1000" b="1" dirty="0">
                          <a:effectLst/>
                          <a:latin typeface="Consolas" panose="020B0609020204030204" pitchFamily="49" charset="0"/>
                        </a:rPr>
                        <a:t>FLOOR DIVISION (INTEGER DIVISION)</a:t>
                      </a:r>
                    </a:p>
                  </a:txBody>
                  <a:tcPr marT="0" marB="0" anchor="ctr">
                    <a:solidFill>
                      <a:schemeClr val="bg1"/>
                    </a:solidFill>
                  </a:tcPr>
                </a:tc>
                <a:tc>
                  <a:txBody>
                    <a:bodyPr/>
                    <a:lstStyle/>
                    <a:p>
                      <a:pPr fontAlgn="base"/>
                      <a:r>
                        <a:rPr lang="en-IN" sz="1000">
                          <a:effectLst/>
                          <a:latin typeface="Consolas" panose="020B0609020204030204" pitchFamily="49" charset="0"/>
                        </a:rPr>
                        <a:t>10 // 3</a:t>
                      </a:r>
                    </a:p>
                  </a:txBody>
                  <a:tcPr marT="0" marB="0" anchor="ctr">
                    <a:solidFill>
                      <a:schemeClr val="bg1"/>
                    </a:solidFill>
                  </a:tcPr>
                </a:tc>
                <a:tc>
                  <a:txBody>
                    <a:bodyPr/>
                    <a:lstStyle/>
                    <a:p>
                      <a:pPr fontAlgn="base"/>
                      <a:r>
                        <a:rPr lang="en-IN" sz="1000" dirty="0">
                          <a:effectLst/>
                          <a:latin typeface="Consolas" panose="020B0609020204030204" pitchFamily="49" charset="0"/>
                        </a:rPr>
                        <a:t>3</a:t>
                      </a:r>
                    </a:p>
                  </a:txBody>
                  <a:tcPr marT="0" marB="0" anchor="ctr">
                    <a:solidFill>
                      <a:schemeClr val="bg1"/>
                    </a:solidFill>
                  </a:tcPr>
                </a:tc>
                <a:extLst>
                  <a:ext uri="{0D108BD9-81ED-4DB2-BD59-A6C34878D82A}">
                    <a16:rowId xmlns:a16="http://schemas.microsoft.com/office/drawing/2014/main" val="35696292"/>
                  </a:ext>
                </a:extLst>
              </a:tr>
              <a:tr h="70967">
                <a:tc>
                  <a:txBody>
                    <a:bodyPr/>
                    <a:lstStyle/>
                    <a:p>
                      <a:pPr fontAlgn="base"/>
                      <a:r>
                        <a:rPr lang="en-IN" sz="1000" b="1" dirty="0">
                          <a:effectLst/>
                          <a:latin typeface="Consolas" panose="020B0609020204030204" pitchFamily="49" charset="0"/>
                        </a:rPr>
                        <a:t>%</a:t>
                      </a:r>
                    </a:p>
                  </a:txBody>
                  <a:tcPr marT="0" marB="0" anchor="ctr">
                    <a:solidFill>
                      <a:srgbClr val="FFFF00"/>
                    </a:solidFill>
                  </a:tcPr>
                </a:tc>
                <a:tc>
                  <a:txBody>
                    <a:bodyPr/>
                    <a:lstStyle/>
                    <a:p>
                      <a:pPr fontAlgn="base"/>
                      <a:r>
                        <a:rPr lang="en-IN" sz="1000" b="1" dirty="0">
                          <a:effectLst/>
                          <a:latin typeface="Consolas" panose="020B0609020204030204" pitchFamily="49" charset="0"/>
                        </a:rPr>
                        <a:t>MODULUS (REMAINDER)</a:t>
                      </a:r>
                    </a:p>
                  </a:txBody>
                  <a:tcPr marT="0" marB="0" anchor="ctr">
                    <a:solidFill>
                      <a:schemeClr val="bg1"/>
                    </a:solidFill>
                  </a:tcPr>
                </a:tc>
                <a:tc>
                  <a:txBody>
                    <a:bodyPr/>
                    <a:lstStyle/>
                    <a:p>
                      <a:pPr fontAlgn="base"/>
                      <a:r>
                        <a:rPr lang="en-IN" sz="1000">
                          <a:effectLst/>
                          <a:latin typeface="Consolas" panose="020B0609020204030204" pitchFamily="49" charset="0"/>
                        </a:rPr>
                        <a:t>10 % 3</a:t>
                      </a:r>
                    </a:p>
                  </a:txBody>
                  <a:tcPr marT="0" marB="0" anchor="ctr">
                    <a:solidFill>
                      <a:schemeClr val="bg1"/>
                    </a:solidFill>
                  </a:tcPr>
                </a:tc>
                <a:tc>
                  <a:txBody>
                    <a:bodyPr/>
                    <a:lstStyle/>
                    <a:p>
                      <a:pPr fontAlgn="base"/>
                      <a:r>
                        <a:rPr lang="en-IN" sz="1000">
                          <a:effectLst/>
                          <a:latin typeface="Consolas" panose="020B0609020204030204" pitchFamily="49" charset="0"/>
                        </a:rPr>
                        <a:t>1</a:t>
                      </a:r>
                    </a:p>
                  </a:txBody>
                  <a:tcPr marT="0" marB="0" anchor="ctr">
                    <a:solidFill>
                      <a:schemeClr val="bg1"/>
                    </a:solidFill>
                  </a:tcPr>
                </a:tc>
                <a:extLst>
                  <a:ext uri="{0D108BD9-81ED-4DB2-BD59-A6C34878D82A}">
                    <a16:rowId xmlns:a16="http://schemas.microsoft.com/office/drawing/2014/main" val="3808899764"/>
                  </a:ext>
                </a:extLst>
              </a:tr>
              <a:tr h="70967">
                <a:tc>
                  <a:txBody>
                    <a:bodyPr/>
                    <a:lstStyle/>
                    <a:p>
                      <a:pPr fontAlgn="base"/>
                      <a:r>
                        <a:rPr lang="en-IN" sz="1000" b="1" dirty="0">
                          <a:effectLst/>
                          <a:latin typeface="Consolas" panose="020B0609020204030204" pitchFamily="49" charset="0"/>
                        </a:rPr>
                        <a:t>**</a:t>
                      </a:r>
                    </a:p>
                  </a:txBody>
                  <a:tcPr marT="0" marB="0" anchor="ctr">
                    <a:solidFill>
                      <a:srgbClr val="FFFF00"/>
                    </a:solidFill>
                  </a:tcPr>
                </a:tc>
                <a:tc>
                  <a:txBody>
                    <a:bodyPr/>
                    <a:lstStyle/>
                    <a:p>
                      <a:pPr fontAlgn="base"/>
                      <a:r>
                        <a:rPr lang="en-IN" sz="1000" b="1" dirty="0">
                          <a:effectLst/>
                          <a:latin typeface="Consolas" panose="020B0609020204030204" pitchFamily="49" charset="0"/>
                        </a:rPr>
                        <a:t>EXPONENTIATION (POWER)</a:t>
                      </a:r>
                    </a:p>
                  </a:txBody>
                  <a:tcPr marT="0" marB="0" anchor="ctr">
                    <a:solidFill>
                      <a:schemeClr val="bg1"/>
                    </a:solidFill>
                  </a:tcPr>
                </a:tc>
                <a:tc>
                  <a:txBody>
                    <a:bodyPr/>
                    <a:lstStyle/>
                    <a:p>
                      <a:pPr fontAlgn="base"/>
                      <a:r>
                        <a:rPr lang="en-IN" sz="1000">
                          <a:effectLst/>
                          <a:latin typeface="Consolas" panose="020B0609020204030204" pitchFamily="49" charset="0"/>
                        </a:rPr>
                        <a:t>2 ** 3</a:t>
                      </a:r>
                    </a:p>
                  </a:txBody>
                  <a:tcPr marT="0" marB="0" anchor="ctr">
                    <a:solidFill>
                      <a:schemeClr val="bg1"/>
                    </a:solidFill>
                  </a:tcPr>
                </a:tc>
                <a:tc>
                  <a:txBody>
                    <a:bodyPr/>
                    <a:lstStyle/>
                    <a:p>
                      <a:pPr fontAlgn="base"/>
                      <a:r>
                        <a:rPr lang="en-IN" sz="1000" dirty="0">
                          <a:effectLst/>
                          <a:latin typeface="Consolas" panose="020B0609020204030204" pitchFamily="49" charset="0"/>
                        </a:rPr>
                        <a:t>8</a:t>
                      </a:r>
                    </a:p>
                  </a:txBody>
                  <a:tcPr marT="0" marB="0" anchor="ctr">
                    <a:solidFill>
                      <a:schemeClr val="bg1"/>
                    </a:solidFill>
                  </a:tcPr>
                </a:tc>
                <a:extLst>
                  <a:ext uri="{0D108BD9-81ED-4DB2-BD59-A6C34878D82A}">
                    <a16:rowId xmlns:a16="http://schemas.microsoft.com/office/drawing/2014/main" val="3538007615"/>
                  </a:ext>
                </a:extLst>
              </a:tr>
            </a:tbl>
          </a:graphicData>
        </a:graphic>
      </p:graphicFrame>
      <p:sp>
        <p:nvSpPr>
          <p:cNvPr id="11" name="TextBox 10">
            <a:extLst>
              <a:ext uri="{FF2B5EF4-FFF2-40B4-BE49-F238E27FC236}">
                <a16:creationId xmlns:a16="http://schemas.microsoft.com/office/drawing/2014/main" id="{F35D7FF3-79C5-E18E-C76C-1B591FE18DF1}"/>
              </a:ext>
            </a:extLst>
          </p:cNvPr>
          <p:cNvSpPr txBox="1"/>
          <p:nvPr/>
        </p:nvSpPr>
        <p:spPr>
          <a:xfrm>
            <a:off x="6119444" y="1127266"/>
            <a:ext cx="5825834" cy="4401205"/>
          </a:xfrm>
          <a:prstGeom prst="rect">
            <a:avLst/>
          </a:prstGeom>
          <a:solidFill>
            <a:schemeClr val="tx1"/>
          </a:solidFill>
        </p:spPr>
        <p:txBody>
          <a:bodyPr wrap="square" rtlCol="0">
            <a:spAutoFit/>
          </a:bodyPr>
          <a:lstStyle/>
          <a:p>
            <a:endParaRPr lang="en-US" sz="1000" b="1" dirty="0">
              <a:solidFill>
                <a:schemeClr val="bg1"/>
              </a:solidFill>
              <a:latin typeface="Consolas" panose="020B0609020204030204" pitchFamily="49" charset="0"/>
            </a:endParaRPr>
          </a:p>
          <a:p>
            <a:pPr algn="ctr"/>
            <a:r>
              <a:rPr lang="en-US" sz="1000" b="1" dirty="0">
                <a:solidFill>
                  <a:schemeClr val="bg1"/>
                </a:solidFill>
                <a:latin typeface="Consolas" panose="020B0609020204030204" pitchFamily="49" charset="0"/>
              </a:rPr>
              <a:t>ASSIGNED OPERATORS</a:t>
            </a: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pPr algn="ctr"/>
            <a:endParaRPr lang="en-US" sz="1000" b="1" i="0" dirty="0">
              <a:solidFill>
                <a:schemeClr val="bg1"/>
              </a:solidFill>
              <a:effectLst/>
              <a:latin typeface="Consolas" panose="020B0609020204030204" pitchFamily="49" charset="0"/>
            </a:endParaRPr>
          </a:p>
        </p:txBody>
      </p:sp>
      <p:graphicFrame>
        <p:nvGraphicFramePr>
          <p:cNvPr id="12" name="Table 10">
            <a:extLst>
              <a:ext uri="{FF2B5EF4-FFF2-40B4-BE49-F238E27FC236}">
                <a16:creationId xmlns:a16="http://schemas.microsoft.com/office/drawing/2014/main" id="{A71B76FB-3622-8065-2519-F4630EF30594}"/>
              </a:ext>
            </a:extLst>
          </p:cNvPr>
          <p:cNvGraphicFramePr>
            <a:graphicFrameLocks noGrp="1"/>
          </p:cNvGraphicFramePr>
          <p:nvPr>
            <p:extLst>
              <p:ext uri="{D42A27DB-BD31-4B8C-83A1-F6EECF244321}">
                <p14:modId xmlns:p14="http://schemas.microsoft.com/office/powerpoint/2010/main" val="1521454818"/>
              </p:ext>
            </p:extLst>
          </p:nvPr>
        </p:nvGraphicFramePr>
        <p:xfrm>
          <a:off x="6315095" y="1602977"/>
          <a:ext cx="5434532" cy="3413760"/>
        </p:xfrm>
        <a:graphic>
          <a:graphicData uri="http://schemas.openxmlformats.org/drawingml/2006/table">
            <a:tbl>
              <a:tblPr firstRow="1" bandRow="1">
                <a:tableStyleId>{5940675A-B579-460E-94D1-54222C63F5DA}</a:tableStyleId>
              </a:tblPr>
              <a:tblGrid>
                <a:gridCol w="811530">
                  <a:extLst>
                    <a:ext uri="{9D8B030D-6E8A-4147-A177-3AD203B41FA5}">
                      <a16:colId xmlns:a16="http://schemas.microsoft.com/office/drawing/2014/main" val="2359920157"/>
                    </a:ext>
                  </a:extLst>
                </a:gridCol>
                <a:gridCol w="2557780">
                  <a:extLst>
                    <a:ext uri="{9D8B030D-6E8A-4147-A177-3AD203B41FA5}">
                      <a16:colId xmlns:a16="http://schemas.microsoft.com/office/drawing/2014/main" val="90272606"/>
                    </a:ext>
                  </a:extLst>
                </a:gridCol>
                <a:gridCol w="741680">
                  <a:extLst>
                    <a:ext uri="{9D8B030D-6E8A-4147-A177-3AD203B41FA5}">
                      <a16:colId xmlns:a16="http://schemas.microsoft.com/office/drawing/2014/main" val="4116286878"/>
                    </a:ext>
                  </a:extLst>
                </a:gridCol>
                <a:gridCol w="1323542">
                  <a:extLst>
                    <a:ext uri="{9D8B030D-6E8A-4147-A177-3AD203B41FA5}">
                      <a16:colId xmlns:a16="http://schemas.microsoft.com/office/drawing/2014/main" val="1964681956"/>
                    </a:ext>
                  </a:extLst>
                </a:gridCol>
              </a:tblGrid>
              <a:tr h="170102">
                <a:tc>
                  <a:txBody>
                    <a:bodyPr/>
                    <a:lstStyle/>
                    <a:p>
                      <a:pPr fontAlgn="b"/>
                      <a:r>
                        <a:rPr lang="en-IN" sz="1000" b="1" dirty="0">
                          <a:effectLst/>
                          <a:latin typeface="Consolas" panose="020B0609020204030204" pitchFamily="49" charset="0"/>
                        </a:rPr>
                        <a:t>OPERATOR</a:t>
                      </a:r>
                    </a:p>
                  </a:txBody>
                  <a:tcPr anchor="b">
                    <a:solidFill>
                      <a:srgbClr val="FFFF00"/>
                    </a:solidFill>
                  </a:tcPr>
                </a:tc>
                <a:tc>
                  <a:txBody>
                    <a:bodyPr/>
                    <a:lstStyle/>
                    <a:p>
                      <a:pPr fontAlgn="b"/>
                      <a:r>
                        <a:rPr lang="en-IN" sz="1000" b="1" dirty="0">
                          <a:effectLst/>
                          <a:latin typeface="Consolas" panose="020B0609020204030204" pitchFamily="49" charset="0"/>
                        </a:rPr>
                        <a:t>DESCRIPTION</a:t>
                      </a:r>
                    </a:p>
                  </a:txBody>
                  <a:tcPr anchor="b">
                    <a:solidFill>
                      <a:srgbClr val="FFFF00"/>
                    </a:solidFill>
                  </a:tcPr>
                </a:tc>
                <a:tc>
                  <a:txBody>
                    <a:bodyPr/>
                    <a:lstStyle/>
                    <a:p>
                      <a:pPr fontAlgn="b"/>
                      <a:r>
                        <a:rPr lang="en-IN" sz="1000" b="1" dirty="0">
                          <a:effectLst/>
                          <a:latin typeface="Consolas" panose="020B0609020204030204" pitchFamily="49" charset="0"/>
                        </a:rPr>
                        <a:t>EXAMPLE</a:t>
                      </a:r>
                    </a:p>
                  </a:txBody>
                  <a:tcPr anchor="b">
                    <a:solidFill>
                      <a:srgbClr val="FFFF00"/>
                    </a:solidFill>
                  </a:tcPr>
                </a:tc>
                <a:tc>
                  <a:txBody>
                    <a:bodyPr/>
                    <a:lstStyle/>
                    <a:p>
                      <a:pPr fontAlgn="b"/>
                      <a:r>
                        <a:rPr lang="en-IN" sz="1000" b="1" dirty="0">
                          <a:effectLst/>
                          <a:latin typeface="Consolas" panose="020B0609020204030204" pitchFamily="49" charset="0"/>
                        </a:rPr>
                        <a:t>EQUIVALENT TO</a:t>
                      </a:r>
                    </a:p>
                  </a:txBody>
                  <a:tcPr anchor="b">
                    <a:solidFill>
                      <a:srgbClr val="FFFF00"/>
                    </a:solidFill>
                  </a:tcPr>
                </a:tc>
                <a:extLst>
                  <a:ext uri="{0D108BD9-81ED-4DB2-BD59-A6C34878D82A}">
                    <a16:rowId xmlns:a16="http://schemas.microsoft.com/office/drawing/2014/main" val="4122727248"/>
                  </a:ext>
                </a:extLst>
              </a:tr>
              <a:tr h="0">
                <a:tc>
                  <a:txBody>
                    <a:bodyPr/>
                    <a:lstStyle/>
                    <a:p>
                      <a:pPr fontAlgn="base"/>
                      <a:r>
                        <a:rPr lang="en-IN" sz="1000" b="1" dirty="0">
                          <a:effectLst/>
                          <a:latin typeface="Consolas" panose="020B0609020204030204" pitchFamily="49" charset="0"/>
                        </a:rPr>
                        <a:t>=</a:t>
                      </a:r>
                    </a:p>
                  </a:txBody>
                  <a:tcPr anchor="ctr">
                    <a:solidFill>
                      <a:srgbClr val="FFFF00"/>
                    </a:solidFill>
                  </a:tcPr>
                </a:tc>
                <a:tc>
                  <a:txBody>
                    <a:bodyPr/>
                    <a:lstStyle/>
                    <a:p>
                      <a:pPr fontAlgn="base"/>
                      <a:r>
                        <a:rPr lang="en-IN" sz="1000" b="1" dirty="0">
                          <a:effectLst/>
                          <a:latin typeface="Consolas" panose="020B0609020204030204" pitchFamily="49" charset="0"/>
                        </a:rPr>
                        <a:t>ASSIGNMENT</a:t>
                      </a:r>
                    </a:p>
                  </a:txBody>
                  <a:tcPr anchor="ctr">
                    <a:solidFill>
                      <a:schemeClr val="bg1"/>
                    </a:solidFill>
                  </a:tcPr>
                </a:tc>
                <a:tc>
                  <a:txBody>
                    <a:bodyPr/>
                    <a:lstStyle/>
                    <a:p>
                      <a:pPr fontAlgn="base"/>
                      <a:r>
                        <a:rPr lang="en-IN" sz="1000">
                          <a:effectLst/>
                          <a:latin typeface="Consolas" panose="020B0609020204030204" pitchFamily="49" charset="0"/>
                        </a:rPr>
                        <a:t>x = 10</a:t>
                      </a:r>
                    </a:p>
                  </a:txBody>
                  <a:tcPr anchor="ctr">
                    <a:solidFill>
                      <a:schemeClr val="bg1"/>
                    </a:solidFill>
                  </a:tcPr>
                </a:tc>
                <a:tc>
                  <a:txBody>
                    <a:bodyPr/>
                    <a:lstStyle/>
                    <a:p>
                      <a:pPr fontAlgn="base"/>
                      <a:r>
                        <a:rPr lang="en-IN" sz="1000">
                          <a:effectLst/>
                          <a:latin typeface="Consolas" panose="020B0609020204030204" pitchFamily="49" charset="0"/>
                        </a:rPr>
                        <a:t>x = 10</a:t>
                      </a:r>
                    </a:p>
                  </a:txBody>
                  <a:tcPr anchor="ctr">
                    <a:solidFill>
                      <a:schemeClr val="bg1"/>
                    </a:solidFill>
                  </a:tcPr>
                </a:tc>
                <a:extLst>
                  <a:ext uri="{0D108BD9-81ED-4DB2-BD59-A6C34878D82A}">
                    <a16:rowId xmlns:a16="http://schemas.microsoft.com/office/drawing/2014/main" val="592080160"/>
                  </a:ext>
                </a:extLst>
              </a:tr>
              <a:tr h="0">
                <a:tc>
                  <a:txBody>
                    <a:bodyPr/>
                    <a:lstStyle/>
                    <a:p>
                      <a:pPr fontAlgn="base"/>
                      <a:r>
                        <a:rPr lang="en-IN" sz="1000" b="1" dirty="0">
                          <a:effectLst/>
                          <a:latin typeface="Consolas" panose="020B0609020204030204" pitchFamily="49" charset="0"/>
                        </a:rPr>
                        <a:t>+=</a:t>
                      </a:r>
                    </a:p>
                  </a:txBody>
                  <a:tcPr anchor="ctr">
                    <a:solidFill>
                      <a:srgbClr val="FFFF00"/>
                    </a:solidFill>
                  </a:tcPr>
                </a:tc>
                <a:tc>
                  <a:txBody>
                    <a:bodyPr/>
                    <a:lstStyle/>
                    <a:p>
                      <a:pPr fontAlgn="base"/>
                      <a:r>
                        <a:rPr lang="en-IN" sz="1000" b="1" dirty="0">
                          <a:effectLst/>
                          <a:latin typeface="Consolas" panose="020B0609020204030204" pitchFamily="49" charset="0"/>
                        </a:rPr>
                        <a:t>ADD AND ASSIGN</a:t>
                      </a:r>
                    </a:p>
                  </a:txBody>
                  <a:tcPr anchor="ctr">
                    <a:solidFill>
                      <a:schemeClr val="bg1"/>
                    </a:solidFill>
                  </a:tcPr>
                </a:tc>
                <a:tc>
                  <a:txBody>
                    <a:bodyPr/>
                    <a:lstStyle/>
                    <a:p>
                      <a:pPr fontAlgn="base"/>
                      <a:r>
                        <a:rPr lang="en-IN" sz="1000">
                          <a:effectLst/>
                          <a:latin typeface="Consolas" panose="020B0609020204030204" pitchFamily="49" charset="0"/>
                        </a:rPr>
                        <a:t>x += 5</a:t>
                      </a:r>
                    </a:p>
                  </a:txBody>
                  <a:tcPr anchor="ctr">
                    <a:solidFill>
                      <a:schemeClr val="bg1"/>
                    </a:solidFill>
                  </a:tcPr>
                </a:tc>
                <a:tc>
                  <a:txBody>
                    <a:bodyPr/>
                    <a:lstStyle/>
                    <a:p>
                      <a:pPr fontAlgn="base"/>
                      <a:r>
                        <a:rPr lang="en-IN" sz="1000">
                          <a:effectLst/>
                          <a:latin typeface="Consolas" panose="020B0609020204030204" pitchFamily="49" charset="0"/>
                        </a:rPr>
                        <a:t>x = x + 5</a:t>
                      </a:r>
                    </a:p>
                  </a:txBody>
                  <a:tcPr anchor="ctr">
                    <a:solidFill>
                      <a:schemeClr val="bg1"/>
                    </a:solidFill>
                  </a:tcPr>
                </a:tc>
                <a:extLst>
                  <a:ext uri="{0D108BD9-81ED-4DB2-BD59-A6C34878D82A}">
                    <a16:rowId xmlns:a16="http://schemas.microsoft.com/office/drawing/2014/main" val="1832009391"/>
                  </a:ext>
                </a:extLst>
              </a:tr>
              <a:tr h="0">
                <a:tc>
                  <a:txBody>
                    <a:bodyPr/>
                    <a:lstStyle/>
                    <a:p>
                      <a:pPr fontAlgn="base"/>
                      <a:r>
                        <a:rPr lang="en-IN" sz="1000" b="1" dirty="0">
                          <a:effectLst/>
                          <a:latin typeface="Consolas" panose="020B0609020204030204" pitchFamily="49" charset="0"/>
                        </a:rPr>
                        <a:t>-=</a:t>
                      </a:r>
                    </a:p>
                  </a:txBody>
                  <a:tcPr anchor="ctr">
                    <a:solidFill>
                      <a:srgbClr val="FFFF00"/>
                    </a:solidFill>
                  </a:tcPr>
                </a:tc>
                <a:tc>
                  <a:txBody>
                    <a:bodyPr/>
                    <a:lstStyle/>
                    <a:p>
                      <a:pPr fontAlgn="base"/>
                      <a:r>
                        <a:rPr lang="en-IN" sz="1000" b="1" dirty="0">
                          <a:effectLst/>
                          <a:latin typeface="Consolas" panose="020B0609020204030204" pitchFamily="49" charset="0"/>
                        </a:rPr>
                        <a:t>SUBTRACT AND ASSIGN</a:t>
                      </a:r>
                    </a:p>
                  </a:txBody>
                  <a:tcPr anchor="ctr">
                    <a:solidFill>
                      <a:schemeClr val="bg1"/>
                    </a:solidFill>
                  </a:tcPr>
                </a:tc>
                <a:tc>
                  <a:txBody>
                    <a:bodyPr/>
                    <a:lstStyle/>
                    <a:p>
                      <a:pPr fontAlgn="base"/>
                      <a:r>
                        <a:rPr lang="en-IN" sz="1000">
                          <a:effectLst/>
                          <a:latin typeface="Consolas" panose="020B0609020204030204" pitchFamily="49" charset="0"/>
                        </a:rPr>
                        <a:t>x -= 3</a:t>
                      </a:r>
                    </a:p>
                  </a:txBody>
                  <a:tcPr anchor="ctr">
                    <a:solidFill>
                      <a:schemeClr val="bg1"/>
                    </a:solidFill>
                  </a:tcPr>
                </a:tc>
                <a:tc>
                  <a:txBody>
                    <a:bodyPr/>
                    <a:lstStyle/>
                    <a:p>
                      <a:pPr fontAlgn="base"/>
                      <a:r>
                        <a:rPr lang="en-IN" sz="1000">
                          <a:effectLst/>
                          <a:latin typeface="Consolas" panose="020B0609020204030204" pitchFamily="49" charset="0"/>
                        </a:rPr>
                        <a:t>x = x - 3</a:t>
                      </a:r>
                    </a:p>
                  </a:txBody>
                  <a:tcPr anchor="ctr">
                    <a:solidFill>
                      <a:schemeClr val="bg1"/>
                    </a:solidFill>
                  </a:tcPr>
                </a:tc>
                <a:extLst>
                  <a:ext uri="{0D108BD9-81ED-4DB2-BD59-A6C34878D82A}">
                    <a16:rowId xmlns:a16="http://schemas.microsoft.com/office/drawing/2014/main" val="2999212622"/>
                  </a:ext>
                </a:extLst>
              </a:tr>
              <a:tr h="0">
                <a:tc>
                  <a:txBody>
                    <a:bodyPr/>
                    <a:lstStyle/>
                    <a:p>
                      <a:pPr fontAlgn="base"/>
                      <a:r>
                        <a:rPr lang="en-IN" sz="1000" b="1" dirty="0">
                          <a:effectLst/>
                          <a:latin typeface="Consolas" panose="020B0609020204030204" pitchFamily="49" charset="0"/>
                        </a:rPr>
                        <a:t>*=</a:t>
                      </a:r>
                    </a:p>
                  </a:txBody>
                  <a:tcPr anchor="ctr">
                    <a:solidFill>
                      <a:srgbClr val="FFFF00"/>
                    </a:solidFill>
                  </a:tcPr>
                </a:tc>
                <a:tc>
                  <a:txBody>
                    <a:bodyPr/>
                    <a:lstStyle/>
                    <a:p>
                      <a:pPr fontAlgn="base"/>
                      <a:r>
                        <a:rPr lang="en-IN" sz="1000" b="1" dirty="0">
                          <a:effectLst/>
                          <a:latin typeface="Consolas" panose="020B0609020204030204" pitchFamily="49" charset="0"/>
                        </a:rPr>
                        <a:t>MULTIPLY AND ASSIGN</a:t>
                      </a:r>
                    </a:p>
                  </a:txBody>
                  <a:tcPr anchor="ctr">
                    <a:solidFill>
                      <a:schemeClr val="bg1"/>
                    </a:solidFill>
                  </a:tcPr>
                </a:tc>
                <a:tc>
                  <a:txBody>
                    <a:bodyPr/>
                    <a:lstStyle/>
                    <a:p>
                      <a:pPr fontAlgn="base"/>
                      <a:r>
                        <a:rPr lang="en-IN" sz="1000">
                          <a:effectLst/>
                          <a:latin typeface="Consolas" panose="020B0609020204030204" pitchFamily="49" charset="0"/>
                        </a:rPr>
                        <a:t>x *= 2</a:t>
                      </a:r>
                    </a:p>
                  </a:txBody>
                  <a:tcPr anchor="ctr">
                    <a:solidFill>
                      <a:schemeClr val="bg1"/>
                    </a:solidFill>
                  </a:tcPr>
                </a:tc>
                <a:tc>
                  <a:txBody>
                    <a:bodyPr/>
                    <a:lstStyle/>
                    <a:p>
                      <a:pPr fontAlgn="base"/>
                      <a:r>
                        <a:rPr lang="en-IN" sz="1000">
                          <a:effectLst/>
                          <a:latin typeface="Consolas" panose="020B0609020204030204" pitchFamily="49" charset="0"/>
                        </a:rPr>
                        <a:t>x = x * 2</a:t>
                      </a:r>
                    </a:p>
                  </a:txBody>
                  <a:tcPr anchor="ctr">
                    <a:solidFill>
                      <a:schemeClr val="bg1"/>
                    </a:solidFill>
                  </a:tcPr>
                </a:tc>
                <a:extLst>
                  <a:ext uri="{0D108BD9-81ED-4DB2-BD59-A6C34878D82A}">
                    <a16:rowId xmlns:a16="http://schemas.microsoft.com/office/drawing/2014/main" val="2077174703"/>
                  </a:ext>
                </a:extLst>
              </a:tr>
              <a:tr h="0">
                <a:tc>
                  <a:txBody>
                    <a:bodyPr/>
                    <a:lstStyle/>
                    <a:p>
                      <a:pPr fontAlgn="base"/>
                      <a:r>
                        <a:rPr lang="en-IN" sz="1000" b="1" dirty="0">
                          <a:effectLst/>
                          <a:latin typeface="Consolas" panose="020B0609020204030204" pitchFamily="49" charset="0"/>
                        </a:rPr>
                        <a:t>/=</a:t>
                      </a:r>
                    </a:p>
                  </a:txBody>
                  <a:tcPr anchor="ctr">
                    <a:solidFill>
                      <a:srgbClr val="FFFF00"/>
                    </a:solidFill>
                  </a:tcPr>
                </a:tc>
                <a:tc>
                  <a:txBody>
                    <a:bodyPr/>
                    <a:lstStyle/>
                    <a:p>
                      <a:pPr fontAlgn="base"/>
                      <a:r>
                        <a:rPr lang="en-IN" sz="1000" b="1" dirty="0">
                          <a:effectLst/>
                          <a:latin typeface="Consolas" panose="020B0609020204030204" pitchFamily="49" charset="0"/>
                        </a:rPr>
                        <a:t>DIVIDE AND ASSIGN</a:t>
                      </a:r>
                    </a:p>
                  </a:txBody>
                  <a:tcPr anchor="ctr">
                    <a:solidFill>
                      <a:schemeClr val="bg1"/>
                    </a:solidFill>
                  </a:tcPr>
                </a:tc>
                <a:tc>
                  <a:txBody>
                    <a:bodyPr/>
                    <a:lstStyle/>
                    <a:p>
                      <a:pPr fontAlgn="base"/>
                      <a:r>
                        <a:rPr lang="en-IN" sz="1000">
                          <a:effectLst/>
                          <a:latin typeface="Consolas" panose="020B0609020204030204" pitchFamily="49" charset="0"/>
                        </a:rPr>
                        <a:t>x /= 4</a:t>
                      </a:r>
                    </a:p>
                  </a:txBody>
                  <a:tcPr anchor="ctr">
                    <a:solidFill>
                      <a:schemeClr val="bg1"/>
                    </a:solidFill>
                  </a:tcPr>
                </a:tc>
                <a:tc>
                  <a:txBody>
                    <a:bodyPr/>
                    <a:lstStyle/>
                    <a:p>
                      <a:pPr fontAlgn="base"/>
                      <a:r>
                        <a:rPr lang="en-IN" sz="1000">
                          <a:effectLst/>
                          <a:latin typeface="Consolas" panose="020B0609020204030204" pitchFamily="49" charset="0"/>
                        </a:rPr>
                        <a:t>x = x / 4</a:t>
                      </a:r>
                    </a:p>
                  </a:txBody>
                  <a:tcPr anchor="ctr">
                    <a:solidFill>
                      <a:schemeClr val="bg1"/>
                    </a:solidFill>
                  </a:tcPr>
                </a:tc>
                <a:extLst>
                  <a:ext uri="{0D108BD9-81ED-4DB2-BD59-A6C34878D82A}">
                    <a16:rowId xmlns:a16="http://schemas.microsoft.com/office/drawing/2014/main" val="35696292"/>
                  </a:ext>
                </a:extLst>
              </a:tr>
              <a:tr h="0">
                <a:tc>
                  <a:txBody>
                    <a:bodyPr/>
                    <a:lstStyle/>
                    <a:p>
                      <a:pPr fontAlgn="base"/>
                      <a:r>
                        <a:rPr lang="en-IN" sz="1000" b="1" dirty="0">
                          <a:effectLst/>
                          <a:latin typeface="Consolas" panose="020B0609020204030204" pitchFamily="49" charset="0"/>
                        </a:rPr>
                        <a:t>//=</a:t>
                      </a:r>
                    </a:p>
                  </a:txBody>
                  <a:tcPr anchor="ctr">
                    <a:solidFill>
                      <a:srgbClr val="FFFF00"/>
                    </a:solidFill>
                  </a:tcPr>
                </a:tc>
                <a:tc>
                  <a:txBody>
                    <a:bodyPr/>
                    <a:lstStyle/>
                    <a:p>
                      <a:pPr fontAlgn="base"/>
                      <a:r>
                        <a:rPr lang="en-IN" sz="1000" b="1" dirty="0">
                          <a:effectLst/>
                          <a:latin typeface="Consolas" panose="020B0609020204030204" pitchFamily="49" charset="0"/>
                        </a:rPr>
                        <a:t>FLOOR DIVIDE AND ASSIGN</a:t>
                      </a:r>
                    </a:p>
                  </a:txBody>
                  <a:tcPr anchor="ctr">
                    <a:solidFill>
                      <a:schemeClr val="bg1"/>
                    </a:solidFill>
                  </a:tcPr>
                </a:tc>
                <a:tc>
                  <a:txBody>
                    <a:bodyPr/>
                    <a:lstStyle/>
                    <a:p>
                      <a:pPr fontAlgn="base"/>
                      <a:r>
                        <a:rPr lang="en-IN" sz="1000">
                          <a:effectLst/>
                          <a:latin typeface="Consolas" panose="020B0609020204030204" pitchFamily="49" charset="0"/>
                        </a:rPr>
                        <a:t>x //= 3</a:t>
                      </a:r>
                    </a:p>
                  </a:txBody>
                  <a:tcPr anchor="ctr">
                    <a:solidFill>
                      <a:schemeClr val="bg1"/>
                    </a:solidFill>
                  </a:tcPr>
                </a:tc>
                <a:tc>
                  <a:txBody>
                    <a:bodyPr/>
                    <a:lstStyle/>
                    <a:p>
                      <a:pPr fontAlgn="base"/>
                      <a:r>
                        <a:rPr lang="en-IN" sz="1000">
                          <a:effectLst/>
                          <a:latin typeface="Consolas" panose="020B0609020204030204" pitchFamily="49" charset="0"/>
                        </a:rPr>
                        <a:t>x = x // 3</a:t>
                      </a:r>
                    </a:p>
                  </a:txBody>
                  <a:tcPr anchor="ctr">
                    <a:solidFill>
                      <a:schemeClr val="bg1"/>
                    </a:solidFill>
                  </a:tcPr>
                </a:tc>
                <a:extLst>
                  <a:ext uri="{0D108BD9-81ED-4DB2-BD59-A6C34878D82A}">
                    <a16:rowId xmlns:a16="http://schemas.microsoft.com/office/drawing/2014/main" val="3808899764"/>
                  </a:ext>
                </a:extLst>
              </a:tr>
              <a:tr h="0">
                <a:tc>
                  <a:txBody>
                    <a:bodyPr/>
                    <a:lstStyle/>
                    <a:p>
                      <a:pPr fontAlgn="base"/>
                      <a:r>
                        <a:rPr lang="en-IN" sz="1000" b="1" dirty="0">
                          <a:effectLst/>
                          <a:latin typeface="Consolas" panose="020B0609020204030204" pitchFamily="49" charset="0"/>
                        </a:rPr>
                        <a:t>%=</a:t>
                      </a:r>
                    </a:p>
                  </a:txBody>
                  <a:tcPr anchor="ctr">
                    <a:solidFill>
                      <a:srgbClr val="FFFF00"/>
                    </a:solidFill>
                  </a:tcPr>
                </a:tc>
                <a:tc>
                  <a:txBody>
                    <a:bodyPr/>
                    <a:lstStyle/>
                    <a:p>
                      <a:pPr fontAlgn="base"/>
                      <a:r>
                        <a:rPr lang="en-IN" sz="1000" b="1" dirty="0">
                          <a:effectLst/>
                          <a:latin typeface="Consolas" panose="020B0609020204030204" pitchFamily="49" charset="0"/>
                        </a:rPr>
                        <a:t>MODULO AND ASSIGN</a:t>
                      </a:r>
                    </a:p>
                  </a:txBody>
                  <a:tcPr anchor="ctr">
                    <a:solidFill>
                      <a:schemeClr val="bg1"/>
                    </a:solidFill>
                  </a:tcPr>
                </a:tc>
                <a:tc>
                  <a:txBody>
                    <a:bodyPr/>
                    <a:lstStyle/>
                    <a:p>
                      <a:pPr fontAlgn="base"/>
                      <a:r>
                        <a:rPr lang="en-IN" sz="1000">
                          <a:effectLst/>
                          <a:latin typeface="Consolas" panose="020B0609020204030204" pitchFamily="49" charset="0"/>
                        </a:rPr>
                        <a:t>x %= 7</a:t>
                      </a:r>
                    </a:p>
                  </a:txBody>
                  <a:tcPr anchor="ctr">
                    <a:solidFill>
                      <a:schemeClr val="bg1"/>
                    </a:solidFill>
                  </a:tcPr>
                </a:tc>
                <a:tc>
                  <a:txBody>
                    <a:bodyPr/>
                    <a:lstStyle/>
                    <a:p>
                      <a:pPr fontAlgn="base"/>
                      <a:r>
                        <a:rPr lang="en-IN" sz="1000">
                          <a:effectLst/>
                          <a:latin typeface="Consolas" panose="020B0609020204030204" pitchFamily="49" charset="0"/>
                        </a:rPr>
                        <a:t>x = x % 7</a:t>
                      </a:r>
                    </a:p>
                  </a:txBody>
                  <a:tcPr anchor="ctr">
                    <a:solidFill>
                      <a:schemeClr val="bg1"/>
                    </a:solidFill>
                  </a:tcPr>
                </a:tc>
                <a:extLst>
                  <a:ext uri="{0D108BD9-81ED-4DB2-BD59-A6C34878D82A}">
                    <a16:rowId xmlns:a16="http://schemas.microsoft.com/office/drawing/2014/main" val="3538007615"/>
                  </a:ext>
                </a:extLst>
              </a:tr>
              <a:tr h="0">
                <a:tc>
                  <a:txBody>
                    <a:bodyPr/>
                    <a:lstStyle/>
                    <a:p>
                      <a:pPr fontAlgn="base"/>
                      <a:r>
                        <a:rPr lang="en-IN" sz="1000" b="1" dirty="0">
                          <a:effectLst/>
                          <a:latin typeface="Consolas" panose="020B0609020204030204" pitchFamily="49" charset="0"/>
                        </a:rPr>
                        <a:t>**=</a:t>
                      </a:r>
                    </a:p>
                  </a:txBody>
                  <a:tcPr anchor="ctr">
                    <a:solidFill>
                      <a:srgbClr val="FFFF00"/>
                    </a:solidFill>
                  </a:tcPr>
                </a:tc>
                <a:tc>
                  <a:txBody>
                    <a:bodyPr/>
                    <a:lstStyle/>
                    <a:p>
                      <a:pPr fontAlgn="base"/>
                      <a:r>
                        <a:rPr lang="en-IN" sz="1000" b="1" dirty="0">
                          <a:effectLst/>
                          <a:latin typeface="Consolas" panose="020B0609020204030204" pitchFamily="49" charset="0"/>
                        </a:rPr>
                        <a:t>EXPONENTIATION AND ASSIGN</a:t>
                      </a:r>
                    </a:p>
                  </a:txBody>
                  <a:tcPr anchor="ctr">
                    <a:solidFill>
                      <a:schemeClr val="bg1"/>
                    </a:solidFill>
                  </a:tcPr>
                </a:tc>
                <a:tc>
                  <a:txBody>
                    <a:bodyPr/>
                    <a:lstStyle/>
                    <a:p>
                      <a:pPr fontAlgn="base"/>
                      <a:r>
                        <a:rPr lang="en-IN" sz="1000">
                          <a:effectLst/>
                          <a:latin typeface="Consolas" panose="020B0609020204030204" pitchFamily="49" charset="0"/>
                        </a:rPr>
                        <a:t>x **= 2</a:t>
                      </a:r>
                    </a:p>
                  </a:txBody>
                  <a:tcPr anchor="ctr">
                    <a:solidFill>
                      <a:schemeClr val="bg1"/>
                    </a:solidFill>
                  </a:tcPr>
                </a:tc>
                <a:tc>
                  <a:txBody>
                    <a:bodyPr/>
                    <a:lstStyle/>
                    <a:p>
                      <a:pPr fontAlgn="base"/>
                      <a:r>
                        <a:rPr lang="en-IN" sz="1000">
                          <a:effectLst/>
                          <a:latin typeface="Consolas" panose="020B0609020204030204" pitchFamily="49" charset="0"/>
                        </a:rPr>
                        <a:t>x = x ** 2</a:t>
                      </a:r>
                    </a:p>
                  </a:txBody>
                  <a:tcPr anchor="ctr">
                    <a:solidFill>
                      <a:schemeClr val="bg1"/>
                    </a:solidFill>
                  </a:tcPr>
                </a:tc>
                <a:extLst>
                  <a:ext uri="{0D108BD9-81ED-4DB2-BD59-A6C34878D82A}">
                    <a16:rowId xmlns:a16="http://schemas.microsoft.com/office/drawing/2014/main" val="3610408984"/>
                  </a:ext>
                </a:extLst>
              </a:tr>
              <a:tr h="0">
                <a:tc>
                  <a:txBody>
                    <a:bodyPr/>
                    <a:lstStyle/>
                    <a:p>
                      <a:pPr fontAlgn="base"/>
                      <a:r>
                        <a:rPr lang="en-IN" sz="1000" b="1" dirty="0">
                          <a:effectLst/>
                          <a:latin typeface="Consolas" panose="020B0609020204030204" pitchFamily="49" charset="0"/>
                        </a:rPr>
                        <a:t>&amp;=</a:t>
                      </a:r>
                    </a:p>
                  </a:txBody>
                  <a:tcPr anchor="ctr">
                    <a:solidFill>
                      <a:srgbClr val="FFFF00"/>
                    </a:solidFill>
                  </a:tcPr>
                </a:tc>
                <a:tc>
                  <a:txBody>
                    <a:bodyPr/>
                    <a:lstStyle/>
                    <a:p>
                      <a:pPr fontAlgn="base"/>
                      <a:r>
                        <a:rPr lang="en-IN" sz="1000" b="1" dirty="0">
                          <a:effectLst/>
                          <a:latin typeface="Consolas" panose="020B0609020204030204" pitchFamily="49" charset="0"/>
                        </a:rPr>
                        <a:t>BITWISE AND </a:t>
                      </a:r>
                      <a:r>
                        <a:rPr lang="en-IN" sz="1000" b="1" dirty="0" err="1">
                          <a:effectLst/>
                          <a:latin typeface="Consolas" panose="020B0609020204030204" pitchFamily="49" charset="0"/>
                        </a:rPr>
                        <a:t>AND</a:t>
                      </a:r>
                      <a:r>
                        <a:rPr lang="en-IN" sz="1000" b="1" dirty="0">
                          <a:effectLst/>
                          <a:latin typeface="Consolas" panose="020B0609020204030204" pitchFamily="49" charset="0"/>
                        </a:rPr>
                        <a:t> ASSIGN</a:t>
                      </a:r>
                    </a:p>
                  </a:txBody>
                  <a:tcPr anchor="ctr">
                    <a:solidFill>
                      <a:schemeClr val="bg1"/>
                    </a:solidFill>
                  </a:tcPr>
                </a:tc>
                <a:tc>
                  <a:txBody>
                    <a:bodyPr/>
                    <a:lstStyle/>
                    <a:p>
                      <a:pPr fontAlgn="base"/>
                      <a:r>
                        <a:rPr lang="en-IN" sz="1000">
                          <a:effectLst/>
                          <a:latin typeface="Consolas" panose="020B0609020204030204" pitchFamily="49" charset="0"/>
                        </a:rPr>
                        <a:t>x &amp;= 3</a:t>
                      </a:r>
                    </a:p>
                  </a:txBody>
                  <a:tcPr anchor="ctr">
                    <a:solidFill>
                      <a:schemeClr val="bg1"/>
                    </a:solidFill>
                  </a:tcPr>
                </a:tc>
                <a:tc>
                  <a:txBody>
                    <a:bodyPr/>
                    <a:lstStyle/>
                    <a:p>
                      <a:pPr fontAlgn="base"/>
                      <a:r>
                        <a:rPr lang="en-IN" sz="1000">
                          <a:effectLst/>
                          <a:latin typeface="Consolas" panose="020B0609020204030204" pitchFamily="49" charset="0"/>
                        </a:rPr>
                        <a:t>x = x &amp; 3</a:t>
                      </a:r>
                    </a:p>
                  </a:txBody>
                  <a:tcPr anchor="ctr">
                    <a:solidFill>
                      <a:schemeClr val="bg1"/>
                    </a:solidFill>
                  </a:tcPr>
                </a:tc>
                <a:extLst>
                  <a:ext uri="{0D108BD9-81ED-4DB2-BD59-A6C34878D82A}">
                    <a16:rowId xmlns:a16="http://schemas.microsoft.com/office/drawing/2014/main" val="1438499485"/>
                  </a:ext>
                </a:extLst>
              </a:tr>
              <a:tr h="0">
                <a:tc>
                  <a:txBody>
                    <a:bodyPr/>
                    <a:lstStyle/>
                    <a:p>
                      <a:pPr fontAlgn="base"/>
                      <a:r>
                        <a:rPr lang="en-IN" sz="1000" b="1" dirty="0">
                          <a:effectLst/>
                          <a:latin typeface="Consolas" panose="020B0609020204030204" pitchFamily="49" charset="0"/>
                        </a:rPr>
                        <a:t>|=</a:t>
                      </a:r>
                    </a:p>
                  </a:txBody>
                  <a:tcPr anchor="ctr">
                    <a:solidFill>
                      <a:srgbClr val="FFFF00"/>
                    </a:solidFill>
                  </a:tcPr>
                </a:tc>
                <a:tc>
                  <a:txBody>
                    <a:bodyPr/>
                    <a:lstStyle/>
                    <a:p>
                      <a:pPr fontAlgn="base"/>
                      <a:r>
                        <a:rPr lang="en-IN" sz="1000" b="1" dirty="0">
                          <a:effectLst/>
                          <a:latin typeface="Consolas" panose="020B0609020204030204" pitchFamily="49" charset="0"/>
                        </a:rPr>
                        <a:t>BITWISE OR AND ASSIGN</a:t>
                      </a:r>
                    </a:p>
                  </a:txBody>
                  <a:tcPr anchor="ctr">
                    <a:solidFill>
                      <a:schemeClr val="bg1"/>
                    </a:solidFill>
                  </a:tcPr>
                </a:tc>
                <a:tc>
                  <a:txBody>
                    <a:bodyPr/>
                    <a:lstStyle/>
                    <a:p>
                      <a:pPr fontAlgn="base"/>
                      <a:r>
                        <a:rPr lang="en-IN" sz="1000">
                          <a:effectLst/>
                          <a:latin typeface="Consolas" panose="020B0609020204030204" pitchFamily="49" charset="0"/>
                        </a:rPr>
                        <a:t>x |= 5</a:t>
                      </a:r>
                    </a:p>
                  </a:txBody>
                  <a:tcPr anchor="ctr">
                    <a:solidFill>
                      <a:schemeClr val="bg1"/>
                    </a:solidFill>
                  </a:tcPr>
                </a:tc>
                <a:tc>
                  <a:txBody>
                    <a:bodyPr/>
                    <a:lstStyle/>
                    <a:p>
                      <a:pPr fontAlgn="base"/>
                      <a:r>
                        <a:rPr lang="en-IN" sz="1000">
                          <a:effectLst/>
                          <a:latin typeface="Consolas" panose="020B0609020204030204" pitchFamily="49" charset="0"/>
                        </a:rPr>
                        <a:t>x = x | 5</a:t>
                      </a:r>
                    </a:p>
                  </a:txBody>
                  <a:tcPr anchor="ctr">
                    <a:solidFill>
                      <a:schemeClr val="bg1"/>
                    </a:solidFill>
                  </a:tcPr>
                </a:tc>
                <a:extLst>
                  <a:ext uri="{0D108BD9-81ED-4DB2-BD59-A6C34878D82A}">
                    <a16:rowId xmlns:a16="http://schemas.microsoft.com/office/drawing/2014/main" val="3813071028"/>
                  </a:ext>
                </a:extLst>
              </a:tr>
              <a:tr h="0">
                <a:tc>
                  <a:txBody>
                    <a:bodyPr/>
                    <a:lstStyle/>
                    <a:p>
                      <a:pPr fontAlgn="base"/>
                      <a:r>
                        <a:rPr lang="en-IN" sz="1000" b="1" dirty="0">
                          <a:effectLst/>
                          <a:latin typeface="Consolas" panose="020B0609020204030204" pitchFamily="49" charset="0"/>
                        </a:rPr>
                        <a:t>^=</a:t>
                      </a:r>
                    </a:p>
                  </a:txBody>
                  <a:tcPr anchor="ctr">
                    <a:solidFill>
                      <a:srgbClr val="FFFF00"/>
                    </a:solidFill>
                  </a:tcPr>
                </a:tc>
                <a:tc>
                  <a:txBody>
                    <a:bodyPr/>
                    <a:lstStyle/>
                    <a:p>
                      <a:pPr fontAlgn="base"/>
                      <a:r>
                        <a:rPr lang="en-IN" sz="1000" b="1" dirty="0">
                          <a:effectLst/>
                          <a:latin typeface="Consolas" panose="020B0609020204030204" pitchFamily="49" charset="0"/>
                        </a:rPr>
                        <a:t>BITWISE XOR AND ASSIGN</a:t>
                      </a:r>
                    </a:p>
                  </a:txBody>
                  <a:tcPr anchor="ctr">
                    <a:solidFill>
                      <a:schemeClr val="bg1"/>
                    </a:solidFill>
                  </a:tcPr>
                </a:tc>
                <a:tc>
                  <a:txBody>
                    <a:bodyPr/>
                    <a:lstStyle/>
                    <a:p>
                      <a:pPr fontAlgn="base"/>
                      <a:r>
                        <a:rPr lang="en-IN" sz="1000">
                          <a:effectLst/>
                          <a:latin typeface="Consolas" panose="020B0609020204030204" pitchFamily="49" charset="0"/>
                        </a:rPr>
                        <a:t>x ^= 6</a:t>
                      </a:r>
                    </a:p>
                  </a:txBody>
                  <a:tcPr anchor="ctr">
                    <a:solidFill>
                      <a:schemeClr val="bg1"/>
                    </a:solidFill>
                  </a:tcPr>
                </a:tc>
                <a:tc>
                  <a:txBody>
                    <a:bodyPr/>
                    <a:lstStyle/>
                    <a:p>
                      <a:pPr fontAlgn="base"/>
                      <a:r>
                        <a:rPr lang="en-IN" sz="1000">
                          <a:effectLst/>
                          <a:latin typeface="Consolas" panose="020B0609020204030204" pitchFamily="49" charset="0"/>
                        </a:rPr>
                        <a:t>x = x ^ 6</a:t>
                      </a:r>
                    </a:p>
                  </a:txBody>
                  <a:tcPr anchor="ctr">
                    <a:solidFill>
                      <a:schemeClr val="bg1"/>
                    </a:solidFill>
                  </a:tcPr>
                </a:tc>
                <a:extLst>
                  <a:ext uri="{0D108BD9-81ED-4DB2-BD59-A6C34878D82A}">
                    <a16:rowId xmlns:a16="http://schemas.microsoft.com/office/drawing/2014/main" val="2346916603"/>
                  </a:ext>
                </a:extLst>
              </a:tr>
              <a:tr h="0">
                <a:tc>
                  <a:txBody>
                    <a:bodyPr/>
                    <a:lstStyle/>
                    <a:p>
                      <a:pPr fontAlgn="base"/>
                      <a:r>
                        <a:rPr lang="en-IN" sz="1000" b="1" dirty="0">
                          <a:effectLst/>
                          <a:latin typeface="Consolas" panose="020B0609020204030204" pitchFamily="49" charset="0"/>
                        </a:rPr>
                        <a:t>&lt;&lt;=</a:t>
                      </a:r>
                    </a:p>
                  </a:txBody>
                  <a:tcPr anchor="ctr">
                    <a:solidFill>
                      <a:srgbClr val="FFFF00"/>
                    </a:solidFill>
                  </a:tcPr>
                </a:tc>
                <a:tc>
                  <a:txBody>
                    <a:bodyPr/>
                    <a:lstStyle/>
                    <a:p>
                      <a:pPr fontAlgn="base"/>
                      <a:r>
                        <a:rPr lang="en-IN" sz="1000" b="1" dirty="0">
                          <a:effectLst/>
                          <a:latin typeface="Consolas" panose="020B0609020204030204" pitchFamily="49" charset="0"/>
                        </a:rPr>
                        <a:t>LEFT SHIFT AND ASSIGN</a:t>
                      </a:r>
                    </a:p>
                  </a:txBody>
                  <a:tcPr anchor="ctr">
                    <a:solidFill>
                      <a:schemeClr val="bg1"/>
                    </a:solidFill>
                  </a:tcPr>
                </a:tc>
                <a:tc>
                  <a:txBody>
                    <a:bodyPr/>
                    <a:lstStyle/>
                    <a:p>
                      <a:pPr fontAlgn="base"/>
                      <a:r>
                        <a:rPr lang="en-IN" sz="1000">
                          <a:effectLst/>
                          <a:latin typeface="Consolas" panose="020B0609020204030204" pitchFamily="49" charset="0"/>
                        </a:rPr>
                        <a:t>x &lt;&lt;= 2</a:t>
                      </a:r>
                    </a:p>
                  </a:txBody>
                  <a:tcPr anchor="ctr">
                    <a:solidFill>
                      <a:schemeClr val="bg1"/>
                    </a:solidFill>
                  </a:tcPr>
                </a:tc>
                <a:tc>
                  <a:txBody>
                    <a:bodyPr/>
                    <a:lstStyle/>
                    <a:p>
                      <a:pPr fontAlgn="base"/>
                      <a:r>
                        <a:rPr lang="en-IN" sz="1000">
                          <a:effectLst/>
                          <a:latin typeface="Consolas" panose="020B0609020204030204" pitchFamily="49" charset="0"/>
                        </a:rPr>
                        <a:t>x = x &lt;&lt; 2</a:t>
                      </a:r>
                    </a:p>
                  </a:txBody>
                  <a:tcPr anchor="ctr">
                    <a:solidFill>
                      <a:schemeClr val="bg1"/>
                    </a:solidFill>
                  </a:tcPr>
                </a:tc>
                <a:extLst>
                  <a:ext uri="{0D108BD9-81ED-4DB2-BD59-A6C34878D82A}">
                    <a16:rowId xmlns:a16="http://schemas.microsoft.com/office/drawing/2014/main" val="3698614685"/>
                  </a:ext>
                </a:extLst>
              </a:tr>
              <a:tr h="0">
                <a:tc>
                  <a:txBody>
                    <a:bodyPr/>
                    <a:lstStyle/>
                    <a:p>
                      <a:pPr fontAlgn="base"/>
                      <a:r>
                        <a:rPr lang="en-IN" sz="1000" b="1" dirty="0">
                          <a:effectLst/>
                          <a:latin typeface="Consolas" panose="020B0609020204030204" pitchFamily="49" charset="0"/>
                        </a:rPr>
                        <a:t>&gt;&gt;=</a:t>
                      </a:r>
                    </a:p>
                  </a:txBody>
                  <a:tcPr anchor="ctr">
                    <a:solidFill>
                      <a:srgbClr val="FFFF00"/>
                    </a:solidFill>
                  </a:tcPr>
                </a:tc>
                <a:tc>
                  <a:txBody>
                    <a:bodyPr/>
                    <a:lstStyle/>
                    <a:p>
                      <a:pPr fontAlgn="base"/>
                      <a:r>
                        <a:rPr lang="en-IN" sz="1000" b="1" dirty="0">
                          <a:effectLst/>
                          <a:latin typeface="Consolas" panose="020B0609020204030204" pitchFamily="49" charset="0"/>
                        </a:rPr>
                        <a:t>RIGHT SHIFT AND ASSIGN</a:t>
                      </a:r>
                    </a:p>
                  </a:txBody>
                  <a:tcPr anchor="ctr">
                    <a:solidFill>
                      <a:schemeClr val="bg1"/>
                    </a:solidFill>
                  </a:tcPr>
                </a:tc>
                <a:tc>
                  <a:txBody>
                    <a:bodyPr/>
                    <a:lstStyle/>
                    <a:p>
                      <a:pPr fontAlgn="base"/>
                      <a:r>
                        <a:rPr lang="en-IN" sz="1000">
                          <a:effectLst/>
                          <a:latin typeface="Consolas" panose="020B0609020204030204" pitchFamily="49" charset="0"/>
                        </a:rPr>
                        <a:t>x &gt;&gt;= 3</a:t>
                      </a:r>
                    </a:p>
                  </a:txBody>
                  <a:tcPr anchor="ctr">
                    <a:solidFill>
                      <a:schemeClr val="bg1"/>
                    </a:solidFill>
                  </a:tcPr>
                </a:tc>
                <a:tc>
                  <a:txBody>
                    <a:bodyPr/>
                    <a:lstStyle/>
                    <a:p>
                      <a:pPr fontAlgn="base"/>
                      <a:r>
                        <a:rPr lang="en-IN" sz="1000" dirty="0">
                          <a:effectLst/>
                          <a:latin typeface="Consolas" panose="020B0609020204030204" pitchFamily="49" charset="0"/>
                        </a:rPr>
                        <a:t>x = x &gt;&gt; 3</a:t>
                      </a:r>
                    </a:p>
                  </a:txBody>
                  <a:tcPr anchor="ctr">
                    <a:solidFill>
                      <a:schemeClr val="bg1"/>
                    </a:solidFill>
                  </a:tcPr>
                </a:tc>
                <a:extLst>
                  <a:ext uri="{0D108BD9-81ED-4DB2-BD59-A6C34878D82A}">
                    <a16:rowId xmlns:a16="http://schemas.microsoft.com/office/drawing/2014/main" val="928841831"/>
                  </a:ext>
                </a:extLst>
              </a:tr>
            </a:tbl>
          </a:graphicData>
        </a:graphic>
      </p:graphicFrame>
    </p:spTree>
    <p:extLst>
      <p:ext uri="{BB962C8B-B14F-4D97-AF65-F5344CB8AC3E}">
        <p14:creationId xmlns:p14="http://schemas.microsoft.com/office/powerpoint/2010/main" val="1041453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89D3486-8CD5-E983-93C8-0EFC56A6355F}"/>
              </a:ext>
            </a:extLst>
          </p:cNvPr>
          <p:cNvSpPr txBox="1"/>
          <p:nvPr/>
        </p:nvSpPr>
        <p:spPr>
          <a:xfrm>
            <a:off x="5242870" y="554361"/>
            <a:ext cx="6804459" cy="1938992"/>
          </a:xfrm>
          <a:prstGeom prst="rect">
            <a:avLst/>
          </a:prstGeom>
          <a:solidFill>
            <a:schemeClr val="tx1"/>
          </a:solidFill>
        </p:spPr>
        <p:txBody>
          <a:bodyPr wrap="square" rtlCol="0">
            <a:spAutoFit/>
          </a:bodyPr>
          <a:lstStyle/>
          <a:p>
            <a:pPr algn="ctr"/>
            <a:r>
              <a:rPr lang="en-US" sz="1000" dirty="0">
                <a:solidFill>
                  <a:schemeClr val="bg1"/>
                </a:solidFill>
                <a:latin typeface="Consolas" panose="020B0609020204030204" pitchFamily="49" charset="0"/>
              </a:rPr>
              <a:t> </a:t>
            </a:r>
            <a:r>
              <a:rPr lang="en-US" sz="1000" b="1" dirty="0">
                <a:solidFill>
                  <a:schemeClr val="bg1"/>
                </a:solidFill>
                <a:latin typeface="Consolas" panose="020B0609020204030204" pitchFamily="49" charset="0"/>
              </a:rPr>
              <a:t>INPUT() FUNCTION</a:t>
            </a:r>
          </a:p>
          <a:p>
            <a:pPr algn="just"/>
            <a:r>
              <a:rPr lang="en-US" sz="1000" dirty="0">
                <a:solidFill>
                  <a:schemeClr val="bg1"/>
                </a:solidFill>
                <a:latin typeface="Consolas" panose="020B0609020204030204" pitchFamily="49" charset="0"/>
              </a:rPr>
              <a:t>In python, the </a:t>
            </a:r>
            <a:r>
              <a:rPr lang="en-US" sz="1000" b="1" dirty="0">
                <a:solidFill>
                  <a:schemeClr val="bg1"/>
                </a:solidFill>
                <a:latin typeface="Consolas" panose="020B0609020204030204" pitchFamily="49" charset="0"/>
              </a:rPr>
              <a:t>‘input()’ </a:t>
            </a:r>
            <a:r>
              <a:rPr lang="en-US" sz="1000" dirty="0">
                <a:solidFill>
                  <a:schemeClr val="bg1"/>
                </a:solidFill>
                <a:latin typeface="Consolas" panose="020B0609020204030204" pitchFamily="49" charset="0"/>
              </a:rPr>
              <a:t>function is used to take user input from the console or command line. It allows the program to pause and wait for the user to enter some data, which is then returned as a string.</a:t>
            </a:r>
          </a:p>
          <a:p>
            <a:pPr algn="just"/>
            <a:endParaRPr lang="en-US" sz="1000" dirty="0">
              <a:solidFill>
                <a:schemeClr val="bg1"/>
              </a:solidFill>
              <a:latin typeface="Consolas" panose="020B0609020204030204" pitchFamily="49" charset="0"/>
            </a:endParaRPr>
          </a:p>
          <a:p>
            <a:pPr algn="just"/>
            <a:endParaRPr lang="en-US" sz="1000" dirty="0">
              <a:solidFill>
                <a:schemeClr val="bg1"/>
              </a:solidFill>
              <a:latin typeface="Consolas" panose="020B0609020204030204" pitchFamily="49" charset="0"/>
            </a:endParaRPr>
          </a:p>
          <a:p>
            <a:pPr algn="just"/>
            <a:endParaRPr lang="en-US" sz="1000" dirty="0">
              <a:solidFill>
                <a:schemeClr val="bg1"/>
              </a:solidFill>
              <a:latin typeface="Consolas" panose="020B0609020204030204" pitchFamily="49" charset="0"/>
            </a:endParaRPr>
          </a:p>
          <a:p>
            <a:pPr algn="just"/>
            <a:endParaRPr lang="en-US" sz="1000" dirty="0">
              <a:solidFill>
                <a:schemeClr val="bg1"/>
              </a:solidFill>
              <a:latin typeface="Consolas" panose="020B0609020204030204" pitchFamily="49" charset="0"/>
            </a:endParaRPr>
          </a:p>
          <a:p>
            <a:pPr algn="just"/>
            <a:r>
              <a:rPr lang="en-US" sz="1000" dirty="0">
                <a:solidFill>
                  <a:schemeClr val="bg1"/>
                </a:solidFill>
                <a:latin typeface="Consolas" panose="020B0609020204030204" pitchFamily="49" charset="0"/>
              </a:rPr>
              <a:t>-the </a:t>
            </a:r>
            <a:r>
              <a:rPr lang="en-US" sz="1000" b="1" dirty="0">
                <a:solidFill>
                  <a:schemeClr val="bg1"/>
                </a:solidFill>
                <a:latin typeface="Consolas" panose="020B0609020204030204" pitchFamily="49" charset="0"/>
              </a:rPr>
              <a:t>‘input()’ </a:t>
            </a:r>
            <a:r>
              <a:rPr lang="en-US" sz="1000" dirty="0">
                <a:solidFill>
                  <a:schemeClr val="bg1"/>
                </a:solidFill>
                <a:latin typeface="Consolas" panose="020B0609020204030204" pitchFamily="49" charset="0"/>
              </a:rPr>
              <a:t>function always returns a string </a:t>
            </a:r>
          </a:p>
          <a:p>
            <a:pPr algn="just"/>
            <a:r>
              <a:rPr lang="en-US" sz="1000" dirty="0">
                <a:solidFill>
                  <a:schemeClr val="bg1"/>
                </a:solidFill>
                <a:latin typeface="Consolas" panose="020B0609020204030204" pitchFamily="49" charset="0"/>
              </a:rPr>
              <a:t>-by using appropriate typecasting functions like ‘int()’, ‘float()’ the input can be converted</a:t>
            </a:r>
          </a:p>
          <a:p>
            <a:pPr algn="just"/>
            <a:r>
              <a:rPr lang="en-US" sz="1000" dirty="0">
                <a:solidFill>
                  <a:schemeClr val="bg1"/>
                </a:solidFill>
                <a:latin typeface="Consolas" panose="020B0609020204030204" pitchFamily="49" charset="0"/>
              </a:rPr>
              <a:t>to specific data types </a:t>
            </a:r>
            <a:endParaRPr lang="en-US" sz="1000" b="1" dirty="0">
              <a:solidFill>
                <a:schemeClr val="bg1"/>
              </a:solidFill>
              <a:latin typeface="Consolas" panose="020B0609020204030204" pitchFamily="49" charset="0"/>
            </a:endParaRPr>
          </a:p>
          <a:p>
            <a:pPr algn="ctr"/>
            <a:endParaRPr lang="en-US" sz="1000" b="1" dirty="0">
              <a:solidFill>
                <a:schemeClr val="bg1"/>
              </a:solidFill>
              <a:latin typeface="Consolas" panose="020B0609020204030204" pitchFamily="49" charset="0"/>
            </a:endParaRPr>
          </a:p>
        </p:txBody>
      </p:sp>
      <p:sp>
        <p:nvSpPr>
          <p:cNvPr id="6" name="TextBox 5">
            <a:extLst>
              <a:ext uri="{FF2B5EF4-FFF2-40B4-BE49-F238E27FC236}">
                <a16:creationId xmlns:a16="http://schemas.microsoft.com/office/drawing/2014/main" id="{29BB2379-F552-162A-2F6E-647254852433}"/>
              </a:ext>
            </a:extLst>
          </p:cNvPr>
          <p:cNvSpPr txBox="1"/>
          <p:nvPr/>
        </p:nvSpPr>
        <p:spPr>
          <a:xfrm>
            <a:off x="144670" y="3030777"/>
            <a:ext cx="5626737" cy="2554545"/>
          </a:xfrm>
          <a:prstGeom prst="rect">
            <a:avLst/>
          </a:prstGeom>
          <a:solidFill>
            <a:schemeClr val="tx1"/>
          </a:solidFill>
        </p:spPr>
        <p:txBody>
          <a:bodyPr wrap="square" rtlCol="0">
            <a:spAutoFit/>
          </a:bodyPr>
          <a:lstStyle/>
          <a:p>
            <a:endParaRPr lang="en-US" sz="1000" b="1" dirty="0">
              <a:solidFill>
                <a:schemeClr val="bg1"/>
              </a:solidFill>
              <a:latin typeface="Consolas" panose="020B0609020204030204" pitchFamily="49" charset="0"/>
            </a:endParaRPr>
          </a:p>
          <a:p>
            <a:pPr algn="ctr"/>
            <a:r>
              <a:rPr lang="en-US" sz="1000" b="1" dirty="0">
                <a:solidFill>
                  <a:schemeClr val="bg1"/>
                </a:solidFill>
                <a:latin typeface="Consolas" panose="020B0609020204030204" pitchFamily="49" charset="0"/>
              </a:rPr>
              <a:t>LOGICAL OPERATORS</a:t>
            </a: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pPr algn="ctr"/>
            <a:endParaRPr lang="en-US" sz="1000" b="1" i="0" dirty="0">
              <a:solidFill>
                <a:schemeClr val="bg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642BE812-BCF8-B058-2D5D-31900C7A1899}"/>
              </a:ext>
            </a:extLst>
          </p:cNvPr>
          <p:cNvSpPr txBox="1"/>
          <p:nvPr/>
        </p:nvSpPr>
        <p:spPr>
          <a:xfrm>
            <a:off x="5060375" y="20781"/>
            <a:ext cx="1381990" cy="830997"/>
          </a:xfrm>
          <a:prstGeom prst="rect">
            <a:avLst/>
          </a:prstGeom>
          <a:noFill/>
        </p:spPr>
        <p:txBody>
          <a:bodyPr wrap="square" rtlCol="0">
            <a:spAutoFit/>
          </a:bodyPr>
          <a:lstStyle/>
          <a:p>
            <a:r>
              <a:rPr lang="en-US" sz="2400" b="1" dirty="0">
                <a:latin typeface="Consolas" panose="020B0609020204030204" pitchFamily="49" charset="0"/>
                <a:ea typeface="Cambria" panose="02040503050406030204" pitchFamily="18" charset="0"/>
              </a:rPr>
              <a:t>PYTHON </a:t>
            </a:r>
          </a:p>
          <a:p>
            <a:endParaRPr lang="en-IN" sz="2400" b="1" dirty="0">
              <a:latin typeface="Consolas" panose="020B0609020204030204" pitchFamily="49" charset="0"/>
              <a:ea typeface="Cambria" panose="02040503050406030204" pitchFamily="18" charset="0"/>
            </a:endParaRPr>
          </a:p>
        </p:txBody>
      </p:sp>
      <p:sp>
        <p:nvSpPr>
          <p:cNvPr id="9" name="Rectangle 5">
            <a:extLst>
              <a:ext uri="{FF2B5EF4-FFF2-40B4-BE49-F238E27FC236}">
                <a16:creationId xmlns:a16="http://schemas.microsoft.com/office/drawing/2014/main" id="{4721B5B9-ABE2-1502-A6D7-D3784AB47C83}"/>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643A9286-DBF3-522F-B483-8C51E179542C}"/>
              </a:ext>
            </a:extLst>
          </p:cNvPr>
          <p:cNvSpPr txBox="1"/>
          <p:nvPr/>
        </p:nvSpPr>
        <p:spPr>
          <a:xfrm>
            <a:off x="186235" y="534984"/>
            <a:ext cx="4874140" cy="2400657"/>
          </a:xfrm>
          <a:prstGeom prst="rect">
            <a:avLst/>
          </a:prstGeom>
          <a:solidFill>
            <a:schemeClr val="tx1"/>
          </a:solidFill>
        </p:spPr>
        <p:txBody>
          <a:bodyPr wrap="square" rtlCol="0">
            <a:spAutoFit/>
          </a:bodyPr>
          <a:lstStyle/>
          <a:p>
            <a:endParaRPr lang="en-US" sz="1000" b="1" dirty="0">
              <a:solidFill>
                <a:schemeClr val="bg1"/>
              </a:solidFill>
              <a:latin typeface="Consolas" panose="020B0609020204030204" pitchFamily="49" charset="0"/>
            </a:endParaRPr>
          </a:p>
          <a:p>
            <a:pPr algn="ctr"/>
            <a:r>
              <a:rPr lang="en-US" sz="1000" b="1" dirty="0">
                <a:solidFill>
                  <a:schemeClr val="bg1"/>
                </a:solidFill>
                <a:latin typeface="Consolas" panose="020B0609020204030204" pitchFamily="49" charset="0"/>
              </a:rPr>
              <a:t>COMPARISION OPERATORS</a:t>
            </a: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pPr algn="ctr"/>
            <a:endParaRPr lang="en-US" sz="1000" b="1" i="0" dirty="0">
              <a:solidFill>
                <a:schemeClr val="bg1"/>
              </a:solidFill>
              <a:effectLst/>
              <a:latin typeface="Consolas" panose="020B0609020204030204" pitchFamily="49" charset="0"/>
            </a:endParaRPr>
          </a:p>
        </p:txBody>
      </p:sp>
      <p:graphicFrame>
        <p:nvGraphicFramePr>
          <p:cNvPr id="3" name="Table 10">
            <a:extLst>
              <a:ext uri="{FF2B5EF4-FFF2-40B4-BE49-F238E27FC236}">
                <a16:creationId xmlns:a16="http://schemas.microsoft.com/office/drawing/2014/main" id="{71D26409-00D1-FD0F-0025-2AE986998B85}"/>
              </a:ext>
            </a:extLst>
          </p:cNvPr>
          <p:cNvGraphicFramePr>
            <a:graphicFrameLocks noGrp="1"/>
          </p:cNvGraphicFramePr>
          <p:nvPr>
            <p:extLst>
              <p:ext uri="{D42A27DB-BD31-4B8C-83A1-F6EECF244321}">
                <p14:modId xmlns:p14="http://schemas.microsoft.com/office/powerpoint/2010/main" val="3468790035"/>
              </p:ext>
            </p:extLst>
          </p:nvPr>
        </p:nvGraphicFramePr>
        <p:xfrm>
          <a:off x="327166" y="1028706"/>
          <a:ext cx="4624388" cy="1706880"/>
        </p:xfrm>
        <a:graphic>
          <a:graphicData uri="http://schemas.openxmlformats.org/drawingml/2006/table">
            <a:tbl>
              <a:tblPr firstRow="1" bandRow="1">
                <a:tableStyleId>{5940675A-B579-460E-94D1-54222C63F5DA}</a:tableStyleId>
              </a:tblPr>
              <a:tblGrid>
                <a:gridCol w="811530">
                  <a:extLst>
                    <a:ext uri="{9D8B030D-6E8A-4147-A177-3AD203B41FA5}">
                      <a16:colId xmlns:a16="http://schemas.microsoft.com/office/drawing/2014/main" val="2359920157"/>
                    </a:ext>
                  </a:extLst>
                </a:gridCol>
                <a:gridCol w="1929130">
                  <a:extLst>
                    <a:ext uri="{9D8B030D-6E8A-4147-A177-3AD203B41FA5}">
                      <a16:colId xmlns:a16="http://schemas.microsoft.com/office/drawing/2014/main" val="90272606"/>
                    </a:ext>
                  </a:extLst>
                </a:gridCol>
                <a:gridCol w="741680">
                  <a:extLst>
                    <a:ext uri="{9D8B030D-6E8A-4147-A177-3AD203B41FA5}">
                      <a16:colId xmlns:a16="http://schemas.microsoft.com/office/drawing/2014/main" val="4116286878"/>
                    </a:ext>
                  </a:extLst>
                </a:gridCol>
                <a:gridCol w="1142048">
                  <a:extLst>
                    <a:ext uri="{9D8B030D-6E8A-4147-A177-3AD203B41FA5}">
                      <a16:colId xmlns:a16="http://schemas.microsoft.com/office/drawing/2014/main" val="1964681956"/>
                    </a:ext>
                  </a:extLst>
                </a:gridCol>
              </a:tblGrid>
              <a:tr h="170102">
                <a:tc>
                  <a:txBody>
                    <a:bodyPr/>
                    <a:lstStyle/>
                    <a:p>
                      <a:pPr fontAlgn="b"/>
                      <a:r>
                        <a:rPr lang="en-IN" sz="1000" b="1" dirty="0">
                          <a:effectLst/>
                          <a:latin typeface="Consolas" panose="020B0609020204030204" pitchFamily="49" charset="0"/>
                        </a:rPr>
                        <a:t>OPERATOR</a:t>
                      </a:r>
                    </a:p>
                  </a:txBody>
                  <a:tcPr anchor="b">
                    <a:solidFill>
                      <a:srgbClr val="FFFF00"/>
                    </a:solidFill>
                  </a:tcPr>
                </a:tc>
                <a:tc>
                  <a:txBody>
                    <a:bodyPr/>
                    <a:lstStyle/>
                    <a:p>
                      <a:pPr fontAlgn="b"/>
                      <a:r>
                        <a:rPr lang="en-IN" sz="1000" b="1" dirty="0">
                          <a:effectLst/>
                          <a:latin typeface="Consolas" panose="020B0609020204030204" pitchFamily="49" charset="0"/>
                        </a:rPr>
                        <a:t>DESCRIPTION</a:t>
                      </a:r>
                    </a:p>
                  </a:txBody>
                  <a:tcPr anchor="b">
                    <a:solidFill>
                      <a:srgbClr val="FFFF00"/>
                    </a:solidFill>
                  </a:tcPr>
                </a:tc>
                <a:tc>
                  <a:txBody>
                    <a:bodyPr/>
                    <a:lstStyle/>
                    <a:p>
                      <a:pPr fontAlgn="b"/>
                      <a:r>
                        <a:rPr lang="en-IN" sz="1000" b="1" dirty="0">
                          <a:effectLst/>
                          <a:latin typeface="Consolas" panose="020B0609020204030204" pitchFamily="49" charset="0"/>
                        </a:rPr>
                        <a:t>EXAMPLE</a:t>
                      </a:r>
                    </a:p>
                  </a:txBody>
                  <a:tcPr anchor="b">
                    <a:solidFill>
                      <a:srgbClr val="FFFF00"/>
                    </a:solidFill>
                  </a:tcPr>
                </a:tc>
                <a:tc>
                  <a:txBody>
                    <a:bodyPr/>
                    <a:lstStyle/>
                    <a:p>
                      <a:pPr fontAlgn="b"/>
                      <a:r>
                        <a:rPr lang="en-IN" sz="1000" b="1" dirty="0">
                          <a:effectLst/>
                          <a:latin typeface="Consolas" panose="020B0609020204030204" pitchFamily="49" charset="0"/>
                        </a:rPr>
                        <a:t>RESULT</a:t>
                      </a:r>
                    </a:p>
                  </a:txBody>
                  <a:tcPr anchor="b">
                    <a:solidFill>
                      <a:srgbClr val="FFFF00"/>
                    </a:solidFill>
                  </a:tcPr>
                </a:tc>
                <a:extLst>
                  <a:ext uri="{0D108BD9-81ED-4DB2-BD59-A6C34878D82A}">
                    <a16:rowId xmlns:a16="http://schemas.microsoft.com/office/drawing/2014/main" val="4122727248"/>
                  </a:ext>
                </a:extLst>
              </a:tr>
              <a:tr h="0">
                <a:tc>
                  <a:txBody>
                    <a:bodyPr/>
                    <a:lstStyle/>
                    <a:p>
                      <a:pPr fontAlgn="base"/>
                      <a:r>
                        <a:rPr lang="en-IN" sz="1000" b="1" dirty="0">
                          <a:effectLst/>
                          <a:latin typeface="Consolas" panose="020B0609020204030204" pitchFamily="49" charset="0"/>
                        </a:rPr>
                        <a:t>==</a:t>
                      </a:r>
                    </a:p>
                  </a:txBody>
                  <a:tcPr anchor="ctr">
                    <a:solidFill>
                      <a:srgbClr val="FFFF00"/>
                    </a:solidFill>
                  </a:tcPr>
                </a:tc>
                <a:tc>
                  <a:txBody>
                    <a:bodyPr/>
                    <a:lstStyle/>
                    <a:p>
                      <a:pPr fontAlgn="base"/>
                      <a:r>
                        <a:rPr lang="en-IN" sz="1000" b="1" dirty="0">
                          <a:effectLst/>
                          <a:latin typeface="Consolas" panose="020B0609020204030204" pitchFamily="49" charset="0"/>
                        </a:rPr>
                        <a:t>EQUAL</a:t>
                      </a:r>
                    </a:p>
                  </a:txBody>
                  <a:tcPr anchor="ctr">
                    <a:solidFill>
                      <a:schemeClr val="bg1"/>
                    </a:solidFill>
                  </a:tcPr>
                </a:tc>
                <a:tc>
                  <a:txBody>
                    <a:bodyPr/>
                    <a:lstStyle/>
                    <a:p>
                      <a:pPr fontAlgn="base"/>
                      <a:r>
                        <a:rPr lang="en-IN" sz="1000" dirty="0">
                          <a:effectLst/>
                          <a:latin typeface="Consolas" panose="020B0609020204030204" pitchFamily="49" charset="0"/>
                        </a:rPr>
                        <a:t>5 == 5</a:t>
                      </a:r>
                    </a:p>
                  </a:txBody>
                  <a:tcPr anchor="ctr">
                    <a:solidFill>
                      <a:schemeClr val="bg1"/>
                    </a:solidFill>
                  </a:tcPr>
                </a:tc>
                <a:tc>
                  <a:txBody>
                    <a:bodyPr/>
                    <a:lstStyle/>
                    <a:p>
                      <a:pPr fontAlgn="base"/>
                      <a:r>
                        <a:rPr lang="en-IN" sz="1000" dirty="0">
                          <a:effectLst/>
                          <a:latin typeface="Consolas" panose="020B0609020204030204" pitchFamily="49" charset="0"/>
                        </a:rPr>
                        <a:t>TRUE</a:t>
                      </a:r>
                    </a:p>
                  </a:txBody>
                  <a:tcPr anchor="ctr">
                    <a:solidFill>
                      <a:schemeClr val="bg1"/>
                    </a:solidFill>
                  </a:tcPr>
                </a:tc>
                <a:extLst>
                  <a:ext uri="{0D108BD9-81ED-4DB2-BD59-A6C34878D82A}">
                    <a16:rowId xmlns:a16="http://schemas.microsoft.com/office/drawing/2014/main" val="592080160"/>
                  </a:ext>
                </a:extLst>
              </a:tr>
              <a:tr h="0">
                <a:tc>
                  <a:txBody>
                    <a:bodyPr/>
                    <a:lstStyle/>
                    <a:p>
                      <a:pPr fontAlgn="base"/>
                      <a:r>
                        <a:rPr lang="en-IN" sz="1000" b="1" dirty="0">
                          <a:effectLst/>
                          <a:latin typeface="Consolas" panose="020B0609020204030204" pitchFamily="49" charset="0"/>
                        </a:rPr>
                        <a:t>!=</a:t>
                      </a:r>
                    </a:p>
                  </a:txBody>
                  <a:tcPr anchor="ctr">
                    <a:solidFill>
                      <a:srgbClr val="FFFF00"/>
                    </a:solidFill>
                  </a:tcPr>
                </a:tc>
                <a:tc>
                  <a:txBody>
                    <a:bodyPr/>
                    <a:lstStyle/>
                    <a:p>
                      <a:pPr fontAlgn="base"/>
                      <a:r>
                        <a:rPr lang="en-IN" sz="1000" b="1" dirty="0">
                          <a:effectLst/>
                          <a:latin typeface="Consolas" panose="020B0609020204030204" pitchFamily="49" charset="0"/>
                        </a:rPr>
                        <a:t>NOT EQUAL</a:t>
                      </a:r>
                    </a:p>
                  </a:txBody>
                  <a:tcPr anchor="ctr">
                    <a:solidFill>
                      <a:schemeClr val="bg1"/>
                    </a:solidFill>
                  </a:tcPr>
                </a:tc>
                <a:tc>
                  <a:txBody>
                    <a:bodyPr/>
                    <a:lstStyle/>
                    <a:p>
                      <a:pPr fontAlgn="base"/>
                      <a:r>
                        <a:rPr lang="en-IN" sz="1000" dirty="0">
                          <a:effectLst/>
                          <a:latin typeface="Consolas" panose="020B0609020204030204" pitchFamily="49" charset="0"/>
                        </a:rPr>
                        <a:t>5 != 3</a:t>
                      </a:r>
                    </a:p>
                  </a:txBody>
                  <a:tcPr anchor="ctr">
                    <a:solidFill>
                      <a:schemeClr val="bg1"/>
                    </a:solidFill>
                  </a:tcPr>
                </a:tc>
                <a:tc>
                  <a:txBody>
                    <a:bodyPr/>
                    <a:lstStyle/>
                    <a:p>
                      <a:pPr fontAlgn="base"/>
                      <a:r>
                        <a:rPr lang="en-IN" sz="1000" dirty="0">
                          <a:effectLst/>
                          <a:latin typeface="Consolas" panose="020B0609020204030204" pitchFamily="49" charset="0"/>
                        </a:rPr>
                        <a:t>TRUE</a:t>
                      </a:r>
                    </a:p>
                  </a:txBody>
                  <a:tcPr anchor="ctr">
                    <a:solidFill>
                      <a:schemeClr val="bg1"/>
                    </a:solidFill>
                  </a:tcPr>
                </a:tc>
                <a:extLst>
                  <a:ext uri="{0D108BD9-81ED-4DB2-BD59-A6C34878D82A}">
                    <a16:rowId xmlns:a16="http://schemas.microsoft.com/office/drawing/2014/main" val="1832009391"/>
                  </a:ext>
                </a:extLst>
              </a:tr>
              <a:tr h="0">
                <a:tc>
                  <a:txBody>
                    <a:bodyPr/>
                    <a:lstStyle/>
                    <a:p>
                      <a:pPr fontAlgn="base"/>
                      <a:r>
                        <a:rPr lang="en-IN" sz="1000" b="1" dirty="0">
                          <a:effectLst/>
                          <a:latin typeface="Consolas" panose="020B0609020204030204" pitchFamily="49" charset="0"/>
                        </a:rPr>
                        <a:t>&gt;</a:t>
                      </a:r>
                    </a:p>
                  </a:txBody>
                  <a:tcPr anchor="ctr">
                    <a:solidFill>
                      <a:srgbClr val="FFFF00"/>
                    </a:solidFill>
                  </a:tcPr>
                </a:tc>
                <a:tc>
                  <a:txBody>
                    <a:bodyPr/>
                    <a:lstStyle/>
                    <a:p>
                      <a:pPr fontAlgn="base"/>
                      <a:r>
                        <a:rPr lang="en-IN" sz="1000" b="1" dirty="0">
                          <a:effectLst/>
                          <a:latin typeface="Consolas" panose="020B0609020204030204" pitchFamily="49" charset="0"/>
                        </a:rPr>
                        <a:t>GREATER THAN</a:t>
                      </a:r>
                    </a:p>
                  </a:txBody>
                  <a:tcPr anchor="ctr">
                    <a:solidFill>
                      <a:schemeClr val="bg1"/>
                    </a:solidFill>
                  </a:tcPr>
                </a:tc>
                <a:tc>
                  <a:txBody>
                    <a:bodyPr/>
                    <a:lstStyle/>
                    <a:p>
                      <a:pPr fontAlgn="base"/>
                      <a:r>
                        <a:rPr lang="en-IN" sz="1000" dirty="0">
                          <a:effectLst/>
                          <a:latin typeface="Consolas" panose="020B0609020204030204" pitchFamily="49" charset="0"/>
                        </a:rPr>
                        <a:t>10 &gt; 5</a:t>
                      </a:r>
                    </a:p>
                  </a:txBody>
                  <a:tcPr anchor="ctr">
                    <a:solidFill>
                      <a:schemeClr val="bg1"/>
                    </a:solidFill>
                  </a:tcPr>
                </a:tc>
                <a:tc>
                  <a:txBody>
                    <a:bodyPr/>
                    <a:lstStyle/>
                    <a:p>
                      <a:pPr fontAlgn="base"/>
                      <a:r>
                        <a:rPr lang="en-IN" sz="1000" dirty="0">
                          <a:effectLst/>
                          <a:latin typeface="Consolas" panose="020B0609020204030204" pitchFamily="49" charset="0"/>
                        </a:rPr>
                        <a:t>TRUE</a:t>
                      </a:r>
                    </a:p>
                  </a:txBody>
                  <a:tcPr anchor="ctr">
                    <a:solidFill>
                      <a:schemeClr val="bg1"/>
                    </a:solidFill>
                  </a:tcPr>
                </a:tc>
                <a:extLst>
                  <a:ext uri="{0D108BD9-81ED-4DB2-BD59-A6C34878D82A}">
                    <a16:rowId xmlns:a16="http://schemas.microsoft.com/office/drawing/2014/main" val="2999212622"/>
                  </a:ext>
                </a:extLst>
              </a:tr>
              <a:tr h="0">
                <a:tc>
                  <a:txBody>
                    <a:bodyPr/>
                    <a:lstStyle/>
                    <a:p>
                      <a:pPr fontAlgn="base"/>
                      <a:r>
                        <a:rPr lang="en-IN" sz="1000" b="1" dirty="0">
                          <a:effectLst/>
                          <a:latin typeface="Consolas" panose="020B0609020204030204" pitchFamily="49" charset="0"/>
                        </a:rPr>
                        <a:t>&lt;</a:t>
                      </a:r>
                    </a:p>
                  </a:txBody>
                  <a:tcPr anchor="ctr">
                    <a:solidFill>
                      <a:srgbClr val="FFFF00"/>
                    </a:solidFill>
                  </a:tcPr>
                </a:tc>
                <a:tc>
                  <a:txBody>
                    <a:bodyPr/>
                    <a:lstStyle/>
                    <a:p>
                      <a:pPr fontAlgn="base"/>
                      <a:r>
                        <a:rPr lang="en-IN" sz="1000" b="1" dirty="0">
                          <a:effectLst/>
                          <a:latin typeface="Consolas" panose="020B0609020204030204" pitchFamily="49" charset="0"/>
                        </a:rPr>
                        <a:t>LESS THAN</a:t>
                      </a:r>
                    </a:p>
                  </a:txBody>
                  <a:tcPr anchor="ctr">
                    <a:solidFill>
                      <a:schemeClr val="bg1"/>
                    </a:solidFill>
                  </a:tcPr>
                </a:tc>
                <a:tc>
                  <a:txBody>
                    <a:bodyPr/>
                    <a:lstStyle/>
                    <a:p>
                      <a:pPr fontAlgn="base"/>
                      <a:r>
                        <a:rPr lang="en-IN" sz="1000" dirty="0">
                          <a:effectLst/>
                          <a:latin typeface="Consolas" panose="020B0609020204030204" pitchFamily="49" charset="0"/>
                        </a:rPr>
                        <a:t>3 &lt; 7</a:t>
                      </a:r>
                    </a:p>
                  </a:txBody>
                  <a:tcPr anchor="ctr">
                    <a:solidFill>
                      <a:schemeClr val="bg1"/>
                    </a:solidFill>
                  </a:tcPr>
                </a:tc>
                <a:tc>
                  <a:txBody>
                    <a:bodyPr/>
                    <a:lstStyle/>
                    <a:p>
                      <a:pPr fontAlgn="base"/>
                      <a:r>
                        <a:rPr lang="en-IN" sz="1000" dirty="0">
                          <a:effectLst/>
                          <a:latin typeface="Consolas" panose="020B0609020204030204" pitchFamily="49" charset="0"/>
                        </a:rPr>
                        <a:t>TRUE</a:t>
                      </a:r>
                    </a:p>
                  </a:txBody>
                  <a:tcPr anchor="ctr">
                    <a:solidFill>
                      <a:schemeClr val="bg1"/>
                    </a:solidFill>
                  </a:tcPr>
                </a:tc>
                <a:extLst>
                  <a:ext uri="{0D108BD9-81ED-4DB2-BD59-A6C34878D82A}">
                    <a16:rowId xmlns:a16="http://schemas.microsoft.com/office/drawing/2014/main" val="2077174703"/>
                  </a:ext>
                </a:extLst>
              </a:tr>
              <a:tr h="0">
                <a:tc>
                  <a:txBody>
                    <a:bodyPr/>
                    <a:lstStyle/>
                    <a:p>
                      <a:pPr fontAlgn="base"/>
                      <a:r>
                        <a:rPr lang="en-IN" sz="1000" b="1" dirty="0">
                          <a:effectLst/>
                          <a:latin typeface="Consolas" panose="020B0609020204030204" pitchFamily="49" charset="0"/>
                        </a:rPr>
                        <a:t>&gt;=</a:t>
                      </a:r>
                    </a:p>
                  </a:txBody>
                  <a:tcPr anchor="ctr">
                    <a:solidFill>
                      <a:srgbClr val="FFFF00"/>
                    </a:solidFill>
                  </a:tcPr>
                </a:tc>
                <a:tc>
                  <a:txBody>
                    <a:bodyPr/>
                    <a:lstStyle/>
                    <a:p>
                      <a:pPr fontAlgn="base"/>
                      <a:r>
                        <a:rPr lang="en-US" sz="1000" b="1" dirty="0">
                          <a:effectLst/>
                          <a:latin typeface="Consolas" panose="020B0609020204030204" pitchFamily="49" charset="0"/>
                        </a:rPr>
                        <a:t>GREATER THAN OR EQUAL TO</a:t>
                      </a:r>
                    </a:p>
                  </a:txBody>
                  <a:tcPr anchor="ctr">
                    <a:solidFill>
                      <a:schemeClr val="bg1"/>
                    </a:solidFill>
                  </a:tcPr>
                </a:tc>
                <a:tc>
                  <a:txBody>
                    <a:bodyPr/>
                    <a:lstStyle/>
                    <a:p>
                      <a:pPr fontAlgn="base"/>
                      <a:r>
                        <a:rPr lang="en-IN" sz="1000" dirty="0">
                          <a:effectLst/>
                          <a:latin typeface="Consolas" panose="020B0609020204030204" pitchFamily="49" charset="0"/>
                        </a:rPr>
                        <a:t>8 &gt;= 8</a:t>
                      </a:r>
                    </a:p>
                  </a:txBody>
                  <a:tcPr anchor="ctr">
                    <a:solidFill>
                      <a:schemeClr val="bg1"/>
                    </a:solidFill>
                  </a:tcPr>
                </a:tc>
                <a:tc>
                  <a:txBody>
                    <a:bodyPr/>
                    <a:lstStyle/>
                    <a:p>
                      <a:pPr fontAlgn="base"/>
                      <a:r>
                        <a:rPr lang="en-IN" sz="1000" dirty="0">
                          <a:effectLst/>
                          <a:latin typeface="Consolas" panose="020B0609020204030204" pitchFamily="49" charset="0"/>
                        </a:rPr>
                        <a:t>TRUE</a:t>
                      </a:r>
                    </a:p>
                  </a:txBody>
                  <a:tcPr anchor="ctr">
                    <a:solidFill>
                      <a:schemeClr val="bg1"/>
                    </a:solidFill>
                  </a:tcPr>
                </a:tc>
                <a:extLst>
                  <a:ext uri="{0D108BD9-81ED-4DB2-BD59-A6C34878D82A}">
                    <a16:rowId xmlns:a16="http://schemas.microsoft.com/office/drawing/2014/main" val="35696292"/>
                  </a:ext>
                </a:extLst>
              </a:tr>
              <a:tr h="0">
                <a:tc>
                  <a:txBody>
                    <a:bodyPr/>
                    <a:lstStyle/>
                    <a:p>
                      <a:pPr fontAlgn="base"/>
                      <a:r>
                        <a:rPr lang="en-IN" sz="1000" b="1" dirty="0">
                          <a:effectLst/>
                          <a:latin typeface="Consolas" panose="020B0609020204030204" pitchFamily="49" charset="0"/>
                        </a:rPr>
                        <a:t>&lt;=</a:t>
                      </a:r>
                    </a:p>
                  </a:txBody>
                  <a:tcPr anchor="ctr">
                    <a:solidFill>
                      <a:srgbClr val="FFFF00"/>
                    </a:solidFill>
                  </a:tcPr>
                </a:tc>
                <a:tc>
                  <a:txBody>
                    <a:bodyPr/>
                    <a:lstStyle/>
                    <a:p>
                      <a:pPr fontAlgn="base"/>
                      <a:r>
                        <a:rPr lang="en-US" sz="1000" b="1" dirty="0">
                          <a:effectLst/>
                          <a:latin typeface="Consolas" panose="020B0609020204030204" pitchFamily="49" charset="0"/>
                        </a:rPr>
                        <a:t>LESS THAN OR EQUAL TO</a:t>
                      </a:r>
                    </a:p>
                  </a:txBody>
                  <a:tcPr anchor="ctr">
                    <a:solidFill>
                      <a:schemeClr val="bg1"/>
                    </a:solidFill>
                  </a:tcPr>
                </a:tc>
                <a:tc>
                  <a:txBody>
                    <a:bodyPr/>
                    <a:lstStyle/>
                    <a:p>
                      <a:pPr fontAlgn="base"/>
                      <a:r>
                        <a:rPr lang="en-IN" sz="1000" dirty="0">
                          <a:effectLst/>
                          <a:latin typeface="Consolas" panose="020B0609020204030204" pitchFamily="49" charset="0"/>
                        </a:rPr>
                        <a:t>4 &lt;= 2</a:t>
                      </a:r>
                    </a:p>
                  </a:txBody>
                  <a:tcPr anchor="ctr">
                    <a:solidFill>
                      <a:schemeClr val="bg1"/>
                    </a:solidFill>
                  </a:tcPr>
                </a:tc>
                <a:tc>
                  <a:txBody>
                    <a:bodyPr/>
                    <a:lstStyle/>
                    <a:p>
                      <a:pPr fontAlgn="base"/>
                      <a:r>
                        <a:rPr lang="en-IN" sz="1000" dirty="0">
                          <a:effectLst/>
                          <a:latin typeface="Consolas" panose="020B0609020204030204" pitchFamily="49" charset="0"/>
                        </a:rPr>
                        <a:t>FALSE</a:t>
                      </a:r>
                    </a:p>
                  </a:txBody>
                  <a:tcPr anchor="ctr">
                    <a:solidFill>
                      <a:schemeClr val="bg1"/>
                    </a:solidFill>
                  </a:tcPr>
                </a:tc>
                <a:extLst>
                  <a:ext uri="{0D108BD9-81ED-4DB2-BD59-A6C34878D82A}">
                    <a16:rowId xmlns:a16="http://schemas.microsoft.com/office/drawing/2014/main" val="3808899764"/>
                  </a:ext>
                </a:extLst>
              </a:tr>
            </a:tbl>
          </a:graphicData>
        </a:graphic>
      </p:graphicFrame>
      <p:graphicFrame>
        <p:nvGraphicFramePr>
          <p:cNvPr id="4" name="Table 10">
            <a:extLst>
              <a:ext uri="{FF2B5EF4-FFF2-40B4-BE49-F238E27FC236}">
                <a16:creationId xmlns:a16="http://schemas.microsoft.com/office/drawing/2014/main" id="{3B17B1F8-4E35-1C30-C0F2-DC5DEF24156C}"/>
              </a:ext>
            </a:extLst>
          </p:cNvPr>
          <p:cNvGraphicFramePr>
            <a:graphicFrameLocks noGrp="1"/>
          </p:cNvGraphicFramePr>
          <p:nvPr>
            <p:extLst>
              <p:ext uri="{D42A27DB-BD31-4B8C-83A1-F6EECF244321}">
                <p14:modId xmlns:p14="http://schemas.microsoft.com/office/powerpoint/2010/main" val="1199727075"/>
              </p:ext>
            </p:extLst>
          </p:nvPr>
        </p:nvGraphicFramePr>
        <p:xfrm>
          <a:off x="221348" y="3505765"/>
          <a:ext cx="5472384" cy="1889760"/>
        </p:xfrm>
        <a:graphic>
          <a:graphicData uri="http://schemas.openxmlformats.org/drawingml/2006/table">
            <a:tbl>
              <a:tblPr firstRow="1" bandRow="1">
                <a:tableStyleId>{5940675A-B579-460E-94D1-54222C63F5DA}</a:tableStyleId>
              </a:tblPr>
              <a:tblGrid>
                <a:gridCol w="811530">
                  <a:extLst>
                    <a:ext uri="{9D8B030D-6E8A-4147-A177-3AD203B41FA5}">
                      <a16:colId xmlns:a16="http://schemas.microsoft.com/office/drawing/2014/main" val="2359920157"/>
                    </a:ext>
                  </a:extLst>
                </a:gridCol>
                <a:gridCol w="1970795">
                  <a:extLst>
                    <a:ext uri="{9D8B030D-6E8A-4147-A177-3AD203B41FA5}">
                      <a16:colId xmlns:a16="http://schemas.microsoft.com/office/drawing/2014/main" val="90272606"/>
                    </a:ext>
                  </a:extLst>
                </a:gridCol>
                <a:gridCol w="2690059">
                  <a:extLst>
                    <a:ext uri="{9D8B030D-6E8A-4147-A177-3AD203B41FA5}">
                      <a16:colId xmlns:a16="http://schemas.microsoft.com/office/drawing/2014/main" val="4116286878"/>
                    </a:ext>
                  </a:extLst>
                </a:gridCol>
              </a:tblGrid>
              <a:tr h="170102">
                <a:tc>
                  <a:txBody>
                    <a:bodyPr/>
                    <a:lstStyle/>
                    <a:p>
                      <a:pPr fontAlgn="b"/>
                      <a:r>
                        <a:rPr lang="en-IN" sz="1000" b="1" dirty="0">
                          <a:effectLst/>
                          <a:latin typeface="Consolas" panose="020B0609020204030204" pitchFamily="49" charset="0"/>
                        </a:rPr>
                        <a:t>OPERATOR</a:t>
                      </a:r>
                    </a:p>
                  </a:txBody>
                  <a:tcPr anchor="b">
                    <a:solidFill>
                      <a:srgbClr val="FFFF00"/>
                    </a:solidFill>
                  </a:tcPr>
                </a:tc>
                <a:tc>
                  <a:txBody>
                    <a:bodyPr/>
                    <a:lstStyle/>
                    <a:p>
                      <a:pPr fontAlgn="b"/>
                      <a:r>
                        <a:rPr lang="en-IN" sz="1000" b="1" dirty="0">
                          <a:effectLst/>
                          <a:latin typeface="Consolas" panose="020B0609020204030204" pitchFamily="49" charset="0"/>
                        </a:rPr>
                        <a:t>DESCRIPTION</a:t>
                      </a:r>
                    </a:p>
                  </a:txBody>
                  <a:tcPr anchor="b">
                    <a:solidFill>
                      <a:srgbClr val="FFFF00"/>
                    </a:solidFill>
                  </a:tcPr>
                </a:tc>
                <a:tc>
                  <a:txBody>
                    <a:bodyPr/>
                    <a:lstStyle/>
                    <a:p>
                      <a:pPr fontAlgn="b"/>
                      <a:r>
                        <a:rPr lang="en-IN" sz="1000" b="1" dirty="0">
                          <a:effectLst/>
                          <a:latin typeface="Consolas" panose="020B0609020204030204" pitchFamily="49" charset="0"/>
                        </a:rPr>
                        <a:t>EXAMPLE</a:t>
                      </a:r>
                    </a:p>
                  </a:txBody>
                  <a:tcPr anchor="b">
                    <a:solidFill>
                      <a:srgbClr val="FFFF00"/>
                    </a:solidFill>
                  </a:tcPr>
                </a:tc>
                <a:extLst>
                  <a:ext uri="{0D108BD9-81ED-4DB2-BD59-A6C34878D82A}">
                    <a16:rowId xmlns:a16="http://schemas.microsoft.com/office/drawing/2014/main" val="4122727248"/>
                  </a:ext>
                </a:extLst>
              </a:tr>
              <a:tr h="0">
                <a:tc>
                  <a:txBody>
                    <a:bodyPr/>
                    <a:lstStyle/>
                    <a:p>
                      <a:pPr fontAlgn="base"/>
                      <a:r>
                        <a:rPr lang="en-IN" sz="1000" b="1" dirty="0">
                          <a:effectLst/>
                          <a:latin typeface="Consolas" panose="020B0609020204030204" pitchFamily="49" charset="0"/>
                        </a:rPr>
                        <a:t>AND</a:t>
                      </a:r>
                    </a:p>
                  </a:txBody>
                  <a:tcPr anchor="ctr">
                    <a:solidFill>
                      <a:srgbClr val="FFFF00"/>
                    </a:solidFill>
                  </a:tcPr>
                </a:tc>
                <a:tc>
                  <a:txBody>
                    <a:bodyPr/>
                    <a:lstStyle/>
                    <a:p>
                      <a:pPr fontAlgn="base"/>
                      <a:r>
                        <a:rPr lang="en-US" sz="1000" dirty="0">
                          <a:effectLst/>
                          <a:latin typeface="Consolas" panose="020B0609020204030204" pitchFamily="49" charset="0"/>
                        </a:rPr>
                        <a:t>Logical </a:t>
                      </a:r>
                      <a:r>
                        <a:rPr lang="en-US" sz="1000" b="1" dirty="0">
                          <a:effectLst/>
                          <a:latin typeface="Consolas" panose="020B0609020204030204" pitchFamily="49" charset="0"/>
                        </a:rPr>
                        <a:t>AND</a:t>
                      </a:r>
                      <a:r>
                        <a:rPr lang="en-US" sz="1000" dirty="0">
                          <a:effectLst/>
                          <a:latin typeface="Consolas" panose="020B0609020204030204" pitchFamily="49" charset="0"/>
                        </a:rPr>
                        <a:t>. Returns True if both operands are True, otherwise False.</a:t>
                      </a:r>
                    </a:p>
                  </a:txBody>
                  <a:tcPr anchor="ctr">
                    <a:solidFill>
                      <a:schemeClr val="bg1"/>
                    </a:solidFill>
                  </a:tcPr>
                </a:tc>
                <a:tc>
                  <a:txBody>
                    <a:bodyPr/>
                    <a:lstStyle/>
                    <a:p>
                      <a:pPr fontAlgn="base"/>
                      <a:r>
                        <a:rPr lang="en-US" sz="1000" dirty="0">
                          <a:effectLst/>
                          <a:latin typeface="Consolas" panose="020B0609020204030204" pitchFamily="49" charset="0"/>
                        </a:rPr>
                        <a:t>True and False returns False</a:t>
                      </a:r>
                    </a:p>
                  </a:txBody>
                  <a:tcPr anchor="ctr">
                    <a:solidFill>
                      <a:schemeClr val="bg1"/>
                    </a:solidFill>
                  </a:tcPr>
                </a:tc>
                <a:extLst>
                  <a:ext uri="{0D108BD9-81ED-4DB2-BD59-A6C34878D82A}">
                    <a16:rowId xmlns:a16="http://schemas.microsoft.com/office/drawing/2014/main" val="592080160"/>
                  </a:ext>
                </a:extLst>
              </a:tr>
              <a:tr h="0">
                <a:tc>
                  <a:txBody>
                    <a:bodyPr/>
                    <a:lstStyle/>
                    <a:p>
                      <a:pPr fontAlgn="base"/>
                      <a:r>
                        <a:rPr lang="en-IN" sz="1000" b="1" dirty="0">
                          <a:effectLst/>
                          <a:latin typeface="Consolas" panose="020B0609020204030204" pitchFamily="49" charset="0"/>
                        </a:rPr>
                        <a:t>OR</a:t>
                      </a:r>
                    </a:p>
                  </a:txBody>
                  <a:tcPr anchor="ctr">
                    <a:solidFill>
                      <a:srgbClr val="FFFF00"/>
                    </a:solidFill>
                  </a:tcPr>
                </a:tc>
                <a:tc>
                  <a:txBody>
                    <a:bodyPr/>
                    <a:lstStyle/>
                    <a:p>
                      <a:pPr fontAlgn="base"/>
                      <a:r>
                        <a:rPr lang="en-US" sz="1000" dirty="0">
                          <a:effectLst/>
                          <a:latin typeface="Consolas" panose="020B0609020204030204" pitchFamily="49" charset="0"/>
                        </a:rPr>
                        <a:t>Logical </a:t>
                      </a:r>
                      <a:r>
                        <a:rPr lang="en-US" sz="1000" b="1" dirty="0">
                          <a:effectLst/>
                          <a:latin typeface="Consolas" panose="020B0609020204030204" pitchFamily="49" charset="0"/>
                        </a:rPr>
                        <a:t>OR</a:t>
                      </a:r>
                      <a:r>
                        <a:rPr lang="en-US" sz="1000" dirty="0">
                          <a:effectLst/>
                          <a:latin typeface="Consolas" panose="020B0609020204030204" pitchFamily="49" charset="0"/>
                        </a:rPr>
                        <a:t>. Returns True if at least one operand is True, otherwise False.</a:t>
                      </a:r>
                    </a:p>
                  </a:txBody>
                  <a:tcPr anchor="ctr">
                    <a:solidFill>
                      <a:schemeClr val="bg1"/>
                    </a:solidFill>
                  </a:tcPr>
                </a:tc>
                <a:tc>
                  <a:txBody>
                    <a:bodyPr/>
                    <a:lstStyle/>
                    <a:p>
                      <a:pPr fontAlgn="base"/>
                      <a:r>
                        <a:rPr lang="en-US" sz="1000" dirty="0">
                          <a:effectLst/>
                          <a:latin typeface="Consolas" panose="020B0609020204030204" pitchFamily="49" charset="0"/>
                        </a:rPr>
                        <a:t>True or False returns True</a:t>
                      </a:r>
                    </a:p>
                  </a:txBody>
                  <a:tcPr anchor="ctr">
                    <a:solidFill>
                      <a:schemeClr val="bg1"/>
                    </a:solidFill>
                  </a:tcPr>
                </a:tc>
                <a:extLst>
                  <a:ext uri="{0D108BD9-81ED-4DB2-BD59-A6C34878D82A}">
                    <a16:rowId xmlns:a16="http://schemas.microsoft.com/office/drawing/2014/main" val="1832009391"/>
                  </a:ext>
                </a:extLst>
              </a:tr>
              <a:tr h="0">
                <a:tc>
                  <a:txBody>
                    <a:bodyPr/>
                    <a:lstStyle/>
                    <a:p>
                      <a:pPr fontAlgn="base"/>
                      <a:r>
                        <a:rPr lang="en-IN" sz="1000" b="1" dirty="0">
                          <a:effectLst/>
                          <a:latin typeface="Consolas" panose="020B0609020204030204" pitchFamily="49" charset="0"/>
                        </a:rPr>
                        <a:t>NOT</a:t>
                      </a:r>
                    </a:p>
                  </a:txBody>
                  <a:tcPr anchor="ctr">
                    <a:solidFill>
                      <a:srgbClr val="FFFF00"/>
                    </a:solidFill>
                  </a:tcPr>
                </a:tc>
                <a:tc>
                  <a:txBody>
                    <a:bodyPr/>
                    <a:lstStyle/>
                    <a:p>
                      <a:pPr fontAlgn="base"/>
                      <a:r>
                        <a:rPr lang="en-US" sz="1000" dirty="0">
                          <a:effectLst/>
                          <a:latin typeface="Consolas" panose="020B0609020204030204" pitchFamily="49" charset="0"/>
                        </a:rPr>
                        <a:t>Logical </a:t>
                      </a:r>
                      <a:r>
                        <a:rPr lang="en-US" sz="1000" b="1" dirty="0">
                          <a:effectLst/>
                          <a:latin typeface="Consolas" panose="020B0609020204030204" pitchFamily="49" charset="0"/>
                        </a:rPr>
                        <a:t>NOT</a:t>
                      </a:r>
                      <a:r>
                        <a:rPr lang="en-US" sz="1000" dirty="0">
                          <a:effectLst/>
                          <a:latin typeface="Consolas" panose="020B0609020204030204" pitchFamily="49" charset="0"/>
                        </a:rPr>
                        <a:t>. Returns True if the operand is False, and vice versa.</a:t>
                      </a:r>
                    </a:p>
                  </a:txBody>
                  <a:tcPr anchor="ctr">
                    <a:solidFill>
                      <a:schemeClr val="bg1"/>
                    </a:solidFill>
                  </a:tcPr>
                </a:tc>
                <a:tc>
                  <a:txBody>
                    <a:bodyPr/>
                    <a:lstStyle/>
                    <a:p>
                      <a:pPr fontAlgn="base"/>
                      <a:r>
                        <a:rPr lang="en-IN" sz="1000" dirty="0">
                          <a:effectLst/>
                          <a:latin typeface="Consolas" panose="020B0609020204030204" pitchFamily="49" charset="0"/>
                        </a:rPr>
                        <a:t>not True returns False</a:t>
                      </a:r>
                    </a:p>
                  </a:txBody>
                  <a:tcPr anchor="ctr">
                    <a:solidFill>
                      <a:schemeClr val="bg1"/>
                    </a:solidFill>
                  </a:tcPr>
                </a:tc>
                <a:extLst>
                  <a:ext uri="{0D108BD9-81ED-4DB2-BD59-A6C34878D82A}">
                    <a16:rowId xmlns:a16="http://schemas.microsoft.com/office/drawing/2014/main" val="2999212622"/>
                  </a:ext>
                </a:extLst>
              </a:tr>
            </a:tbl>
          </a:graphicData>
        </a:graphic>
      </p:graphicFrame>
      <p:pic>
        <p:nvPicPr>
          <p:cNvPr id="10" name="Picture 9">
            <a:extLst>
              <a:ext uri="{FF2B5EF4-FFF2-40B4-BE49-F238E27FC236}">
                <a16:creationId xmlns:a16="http://schemas.microsoft.com/office/drawing/2014/main" id="{2B25EC70-DFEE-57F1-D754-CAD254B8A203}"/>
              </a:ext>
            </a:extLst>
          </p:cNvPr>
          <p:cNvPicPr>
            <a:picLocks noChangeAspect="1"/>
          </p:cNvPicPr>
          <p:nvPr/>
        </p:nvPicPr>
        <p:blipFill>
          <a:blip r:embed="rId2"/>
          <a:stretch>
            <a:fillRect/>
          </a:stretch>
        </p:blipFill>
        <p:spPr>
          <a:xfrm>
            <a:off x="5302658" y="1260640"/>
            <a:ext cx="3863675" cy="457240"/>
          </a:xfrm>
          <a:prstGeom prst="rect">
            <a:avLst/>
          </a:prstGeom>
        </p:spPr>
      </p:pic>
      <p:sp>
        <p:nvSpPr>
          <p:cNvPr id="11" name="TextBox 10">
            <a:extLst>
              <a:ext uri="{FF2B5EF4-FFF2-40B4-BE49-F238E27FC236}">
                <a16:creationId xmlns:a16="http://schemas.microsoft.com/office/drawing/2014/main" id="{EBB04311-C836-D230-B330-096D5E04402C}"/>
              </a:ext>
            </a:extLst>
          </p:cNvPr>
          <p:cNvSpPr txBox="1"/>
          <p:nvPr/>
        </p:nvSpPr>
        <p:spPr>
          <a:xfrm>
            <a:off x="5912337" y="2653041"/>
            <a:ext cx="6134991" cy="3785652"/>
          </a:xfrm>
          <a:prstGeom prst="rect">
            <a:avLst/>
          </a:prstGeom>
          <a:solidFill>
            <a:schemeClr val="tx1"/>
          </a:solidFill>
        </p:spPr>
        <p:txBody>
          <a:bodyPr wrap="square" rtlCol="0">
            <a:spAutoFit/>
          </a:bodyPr>
          <a:lstStyle/>
          <a:p>
            <a:endParaRPr lang="en-US" sz="1000" b="1" dirty="0">
              <a:solidFill>
                <a:schemeClr val="bg1"/>
              </a:solidFill>
              <a:latin typeface="Consolas" panose="020B0609020204030204" pitchFamily="49" charset="0"/>
            </a:endParaRPr>
          </a:p>
          <a:p>
            <a:pPr algn="ctr"/>
            <a:r>
              <a:rPr lang="en-US" sz="1000" b="1" dirty="0">
                <a:solidFill>
                  <a:schemeClr val="bg1"/>
                </a:solidFill>
                <a:latin typeface="Consolas" panose="020B0609020204030204" pitchFamily="49" charset="0"/>
              </a:rPr>
              <a:t>STRINGS </a:t>
            </a:r>
          </a:p>
          <a:p>
            <a:r>
              <a:rPr lang="en-US" sz="1000" b="1" dirty="0">
                <a:solidFill>
                  <a:srgbClr val="787474"/>
                </a:solidFill>
                <a:latin typeface="Consolas" panose="020B0609020204030204" pitchFamily="49" charset="0"/>
              </a:rPr>
              <a:t>#string creation</a:t>
            </a:r>
          </a:p>
          <a:p>
            <a:endParaRPr lang="en-US" sz="1000" b="1" dirty="0">
              <a:solidFill>
                <a:srgbClr val="787474"/>
              </a:solidFill>
              <a:latin typeface="Consolas" panose="020B0609020204030204" pitchFamily="49" charset="0"/>
            </a:endParaRPr>
          </a:p>
          <a:p>
            <a:r>
              <a:rPr lang="en-US" sz="1000" b="1" dirty="0">
                <a:solidFill>
                  <a:schemeClr val="bg1"/>
                </a:solidFill>
                <a:latin typeface="Consolas" panose="020B0609020204030204" pitchFamily="49" charset="0"/>
              </a:rPr>
              <a:t>Strings in python are sequences of characters and are one of the fundamental data types in the language. They are used to represent text and are enclosed in either single quotes(‘’) or double quotes(“”).</a:t>
            </a: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pPr algn="ctr"/>
            <a:endParaRPr lang="en-US" sz="1000" b="1" i="0" dirty="0">
              <a:solidFill>
                <a:schemeClr val="bg1"/>
              </a:solidFill>
              <a:effectLst/>
              <a:latin typeface="Consolas" panose="020B0609020204030204" pitchFamily="49" charset="0"/>
            </a:endParaRPr>
          </a:p>
        </p:txBody>
      </p:sp>
      <p:pic>
        <p:nvPicPr>
          <p:cNvPr id="13" name="Picture 12">
            <a:extLst>
              <a:ext uri="{FF2B5EF4-FFF2-40B4-BE49-F238E27FC236}">
                <a16:creationId xmlns:a16="http://schemas.microsoft.com/office/drawing/2014/main" id="{94F92239-1BF4-8FC5-031B-8EC5CFFE2C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4739" y="3932814"/>
            <a:ext cx="5349240" cy="2339340"/>
          </a:xfrm>
          <a:prstGeom prst="rect">
            <a:avLst/>
          </a:prstGeom>
        </p:spPr>
      </p:pic>
      <p:sp>
        <p:nvSpPr>
          <p:cNvPr id="17" name="TextBox 16">
            <a:extLst>
              <a:ext uri="{FF2B5EF4-FFF2-40B4-BE49-F238E27FC236}">
                <a16:creationId xmlns:a16="http://schemas.microsoft.com/office/drawing/2014/main" id="{A5E07A68-5E6F-2685-A94A-177893146DC5}"/>
              </a:ext>
            </a:extLst>
          </p:cNvPr>
          <p:cNvSpPr txBox="1"/>
          <p:nvPr/>
        </p:nvSpPr>
        <p:spPr>
          <a:xfrm>
            <a:off x="140560" y="5772981"/>
            <a:ext cx="5553172" cy="707886"/>
          </a:xfrm>
          <a:prstGeom prst="rect">
            <a:avLst/>
          </a:prstGeom>
          <a:solidFill>
            <a:schemeClr val="tx1"/>
          </a:solidFill>
        </p:spPr>
        <p:txBody>
          <a:bodyPr wrap="square" rtlCol="0">
            <a:spAutoFit/>
          </a:bodyPr>
          <a:lstStyle/>
          <a:p>
            <a:pPr algn="ctr"/>
            <a:r>
              <a:rPr lang="en-US" sz="1000" b="1" dirty="0">
                <a:solidFill>
                  <a:schemeClr val="bg1"/>
                </a:solidFill>
                <a:latin typeface="Consolas" panose="020B0609020204030204" pitchFamily="49" charset="0"/>
              </a:rPr>
              <a:t>LEN FUNCTION</a:t>
            </a:r>
          </a:p>
          <a:p>
            <a:pPr algn="just"/>
            <a:r>
              <a:rPr lang="en-US" sz="1000" b="0" i="0" dirty="0" err="1">
                <a:solidFill>
                  <a:srgbClr val="FFFFFF"/>
                </a:solidFill>
                <a:effectLst/>
                <a:latin typeface="Consolas" panose="020B0609020204030204" pitchFamily="49" charset="0"/>
              </a:rPr>
              <a:t>my_string</a:t>
            </a:r>
            <a:r>
              <a:rPr lang="en-US" sz="1000" b="0" i="0" dirty="0">
                <a:solidFill>
                  <a:srgbClr val="FFFFFF"/>
                </a:solidFill>
                <a:effectLst/>
                <a:latin typeface="Consolas" panose="020B0609020204030204" pitchFamily="49" charset="0"/>
              </a:rPr>
              <a:t> = </a:t>
            </a:r>
            <a:r>
              <a:rPr lang="en-US" sz="1000" b="0" i="0" dirty="0">
                <a:solidFill>
                  <a:srgbClr val="00A67D"/>
                </a:solidFill>
                <a:effectLst/>
                <a:latin typeface="Consolas" panose="020B0609020204030204" pitchFamily="49" charset="0"/>
              </a:rPr>
              <a:t>"Hello, World!"</a:t>
            </a:r>
            <a:r>
              <a:rPr lang="en-US" sz="1000" b="0" i="0" dirty="0">
                <a:solidFill>
                  <a:srgbClr val="FFFFFF"/>
                </a:solidFill>
                <a:effectLst/>
                <a:latin typeface="Consolas" panose="020B0609020204030204" pitchFamily="49" charset="0"/>
              </a:rPr>
              <a:t> </a:t>
            </a:r>
          </a:p>
          <a:p>
            <a:pPr algn="just"/>
            <a:r>
              <a:rPr lang="en-US" sz="1000" b="0" i="0" dirty="0">
                <a:solidFill>
                  <a:srgbClr val="FFFFFF"/>
                </a:solidFill>
                <a:effectLst/>
                <a:latin typeface="Consolas" panose="020B0609020204030204" pitchFamily="49" charset="0"/>
              </a:rPr>
              <a:t>length = </a:t>
            </a:r>
            <a:r>
              <a:rPr lang="en-US" sz="1000" b="0" i="0" dirty="0" err="1">
                <a:solidFill>
                  <a:srgbClr val="E9950C"/>
                </a:solidFill>
                <a:effectLst/>
                <a:latin typeface="Consolas" panose="020B0609020204030204" pitchFamily="49" charset="0"/>
              </a:rPr>
              <a:t>len</a:t>
            </a:r>
            <a:r>
              <a:rPr lang="en-US" sz="1000" b="0" i="0" dirty="0">
                <a:solidFill>
                  <a:srgbClr val="FFFFFF"/>
                </a:solidFill>
                <a:effectLst/>
                <a:latin typeface="Consolas" panose="020B0609020204030204" pitchFamily="49" charset="0"/>
              </a:rPr>
              <a:t>(</a:t>
            </a:r>
            <a:r>
              <a:rPr lang="en-US" sz="1000" b="0" i="0" dirty="0" err="1">
                <a:solidFill>
                  <a:srgbClr val="FFFFFF"/>
                </a:solidFill>
                <a:effectLst/>
                <a:latin typeface="Consolas" panose="020B0609020204030204" pitchFamily="49" charset="0"/>
              </a:rPr>
              <a:t>my_string</a:t>
            </a:r>
            <a:r>
              <a:rPr lang="en-US" sz="1000" b="0" i="0" dirty="0">
                <a:solidFill>
                  <a:srgbClr val="FFFFFF"/>
                </a:solidFill>
                <a:effectLst/>
                <a:latin typeface="Consolas" panose="020B0609020204030204" pitchFamily="49" charset="0"/>
              </a:rPr>
              <a:t>) </a:t>
            </a:r>
          </a:p>
          <a:p>
            <a:pPr algn="just"/>
            <a:r>
              <a:rPr lang="en-US" sz="1000" b="0" i="0" dirty="0">
                <a:solidFill>
                  <a:srgbClr val="E9950C"/>
                </a:solidFill>
                <a:effectLst/>
                <a:latin typeface="Consolas" panose="020B0609020204030204" pitchFamily="49" charset="0"/>
              </a:rPr>
              <a:t>print</a:t>
            </a:r>
            <a:r>
              <a:rPr lang="en-US" sz="1000" b="0" i="0" dirty="0">
                <a:solidFill>
                  <a:srgbClr val="FFFFFF"/>
                </a:solidFill>
                <a:effectLst/>
                <a:latin typeface="Consolas" panose="020B0609020204030204" pitchFamily="49" charset="0"/>
              </a:rPr>
              <a:t>(length) </a:t>
            </a:r>
            <a:r>
              <a:rPr lang="en-US" sz="1000" b="0" i="0" dirty="0">
                <a:solidFill>
                  <a:srgbClr val="787474"/>
                </a:solidFill>
                <a:effectLst/>
                <a:latin typeface="Consolas" panose="020B0609020204030204" pitchFamily="49" charset="0"/>
              </a:rPr>
              <a:t># Output: 13</a:t>
            </a:r>
            <a:endParaRPr lang="en-US" sz="1000" b="1" dirty="0">
              <a:solidFill>
                <a:srgbClr val="787474"/>
              </a:solidFill>
              <a:latin typeface="Consolas" panose="020B0609020204030204" pitchFamily="49" charset="0"/>
            </a:endParaRPr>
          </a:p>
        </p:txBody>
      </p:sp>
    </p:spTree>
    <p:extLst>
      <p:ext uri="{BB962C8B-B14F-4D97-AF65-F5344CB8AC3E}">
        <p14:creationId xmlns:p14="http://schemas.microsoft.com/office/powerpoint/2010/main" val="510331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2BE812-BCF8-B058-2D5D-31900C7A1899}"/>
              </a:ext>
            </a:extLst>
          </p:cNvPr>
          <p:cNvSpPr txBox="1"/>
          <p:nvPr/>
        </p:nvSpPr>
        <p:spPr>
          <a:xfrm>
            <a:off x="5060375" y="20781"/>
            <a:ext cx="1381990" cy="830997"/>
          </a:xfrm>
          <a:prstGeom prst="rect">
            <a:avLst/>
          </a:prstGeom>
          <a:noFill/>
        </p:spPr>
        <p:txBody>
          <a:bodyPr wrap="square" rtlCol="0">
            <a:spAutoFit/>
          </a:bodyPr>
          <a:lstStyle/>
          <a:p>
            <a:r>
              <a:rPr lang="en-US" sz="2400" b="1" dirty="0">
                <a:latin typeface="Consolas" panose="020B0609020204030204" pitchFamily="49" charset="0"/>
                <a:ea typeface="Cambria" panose="02040503050406030204" pitchFamily="18" charset="0"/>
              </a:rPr>
              <a:t>PYTHON </a:t>
            </a:r>
          </a:p>
          <a:p>
            <a:endParaRPr lang="en-IN" sz="2400" b="1" dirty="0">
              <a:latin typeface="Consolas" panose="020B0609020204030204" pitchFamily="49" charset="0"/>
              <a:ea typeface="Cambria" panose="02040503050406030204" pitchFamily="18" charset="0"/>
            </a:endParaRPr>
          </a:p>
        </p:txBody>
      </p:sp>
      <p:sp>
        <p:nvSpPr>
          <p:cNvPr id="9" name="Rectangle 5">
            <a:extLst>
              <a:ext uri="{FF2B5EF4-FFF2-40B4-BE49-F238E27FC236}">
                <a16:creationId xmlns:a16="http://schemas.microsoft.com/office/drawing/2014/main" id="{4721B5B9-ABE2-1502-A6D7-D3784AB47C83}"/>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65FF40BC-1D7E-F386-5E4C-6C4A8DEA6CE7}"/>
              </a:ext>
            </a:extLst>
          </p:cNvPr>
          <p:cNvSpPr txBox="1"/>
          <p:nvPr/>
        </p:nvSpPr>
        <p:spPr>
          <a:xfrm>
            <a:off x="189948" y="537948"/>
            <a:ext cx="5906052" cy="6093976"/>
          </a:xfrm>
          <a:prstGeom prst="rect">
            <a:avLst/>
          </a:prstGeom>
          <a:solidFill>
            <a:schemeClr val="tx1"/>
          </a:solidFill>
        </p:spPr>
        <p:txBody>
          <a:bodyPr wrap="square" rtlCol="0">
            <a:spAutoFit/>
          </a:bodyPr>
          <a:lstStyle/>
          <a:p>
            <a:endParaRPr lang="en-US" sz="1000" b="1" dirty="0">
              <a:solidFill>
                <a:schemeClr val="bg1"/>
              </a:solidFill>
              <a:latin typeface="Consolas" panose="020B0609020204030204" pitchFamily="49" charset="0"/>
            </a:endParaRPr>
          </a:p>
          <a:p>
            <a:r>
              <a:rPr lang="en-US" sz="1000" b="1" dirty="0">
                <a:solidFill>
                  <a:srgbClr val="787474"/>
                </a:solidFill>
                <a:latin typeface="Consolas" panose="020B0609020204030204" pitchFamily="49" charset="0"/>
              </a:rPr>
              <a:t># Escaping single and double quotes</a:t>
            </a:r>
          </a:p>
          <a:p>
            <a:r>
              <a:rPr lang="en-US" sz="1000" b="0" i="0" dirty="0" err="1">
                <a:solidFill>
                  <a:srgbClr val="FFFFFF"/>
                </a:solidFill>
                <a:effectLst/>
                <a:latin typeface="Consolas" panose="020B0609020204030204" pitchFamily="49" charset="0"/>
              </a:rPr>
              <a:t>escaped_string</a:t>
            </a:r>
            <a:r>
              <a:rPr lang="en-US" sz="1000" b="0" i="0" dirty="0">
                <a:solidFill>
                  <a:srgbClr val="FFFFFF"/>
                </a:solidFill>
                <a:effectLst/>
                <a:latin typeface="Consolas" panose="020B0609020204030204" pitchFamily="49" charset="0"/>
              </a:rPr>
              <a:t> = </a:t>
            </a:r>
            <a:r>
              <a:rPr lang="en-US" sz="1000" b="0" i="0" dirty="0">
                <a:solidFill>
                  <a:srgbClr val="00A67D"/>
                </a:solidFill>
                <a:effectLst/>
                <a:latin typeface="Consolas" panose="020B0609020204030204" pitchFamily="49" charset="0"/>
              </a:rPr>
              <a:t>'He said, "Don\'t do that.“’</a:t>
            </a:r>
            <a:r>
              <a:rPr lang="en-US" sz="1000" b="0" i="0" dirty="0">
                <a:solidFill>
                  <a:srgbClr val="FFFFFF"/>
                </a:solidFill>
                <a:effectLst/>
                <a:latin typeface="Consolas" panose="020B0609020204030204" pitchFamily="49" charset="0"/>
              </a:rPr>
              <a:t> </a:t>
            </a:r>
          </a:p>
          <a:p>
            <a:endParaRPr lang="en-US" sz="1000" b="0" i="0" dirty="0">
              <a:solidFill>
                <a:srgbClr val="FFFFFF"/>
              </a:solidFill>
              <a:effectLst/>
              <a:latin typeface="Consolas" panose="020B0609020204030204" pitchFamily="49" charset="0"/>
            </a:endParaRPr>
          </a:p>
          <a:p>
            <a:r>
              <a:rPr lang="en-US" sz="1000" b="0" i="0" dirty="0">
                <a:solidFill>
                  <a:srgbClr val="E9950C"/>
                </a:solidFill>
                <a:effectLst/>
                <a:latin typeface="Consolas" panose="020B0609020204030204" pitchFamily="49" charset="0"/>
              </a:rPr>
              <a:t>print</a:t>
            </a:r>
            <a:r>
              <a:rPr lang="en-US" sz="1000" b="0" i="0" dirty="0">
                <a:solidFill>
                  <a:srgbClr val="FFFFFF"/>
                </a:solidFill>
                <a:effectLst/>
                <a:latin typeface="Consolas" panose="020B0609020204030204" pitchFamily="49" charset="0"/>
              </a:rPr>
              <a:t>(</a:t>
            </a:r>
            <a:r>
              <a:rPr lang="en-US" sz="1000" b="0" i="0" dirty="0" err="1">
                <a:solidFill>
                  <a:srgbClr val="FFFFFF"/>
                </a:solidFill>
                <a:effectLst/>
                <a:latin typeface="Consolas" panose="020B0609020204030204" pitchFamily="49" charset="0"/>
              </a:rPr>
              <a:t>escaped_string</a:t>
            </a:r>
            <a:r>
              <a:rPr lang="en-US" sz="1000" b="0" i="0" dirty="0">
                <a:solidFill>
                  <a:srgbClr val="FFFFFF"/>
                </a:solidFill>
                <a:effectLst/>
                <a:latin typeface="Consolas" panose="020B0609020204030204" pitchFamily="49" charset="0"/>
              </a:rPr>
              <a:t>)</a:t>
            </a:r>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r>
              <a:rPr lang="en-US" sz="1000" b="1" dirty="0">
                <a:solidFill>
                  <a:srgbClr val="787474"/>
                </a:solidFill>
                <a:latin typeface="Consolas" panose="020B0609020204030204" pitchFamily="49" charset="0"/>
              </a:rPr>
              <a:t># output:</a:t>
            </a:r>
          </a:p>
          <a:p>
            <a:r>
              <a:rPr lang="en-US" sz="1000" b="0" i="0" dirty="0">
                <a:solidFill>
                  <a:srgbClr val="FFFFFF"/>
                </a:solidFill>
                <a:effectLst/>
                <a:latin typeface="Consolas" panose="020B0609020204030204" pitchFamily="49" charset="0"/>
              </a:rPr>
              <a:t>He said, </a:t>
            </a:r>
            <a:r>
              <a:rPr lang="en-US" sz="1000" b="0" i="0" dirty="0">
                <a:solidFill>
                  <a:srgbClr val="00A67D"/>
                </a:solidFill>
                <a:effectLst/>
                <a:latin typeface="Consolas" panose="020B0609020204030204" pitchFamily="49" charset="0"/>
              </a:rPr>
              <a:t>"Don't do that."</a:t>
            </a:r>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r>
              <a:rPr lang="en-US" sz="1000" b="1" dirty="0">
                <a:solidFill>
                  <a:srgbClr val="787474"/>
                </a:solidFill>
                <a:latin typeface="Consolas" panose="020B0609020204030204" pitchFamily="49" charset="0"/>
              </a:rPr>
              <a:t># Using triple quotes to include both single and double quotes without escaping </a:t>
            </a:r>
          </a:p>
          <a:p>
            <a:pPr algn="just"/>
            <a:r>
              <a:rPr lang="en-US" sz="1000" b="0" i="0" dirty="0" err="1">
                <a:solidFill>
                  <a:srgbClr val="FFFFFF"/>
                </a:solidFill>
                <a:effectLst/>
                <a:latin typeface="Consolas" panose="020B0609020204030204" pitchFamily="49" charset="0"/>
              </a:rPr>
              <a:t>mixed_quotes</a:t>
            </a:r>
            <a:r>
              <a:rPr lang="en-US" sz="1000" b="0" i="0" dirty="0">
                <a:solidFill>
                  <a:srgbClr val="FFFFFF"/>
                </a:solidFill>
                <a:effectLst/>
                <a:latin typeface="Consolas" panose="020B0609020204030204" pitchFamily="49" charset="0"/>
              </a:rPr>
              <a:t> = </a:t>
            </a:r>
            <a:r>
              <a:rPr lang="en-US" sz="1000" b="0" i="0" dirty="0">
                <a:solidFill>
                  <a:srgbClr val="00A67D"/>
                </a:solidFill>
                <a:effectLst/>
                <a:latin typeface="Consolas" panose="020B0609020204030204" pitchFamily="49" charset="0"/>
              </a:rPr>
              <a:t>"""She said, "It's okay."""" </a:t>
            </a:r>
          </a:p>
          <a:p>
            <a:pPr algn="just"/>
            <a:endParaRPr lang="en-US" sz="1000" dirty="0">
              <a:solidFill>
                <a:srgbClr val="00A67D"/>
              </a:solidFill>
              <a:latin typeface="Consolas" panose="020B0609020204030204" pitchFamily="49" charset="0"/>
            </a:endParaRPr>
          </a:p>
          <a:p>
            <a:pPr algn="just"/>
            <a:r>
              <a:rPr lang="en-US" sz="1000" b="0" i="0" dirty="0">
                <a:solidFill>
                  <a:srgbClr val="00A67D"/>
                </a:solidFill>
                <a:effectLst/>
                <a:latin typeface="Consolas" panose="020B0609020204030204" pitchFamily="49" charset="0"/>
              </a:rPr>
              <a:t>print(</a:t>
            </a:r>
            <a:r>
              <a:rPr lang="en-US" sz="1000" b="0" i="0" dirty="0" err="1">
                <a:solidFill>
                  <a:srgbClr val="00A67D"/>
                </a:solidFill>
                <a:effectLst/>
                <a:latin typeface="Consolas" panose="020B0609020204030204" pitchFamily="49" charset="0"/>
              </a:rPr>
              <a:t>mixed_quotes</a:t>
            </a:r>
            <a:r>
              <a:rPr lang="en-US" sz="1000" b="0" i="0" dirty="0">
                <a:solidFill>
                  <a:srgbClr val="00A67D"/>
                </a:solidFill>
                <a:effectLst/>
                <a:latin typeface="Consolas" panose="020B0609020204030204" pitchFamily="49" charset="0"/>
              </a:rPr>
              <a:t>)</a:t>
            </a:r>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r>
              <a:rPr lang="en-US" sz="1000" b="1" dirty="0">
                <a:solidFill>
                  <a:srgbClr val="787474"/>
                </a:solidFill>
                <a:latin typeface="Consolas" panose="020B0609020204030204" pitchFamily="49" charset="0"/>
              </a:rPr>
              <a:t># output:</a:t>
            </a:r>
            <a:endParaRPr lang="en-US" sz="1000" b="1" dirty="0">
              <a:solidFill>
                <a:schemeClr val="bg1"/>
              </a:solidFill>
              <a:latin typeface="Consolas" panose="020B0609020204030204" pitchFamily="49" charset="0"/>
            </a:endParaRPr>
          </a:p>
          <a:p>
            <a:r>
              <a:rPr lang="en-IN" sz="1000" b="0" i="0" dirty="0">
                <a:solidFill>
                  <a:srgbClr val="FFFFFF"/>
                </a:solidFill>
                <a:effectLst/>
                <a:latin typeface="Consolas" panose="020B0609020204030204" pitchFamily="49" charset="0"/>
              </a:rPr>
              <a:t>She said, </a:t>
            </a:r>
            <a:r>
              <a:rPr lang="en-IN" sz="1000" b="0" i="0" dirty="0">
                <a:solidFill>
                  <a:srgbClr val="00A67D"/>
                </a:solidFill>
                <a:effectLst/>
                <a:latin typeface="Consolas" panose="020B0609020204030204" pitchFamily="49" charset="0"/>
              </a:rPr>
              <a:t>"It's okay."</a:t>
            </a:r>
            <a:endParaRPr lang="en-US" sz="1000" b="1" dirty="0">
              <a:solidFill>
                <a:schemeClr val="bg1"/>
              </a:solidFill>
              <a:latin typeface="Consolas" panose="020B0609020204030204" pitchFamily="49" charset="0"/>
            </a:endParaRPr>
          </a:p>
          <a:p>
            <a:pPr algn="ctr"/>
            <a:endParaRPr lang="en-US" sz="1000" b="1" dirty="0">
              <a:solidFill>
                <a:schemeClr val="bg1"/>
              </a:solidFill>
              <a:latin typeface="Consolas" panose="020B0609020204030204" pitchFamily="49" charset="0"/>
            </a:endParaRPr>
          </a:p>
          <a:p>
            <a:pPr algn="just"/>
            <a:r>
              <a:rPr lang="en-US" sz="1000" b="0" i="0" dirty="0">
                <a:solidFill>
                  <a:srgbClr val="787474"/>
                </a:solidFill>
                <a:effectLst/>
                <a:latin typeface="Consolas" panose="020B0609020204030204" pitchFamily="49" charset="0"/>
              </a:rPr>
              <a:t># Raw string (ignores escape characters) </a:t>
            </a:r>
          </a:p>
          <a:p>
            <a:pPr algn="just"/>
            <a:r>
              <a:rPr lang="en-US" sz="1000" b="1" dirty="0">
                <a:solidFill>
                  <a:schemeClr val="bg1"/>
                </a:solidFill>
                <a:latin typeface="Consolas" panose="020B0609020204030204" pitchFamily="49" charset="0"/>
              </a:rPr>
              <a:t>A raw string is a string that ignores escape </a:t>
            </a:r>
            <a:r>
              <a:rPr lang="en-US" sz="1000" b="1" dirty="0" err="1">
                <a:solidFill>
                  <a:schemeClr val="bg1"/>
                </a:solidFill>
                <a:latin typeface="Consolas" panose="020B0609020204030204" pitchFamily="49" charset="0"/>
              </a:rPr>
              <a:t>charaters</a:t>
            </a:r>
            <a:r>
              <a:rPr lang="en-US" sz="1000" b="1" dirty="0">
                <a:solidFill>
                  <a:schemeClr val="bg1"/>
                </a:solidFill>
                <a:latin typeface="Consolas" panose="020B0609020204030204" pitchFamily="49" charset="0"/>
              </a:rPr>
              <a:t>. It is created by prefixing the string with ‘r’ or ‘R’.</a:t>
            </a:r>
          </a:p>
          <a:p>
            <a:pPr algn="just"/>
            <a:endParaRPr lang="en-US" sz="1000" b="0" i="0" dirty="0">
              <a:solidFill>
                <a:srgbClr val="787474"/>
              </a:solidFill>
              <a:effectLst/>
              <a:latin typeface="Consolas" panose="020B0609020204030204" pitchFamily="49" charset="0"/>
            </a:endParaRPr>
          </a:p>
          <a:p>
            <a:pPr algn="just"/>
            <a:r>
              <a:rPr lang="en-US" sz="1000" b="0" i="0" dirty="0" err="1">
                <a:solidFill>
                  <a:srgbClr val="FFFFFF"/>
                </a:solidFill>
                <a:effectLst/>
                <a:latin typeface="Consolas" panose="020B0609020204030204" pitchFamily="49" charset="0"/>
              </a:rPr>
              <a:t>raw_string</a:t>
            </a:r>
            <a:r>
              <a:rPr lang="en-US" sz="1000" b="0" i="0" dirty="0">
                <a:solidFill>
                  <a:srgbClr val="FFFFFF"/>
                </a:solidFill>
                <a:effectLst/>
                <a:latin typeface="Consolas" panose="020B0609020204030204" pitchFamily="49" charset="0"/>
              </a:rPr>
              <a:t> = </a:t>
            </a:r>
            <a:r>
              <a:rPr lang="en-US" sz="1000" b="0" i="0" dirty="0" err="1">
                <a:solidFill>
                  <a:srgbClr val="00A67D"/>
                </a:solidFill>
                <a:effectLst/>
                <a:latin typeface="Consolas" panose="020B0609020204030204" pitchFamily="49" charset="0"/>
              </a:rPr>
              <a:t>r'C</a:t>
            </a:r>
            <a:r>
              <a:rPr lang="en-US" sz="1000" b="0" i="0" dirty="0">
                <a:solidFill>
                  <a:srgbClr val="00A67D"/>
                </a:solidFill>
                <a:effectLst/>
                <a:latin typeface="Consolas" panose="020B0609020204030204" pitchFamily="49" charset="0"/>
              </a:rPr>
              <a:t>:\Users\John\Documents’</a:t>
            </a:r>
            <a:r>
              <a:rPr lang="en-US" sz="1000" b="0" i="0" dirty="0">
                <a:solidFill>
                  <a:srgbClr val="FFFFFF"/>
                </a:solidFill>
                <a:effectLst/>
                <a:latin typeface="Consolas" panose="020B0609020204030204" pitchFamily="49" charset="0"/>
              </a:rPr>
              <a:t> </a:t>
            </a:r>
          </a:p>
          <a:p>
            <a:pPr algn="just"/>
            <a:r>
              <a:rPr lang="en-US" sz="1000" b="0" i="0" dirty="0">
                <a:solidFill>
                  <a:srgbClr val="E9950C"/>
                </a:solidFill>
                <a:effectLst/>
                <a:latin typeface="Consolas" panose="020B0609020204030204" pitchFamily="49" charset="0"/>
              </a:rPr>
              <a:t>print</a:t>
            </a:r>
            <a:r>
              <a:rPr lang="en-US" sz="1000" b="0" i="0" dirty="0">
                <a:solidFill>
                  <a:srgbClr val="FFFFFF"/>
                </a:solidFill>
                <a:effectLst/>
                <a:latin typeface="Consolas" panose="020B0609020204030204" pitchFamily="49" charset="0"/>
              </a:rPr>
              <a:t>(</a:t>
            </a:r>
            <a:r>
              <a:rPr lang="en-US" sz="1000" b="0" i="0" dirty="0" err="1">
                <a:solidFill>
                  <a:srgbClr val="FFFFFF"/>
                </a:solidFill>
                <a:effectLst/>
                <a:latin typeface="Consolas" panose="020B0609020204030204" pitchFamily="49" charset="0"/>
              </a:rPr>
              <a:t>raw_string</a:t>
            </a:r>
            <a:r>
              <a:rPr lang="en-US" sz="1000" b="0" i="0" dirty="0">
                <a:solidFill>
                  <a:srgbClr val="FFFFFF"/>
                </a:solidFill>
                <a:effectLst/>
                <a:latin typeface="Consolas" panose="020B0609020204030204" pitchFamily="49" charset="0"/>
              </a:rPr>
              <a:t>)</a:t>
            </a:r>
            <a:endParaRPr lang="en-US" sz="1000" b="1" dirty="0">
              <a:solidFill>
                <a:schemeClr val="bg1"/>
              </a:solidFill>
              <a:latin typeface="Consolas" panose="020B0609020204030204" pitchFamily="49" charset="0"/>
            </a:endParaRPr>
          </a:p>
          <a:p>
            <a:pPr algn="ctr"/>
            <a:endParaRPr lang="en-US" sz="1000" b="1" dirty="0">
              <a:solidFill>
                <a:schemeClr val="bg1"/>
              </a:solidFill>
              <a:latin typeface="Consolas" panose="020B0609020204030204" pitchFamily="49" charset="0"/>
            </a:endParaRPr>
          </a:p>
          <a:p>
            <a:r>
              <a:rPr lang="en-US" sz="1000" b="1" dirty="0">
                <a:solidFill>
                  <a:srgbClr val="787474"/>
                </a:solidFill>
                <a:latin typeface="Consolas" panose="020B0609020204030204" pitchFamily="49" charset="0"/>
              </a:rPr>
              <a:t># output:</a:t>
            </a:r>
            <a:endParaRPr lang="en-US" sz="1000" b="1" dirty="0">
              <a:solidFill>
                <a:schemeClr val="bg1"/>
              </a:solidFill>
              <a:latin typeface="Consolas" panose="020B0609020204030204" pitchFamily="49" charset="0"/>
            </a:endParaRPr>
          </a:p>
          <a:p>
            <a:r>
              <a:rPr lang="en-IN" sz="1000" b="0" i="0" dirty="0">
                <a:solidFill>
                  <a:srgbClr val="FFFFFF"/>
                </a:solidFill>
                <a:effectLst/>
                <a:latin typeface="Consolas" panose="020B0609020204030204" pitchFamily="49" charset="0"/>
              </a:rPr>
              <a:t>C:\Users\John\Documents</a:t>
            </a:r>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r>
              <a:rPr lang="en-US" sz="1000" b="0" i="0" dirty="0">
                <a:solidFill>
                  <a:srgbClr val="787474"/>
                </a:solidFill>
                <a:effectLst/>
                <a:latin typeface="Consolas" panose="020B0609020204030204" pitchFamily="49" charset="0"/>
              </a:rPr>
              <a:t># Concatenating strings </a:t>
            </a:r>
          </a:p>
          <a:p>
            <a:r>
              <a:rPr lang="en-US" sz="1000" b="0" i="0" dirty="0">
                <a:solidFill>
                  <a:srgbClr val="FFFFFF"/>
                </a:solidFill>
                <a:effectLst/>
                <a:latin typeface="Consolas" panose="020B0609020204030204" pitchFamily="49" charset="0"/>
              </a:rPr>
              <a:t>first_name = </a:t>
            </a:r>
            <a:r>
              <a:rPr lang="en-US" sz="1000" b="0" i="0" dirty="0">
                <a:solidFill>
                  <a:srgbClr val="00A67D"/>
                </a:solidFill>
                <a:effectLst/>
                <a:latin typeface="Consolas" panose="020B0609020204030204" pitchFamily="49" charset="0"/>
              </a:rPr>
              <a:t>"John"</a:t>
            </a:r>
            <a:r>
              <a:rPr lang="en-US" sz="1000" b="0" i="0" dirty="0">
                <a:solidFill>
                  <a:srgbClr val="FFFFFF"/>
                </a:solidFill>
                <a:effectLst/>
                <a:latin typeface="Consolas" panose="020B0609020204030204" pitchFamily="49" charset="0"/>
              </a:rPr>
              <a:t> </a:t>
            </a:r>
          </a:p>
          <a:p>
            <a:r>
              <a:rPr lang="en-US" sz="1000" b="0" i="0" dirty="0">
                <a:solidFill>
                  <a:srgbClr val="FFFFFF"/>
                </a:solidFill>
                <a:effectLst/>
                <a:latin typeface="Consolas" panose="020B0609020204030204" pitchFamily="49" charset="0"/>
              </a:rPr>
              <a:t>last_name = </a:t>
            </a:r>
            <a:r>
              <a:rPr lang="en-US" sz="1000" b="0" i="0" dirty="0">
                <a:solidFill>
                  <a:srgbClr val="00A67D"/>
                </a:solidFill>
                <a:effectLst/>
                <a:latin typeface="Consolas" panose="020B0609020204030204" pitchFamily="49" charset="0"/>
              </a:rPr>
              <a:t>"Doe"</a:t>
            </a:r>
            <a:r>
              <a:rPr lang="en-US" sz="1000" b="0" i="0" dirty="0">
                <a:solidFill>
                  <a:srgbClr val="FFFFFF"/>
                </a:solidFill>
                <a:effectLst/>
                <a:latin typeface="Consolas" panose="020B0609020204030204" pitchFamily="49" charset="0"/>
              </a:rPr>
              <a:t> </a:t>
            </a:r>
          </a:p>
          <a:p>
            <a:r>
              <a:rPr lang="en-US" sz="1000" b="0" i="0" dirty="0" err="1">
                <a:solidFill>
                  <a:srgbClr val="FFFFFF"/>
                </a:solidFill>
                <a:effectLst/>
                <a:latin typeface="Consolas" panose="020B0609020204030204" pitchFamily="49" charset="0"/>
              </a:rPr>
              <a:t>full_name</a:t>
            </a:r>
            <a:r>
              <a:rPr lang="en-US" sz="1000" b="0" i="0" dirty="0">
                <a:solidFill>
                  <a:srgbClr val="FFFFFF"/>
                </a:solidFill>
                <a:effectLst/>
                <a:latin typeface="Consolas" panose="020B0609020204030204" pitchFamily="49" charset="0"/>
              </a:rPr>
              <a:t> = first_name + </a:t>
            </a:r>
            <a:r>
              <a:rPr lang="en-US" sz="1000" b="0" i="0" dirty="0">
                <a:solidFill>
                  <a:srgbClr val="00A67D"/>
                </a:solidFill>
                <a:effectLst/>
                <a:latin typeface="Consolas" panose="020B0609020204030204" pitchFamily="49" charset="0"/>
              </a:rPr>
              <a:t>" "</a:t>
            </a:r>
            <a:r>
              <a:rPr lang="en-US" sz="1000" b="0" i="0" dirty="0">
                <a:solidFill>
                  <a:srgbClr val="FFFFFF"/>
                </a:solidFill>
                <a:effectLst/>
                <a:latin typeface="Consolas" panose="020B0609020204030204" pitchFamily="49" charset="0"/>
              </a:rPr>
              <a:t> + last_name </a:t>
            </a:r>
          </a:p>
          <a:p>
            <a:endParaRPr lang="en-US" sz="1000" dirty="0">
              <a:solidFill>
                <a:srgbClr val="FFFFFF"/>
              </a:solidFill>
              <a:latin typeface="Consolas" panose="020B0609020204030204" pitchFamily="49" charset="0"/>
            </a:endParaRPr>
          </a:p>
          <a:p>
            <a:r>
              <a:rPr lang="en-US" sz="1000" b="0" i="0" dirty="0">
                <a:solidFill>
                  <a:srgbClr val="E9950C"/>
                </a:solidFill>
                <a:effectLst/>
                <a:latin typeface="Consolas" panose="020B0609020204030204" pitchFamily="49" charset="0"/>
              </a:rPr>
              <a:t>print</a:t>
            </a:r>
            <a:r>
              <a:rPr lang="en-US" sz="1000" b="0" i="0" dirty="0">
                <a:solidFill>
                  <a:srgbClr val="FFFFFF"/>
                </a:solidFill>
                <a:effectLst/>
                <a:latin typeface="Consolas" panose="020B0609020204030204" pitchFamily="49" charset="0"/>
              </a:rPr>
              <a:t>(</a:t>
            </a:r>
            <a:r>
              <a:rPr lang="en-US" sz="1000" b="0" i="0" dirty="0" err="1">
                <a:solidFill>
                  <a:srgbClr val="FFFFFF"/>
                </a:solidFill>
                <a:effectLst/>
                <a:latin typeface="Consolas" panose="020B0609020204030204" pitchFamily="49" charset="0"/>
              </a:rPr>
              <a:t>full_name</a:t>
            </a:r>
            <a:r>
              <a:rPr lang="en-US" sz="1000" b="0" i="0" dirty="0">
                <a:solidFill>
                  <a:srgbClr val="FFFFFF"/>
                </a:solidFill>
                <a:effectLst/>
                <a:latin typeface="Consolas" panose="020B0609020204030204" pitchFamily="49" charset="0"/>
              </a:rPr>
              <a:t>)</a:t>
            </a:r>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r>
              <a:rPr lang="en-US" sz="1000" b="1" dirty="0">
                <a:solidFill>
                  <a:srgbClr val="787474"/>
                </a:solidFill>
                <a:latin typeface="Consolas" panose="020B0609020204030204" pitchFamily="49" charset="0"/>
              </a:rPr>
              <a:t># output:</a:t>
            </a:r>
            <a:endParaRPr lang="en-US" sz="1000" b="1" dirty="0">
              <a:solidFill>
                <a:schemeClr val="bg1"/>
              </a:solidFill>
              <a:latin typeface="Consolas" panose="020B0609020204030204" pitchFamily="49" charset="0"/>
            </a:endParaRPr>
          </a:p>
          <a:p>
            <a:r>
              <a:rPr lang="en-IN" sz="1000" b="0" i="0" dirty="0">
                <a:solidFill>
                  <a:srgbClr val="FFFFFF"/>
                </a:solidFill>
                <a:effectLst/>
                <a:latin typeface="Consolas" panose="020B0609020204030204" pitchFamily="49" charset="0"/>
              </a:rPr>
              <a:t>John Doe</a:t>
            </a:r>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a:p>
            <a:endParaRPr lang="en-US" sz="1000" b="1" dirty="0">
              <a:solidFill>
                <a:schemeClr val="bg1"/>
              </a:solidFill>
              <a:latin typeface="Consolas" panose="020B0609020204030204" pitchFamily="49" charset="0"/>
            </a:endParaRPr>
          </a:p>
        </p:txBody>
      </p:sp>
      <p:sp>
        <p:nvSpPr>
          <p:cNvPr id="3" name="TextBox 2">
            <a:extLst>
              <a:ext uri="{FF2B5EF4-FFF2-40B4-BE49-F238E27FC236}">
                <a16:creationId xmlns:a16="http://schemas.microsoft.com/office/drawing/2014/main" id="{9D4F261F-4835-42AF-60C0-384CB982C7A0}"/>
              </a:ext>
            </a:extLst>
          </p:cNvPr>
          <p:cNvSpPr txBox="1"/>
          <p:nvPr/>
        </p:nvSpPr>
        <p:spPr>
          <a:xfrm>
            <a:off x="6237515" y="537948"/>
            <a:ext cx="5764538" cy="6093976"/>
          </a:xfrm>
          <a:prstGeom prst="rect">
            <a:avLst/>
          </a:prstGeom>
          <a:solidFill>
            <a:schemeClr val="tx1"/>
          </a:solidFill>
        </p:spPr>
        <p:txBody>
          <a:bodyPr wrap="square" rtlCol="0">
            <a:spAutoFit/>
          </a:bodyPr>
          <a:lstStyle/>
          <a:p>
            <a:pPr algn="ctr"/>
            <a:endParaRPr lang="en-US" sz="1000" b="1" dirty="0">
              <a:solidFill>
                <a:schemeClr val="bg1"/>
              </a:solidFill>
              <a:latin typeface="Consolas" panose="020B0609020204030204" pitchFamily="49" charset="0"/>
            </a:endParaRPr>
          </a:p>
          <a:p>
            <a:pPr algn="just"/>
            <a:r>
              <a:rPr lang="en-US" sz="1000" b="1" dirty="0">
                <a:solidFill>
                  <a:srgbClr val="787474"/>
                </a:solidFill>
                <a:latin typeface="Consolas" panose="020B0609020204030204" pitchFamily="49" charset="0"/>
              </a:rPr>
              <a:t># String formatting using f-strings</a:t>
            </a:r>
          </a:p>
          <a:p>
            <a:pPr algn="just"/>
            <a:r>
              <a:rPr lang="en-US" sz="1000" b="1" dirty="0">
                <a:solidFill>
                  <a:schemeClr val="bg1"/>
                </a:solidFill>
                <a:latin typeface="Consolas" panose="020B0609020204030204" pitchFamily="49" charset="0"/>
              </a:rPr>
              <a:t>-In this code, an f-string(formatted string literal) to format the string is used. The variables ‘first </a:t>
            </a:r>
            <a:r>
              <a:rPr lang="en-US" sz="1000" b="1" dirty="0" err="1">
                <a:solidFill>
                  <a:schemeClr val="bg1"/>
                </a:solidFill>
                <a:latin typeface="Consolas" panose="020B0609020204030204" pitchFamily="49" charset="0"/>
              </a:rPr>
              <a:t>name’,’last_name</a:t>
            </a:r>
            <a:r>
              <a:rPr lang="en-US" sz="1000" b="1" dirty="0">
                <a:solidFill>
                  <a:schemeClr val="bg1"/>
                </a:solidFill>
                <a:latin typeface="Consolas" panose="020B0609020204030204" pitchFamily="49" charset="0"/>
              </a:rPr>
              <a:t>’, and ‘age’ are embedded with curly braces ‘{}’ in the string.</a:t>
            </a:r>
          </a:p>
          <a:p>
            <a:pPr algn="just"/>
            <a:r>
              <a:rPr lang="en-US" sz="1000" b="1" dirty="0">
                <a:solidFill>
                  <a:schemeClr val="bg1"/>
                </a:solidFill>
                <a:latin typeface="Consolas" panose="020B0609020204030204" pitchFamily="49" charset="0"/>
              </a:rPr>
              <a:t>-The f-string evaluates these expressions and replaces them with their corresponding values. </a:t>
            </a:r>
          </a:p>
          <a:p>
            <a:pPr algn="just"/>
            <a:endParaRPr lang="en-US" sz="1000" b="1" dirty="0">
              <a:solidFill>
                <a:schemeClr val="bg1"/>
              </a:solidFill>
              <a:latin typeface="Consolas" panose="020B0609020204030204" pitchFamily="49" charset="0"/>
            </a:endParaRPr>
          </a:p>
          <a:p>
            <a:pPr algn="just"/>
            <a:r>
              <a:rPr lang="en-US" sz="1000" b="0" i="0" dirty="0">
                <a:solidFill>
                  <a:srgbClr val="FFFFFF"/>
                </a:solidFill>
                <a:effectLst/>
                <a:latin typeface="Consolas" panose="020B0609020204030204" pitchFamily="49" charset="0"/>
              </a:rPr>
              <a:t>age = </a:t>
            </a:r>
            <a:r>
              <a:rPr lang="en-US" sz="1000" b="0" i="0" dirty="0">
                <a:solidFill>
                  <a:srgbClr val="DF3079"/>
                </a:solidFill>
                <a:effectLst/>
                <a:latin typeface="Consolas" panose="020B0609020204030204" pitchFamily="49" charset="0"/>
              </a:rPr>
              <a:t>30</a:t>
            </a:r>
            <a:r>
              <a:rPr lang="en-US" sz="1000" b="0" i="0" dirty="0">
                <a:solidFill>
                  <a:srgbClr val="FFFFFF"/>
                </a:solidFill>
                <a:effectLst/>
                <a:latin typeface="Consolas" panose="020B0609020204030204" pitchFamily="49" charset="0"/>
              </a:rPr>
              <a:t> </a:t>
            </a:r>
          </a:p>
          <a:p>
            <a:pPr algn="just"/>
            <a:r>
              <a:rPr lang="en-US" sz="1000" b="0" i="0" dirty="0">
                <a:solidFill>
                  <a:srgbClr val="FFFFFF"/>
                </a:solidFill>
                <a:effectLst/>
                <a:latin typeface="Consolas" panose="020B0609020204030204" pitchFamily="49" charset="0"/>
              </a:rPr>
              <a:t>formatted_string = </a:t>
            </a:r>
            <a:r>
              <a:rPr lang="en-US" sz="1000" b="0" i="0" dirty="0">
                <a:solidFill>
                  <a:srgbClr val="00A67D"/>
                </a:solidFill>
                <a:effectLst/>
                <a:latin typeface="Consolas" panose="020B0609020204030204" pitchFamily="49" charset="0"/>
              </a:rPr>
              <a:t>f"My name is {first_name} {last_name} and I am {age} years old."</a:t>
            </a:r>
            <a:r>
              <a:rPr lang="en-US" sz="1000" b="0" i="0" dirty="0">
                <a:solidFill>
                  <a:srgbClr val="FFFFFF"/>
                </a:solidFill>
                <a:effectLst/>
                <a:latin typeface="Consolas" panose="020B0609020204030204" pitchFamily="49" charset="0"/>
              </a:rPr>
              <a:t> </a:t>
            </a:r>
          </a:p>
          <a:p>
            <a:pPr algn="just"/>
            <a:r>
              <a:rPr lang="en-US" sz="1000" b="0" i="0" dirty="0">
                <a:solidFill>
                  <a:srgbClr val="E9950C"/>
                </a:solidFill>
                <a:effectLst/>
                <a:latin typeface="Consolas" panose="020B0609020204030204" pitchFamily="49" charset="0"/>
              </a:rPr>
              <a:t>print</a:t>
            </a:r>
            <a:r>
              <a:rPr lang="en-US" sz="1000" b="0" i="0" dirty="0">
                <a:solidFill>
                  <a:srgbClr val="FFFFFF"/>
                </a:solidFill>
                <a:effectLst/>
                <a:latin typeface="Consolas" panose="020B0609020204030204" pitchFamily="49" charset="0"/>
              </a:rPr>
              <a:t>(formatted_string)</a:t>
            </a:r>
            <a:endParaRPr lang="en-US" sz="1000" b="1" dirty="0">
              <a:solidFill>
                <a:schemeClr val="bg1"/>
              </a:solidFill>
              <a:latin typeface="Consolas" panose="020B0609020204030204" pitchFamily="49" charset="0"/>
            </a:endParaRPr>
          </a:p>
          <a:p>
            <a:pPr algn="just"/>
            <a:endParaRPr lang="en-US" sz="1000" b="1" dirty="0">
              <a:solidFill>
                <a:schemeClr val="bg1"/>
              </a:solidFill>
              <a:latin typeface="Consolas" panose="020B0609020204030204" pitchFamily="49" charset="0"/>
            </a:endParaRPr>
          </a:p>
          <a:p>
            <a:pPr algn="just"/>
            <a:r>
              <a:rPr kumimoji="0" lang="en-US" altLang="en-US" sz="1000" b="0" i="0" u="none" strike="noStrike" cap="none" normalizeH="0" baseline="0" dirty="0">
                <a:ln>
                  <a:noFill/>
                </a:ln>
                <a:solidFill>
                  <a:srgbClr val="787474"/>
                </a:solidFill>
                <a:effectLst/>
                <a:latin typeface="Consolas" panose="020B0609020204030204" pitchFamily="49" charset="0"/>
              </a:rPr>
              <a:t># string formatting using the </a:t>
            </a:r>
            <a:r>
              <a:rPr kumimoji="0" lang="en-US" altLang="en-US" sz="1000" b="1" i="0" u="none" strike="noStrike" cap="none" normalizeH="0" baseline="0" dirty="0">
                <a:ln>
                  <a:noFill/>
                </a:ln>
                <a:solidFill>
                  <a:srgbClr val="787474"/>
                </a:solidFill>
                <a:effectLst/>
                <a:latin typeface="Consolas" panose="020B0609020204030204" pitchFamily="49" charset="0"/>
              </a:rPr>
              <a:t>format()</a:t>
            </a:r>
            <a:r>
              <a:rPr kumimoji="0" lang="en-US" altLang="en-US" sz="1000" b="0" i="0" u="none" strike="noStrike" cap="none" normalizeH="0" baseline="0" dirty="0">
                <a:ln>
                  <a:noFill/>
                </a:ln>
                <a:solidFill>
                  <a:srgbClr val="787474"/>
                </a:solidFill>
                <a:effectLst/>
                <a:latin typeface="Consolas" panose="020B0609020204030204" pitchFamily="49" charset="0"/>
              </a:rPr>
              <a:t> method in Python. </a:t>
            </a:r>
          </a:p>
          <a:p>
            <a:pPr algn="just"/>
            <a:r>
              <a:rPr lang="en-US" sz="1000" b="0" i="0" dirty="0">
                <a:solidFill>
                  <a:srgbClr val="FFFFFF"/>
                </a:solidFill>
                <a:effectLst/>
                <a:latin typeface="Consolas" panose="020B0609020204030204" pitchFamily="49" charset="0"/>
              </a:rPr>
              <a:t>name = </a:t>
            </a:r>
            <a:r>
              <a:rPr lang="en-US" sz="1000" b="0" i="0" dirty="0">
                <a:solidFill>
                  <a:srgbClr val="00A67D"/>
                </a:solidFill>
                <a:effectLst/>
                <a:latin typeface="Consolas" panose="020B0609020204030204" pitchFamily="49" charset="0"/>
              </a:rPr>
              <a:t>"Alice"</a:t>
            </a:r>
            <a:r>
              <a:rPr lang="en-US" sz="1000" b="0" i="0" dirty="0">
                <a:solidFill>
                  <a:srgbClr val="FFFFFF"/>
                </a:solidFill>
                <a:effectLst/>
                <a:latin typeface="Consolas" panose="020B0609020204030204" pitchFamily="49" charset="0"/>
              </a:rPr>
              <a:t> </a:t>
            </a:r>
          </a:p>
          <a:p>
            <a:pPr algn="just"/>
            <a:r>
              <a:rPr lang="en-US" sz="1000" b="0" i="0" dirty="0">
                <a:solidFill>
                  <a:srgbClr val="FFFFFF"/>
                </a:solidFill>
                <a:effectLst/>
                <a:latin typeface="Consolas" panose="020B0609020204030204" pitchFamily="49" charset="0"/>
              </a:rPr>
              <a:t>age = </a:t>
            </a:r>
            <a:r>
              <a:rPr lang="en-US" sz="1000" b="0" i="0" dirty="0">
                <a:solidFill>
                  <a:srgbClr val="DF3079"/>
                </a:solidFill>
                <a:effectLst/>
                <a:latin typeface="Consolas" panose="020B0609020204030204" pitchFamily="49" charset="0"/>
              </a:rPr>
              <a:t>30</a:t>
            </a:r>
            <a:r>
              <a:rPr lang="en-US" sz="1000" b="0" i="0" dirty="0">
                <a:solidFill>
                  <a:srgbClr val="FFFFFF"/>
                </a:solidFill>
                <a:effectLst/>
                <a:latin typeface="Consolas" panose="020B0609020204030204" pitchFamily="49" charset="0"/>
              </a:rPr>
              <a:t> </a:t>
            </a:r>
          </a:p>
          <a:p>
            <a:pPr algn="just"/>
            <a:r>
              <a:rPr lang="en-US" sz="1000" b="0" i="0" dirty="0">
                <a:solidFill>
                  <a:srgbClr val="787474"/>
                </a:solidFill>
                <a:effectLst/>
                <a:latin typeface="Consolas" panose="020B0609020204030204" pitchFamily="49" charset="0"/>
              </a:rPr>
              <a:t># Using format() </a:t>
            </a:r>
          </a:p>
          <a:p>
            <a:pPr algn="just"/>
            <a:r>
              <a:rPr lang="en-US" sz="1000" b="0" i="0" dirty="0">
                <a:solidFill>
                  <a:srgbClr val="FFFFFF"/>
                </a:solidFill>
                <a:effectLst/>
                <a:latin typeface="Consolas" panose="020B0609020204030204" pitchFamily="49" charset="0"/>
              </a:rPr>
              <a:t>formatted_string = </a:t>
            </a:r>
            <a:r>
              <a:rPr lang="en-US" sz="1000" b="0" i="0" dirty="0">
                <a:solidFill>
                  <a:srgbClr val="00A67D"/>
                </a:solidFill>
                <a:effectLst/>
                <a:latin typeface="Consolas" panose="020B0609020204030204" pitchFamily="49" charset="0"/>
              </a:rPr>
              <a:t>"My name is {}, and I am {} years </a:t>
            </a:r>
            <a:r>
              <a:rPr lang="en-US" sz="1000" b="0" i="0" dirty="0" err="1">
                <a:solidFill>
                  <a:srgbClr val="00A67D"/>
                </a:solidFill>
                <a:effectLst/>
                <a:latin typeface="Consolas" panose="020B0609020204030204" pitchFamily="49" charset="0"/>
              </a:rPr>
              <a:t>old."</a:t>
            </a:r>
            <a:r>
              <a:rPr lang="en-US" sz="1000" b="0" i="0" dirty="0" err="1">
                <a:solidFill>
                  <a:srgbClr val="FFFFFF"/>
                </a:solidFill>
                <a:effectLst/>
                <a:latin typeface="Consolas" panose="020B0609020204030204" pitchFamily="49" charset="0"/>
              </a:rPr>
              <a:t>.</a:t>
            </a:r>
            <a:r>
              <a:rPr lang="en-US" sz="1000" b="0" i="0" dirty="0" err="1">
                <a:solidFill>
                  <a:srgbClr val="E9950C"/>
                </a:solidFill>
                <a:effectLst/>
                <a:latin typeface="Consolas" panose="020B0609020204030204" pitchFamily="49" charset="0"/>
              </a:rPr>
              <a:t>format</a:t>
            </a:r>
            <a:r>
              <a:rPr lang="en-US" sz="1000" b="0" i="0" dirty="0">
                <a:solidFill>
                  <a:srgbClr val="FFFFFF"/>
                </a:solidFill>
                <a:effectLst/>
                <a:latin typeface="Consolas" panose="020B0609020204030204" pitchFamily="49" charset="0"/>
              </a:rPr>
              <a:t>(name, age)  </a:t>
            </a:r>
            <a:r>
              <a:rPr lang="en-US" sz="1000" b="0" i="0" dirty="0">
                <a:solidFill>
                  <a:srgbClr val="787474"/>
                </a:solidFill>
                <a:effectLst/>
                <a:latin typeface="Consolas" panose="020B0609020204030204" pitchFamily="49" charset="0"/>
              </a:rPr>
              <a:t>#"My name is Alice, and I am 30 years old."</a:t>
            </a:r>
            <a:endParaRPr lang="en-US" sz="1000" b="1" dirty="0">
              <a:solidFill>
                <a:srgbClr val="787474"/>
              </a:solidFill>
              <a:latin typeface="Consolas" panose="020B0609020204030204" pitchFamily="49" charset="0"/>
            </a:endParaRPr>
          </a:p>
          <a:p>
            <a:pPr algn="ctr"/>
            <a:endParaRPr lang="en-US" sz="1000" b="1" dirty="0">
              <a:solidFill>
                <a:schemeClr val="bg1"/>
              </a:solidFill>
              <a:latin typeface="Consolas" panose="020B0609020204030204" pitchFamily="49" charset="0"/>
            </a:endParaRPr>
          </a:p>
          <a:p>
            <a:pPr algn="just"/>
            <a:r>
              <a:rPr lang="en-US" sz="1000" b="1" dirty="0">
                <a:solidFill>
                  <a:srgbClr val="787474"/>
                </a:solidFill>
                <a:latin typeface="Consolas" panose="020B0609020204030204" pitchFamily="49" charset="0"/>
              </a:rPr>
              <a:t># output:</a:t>
            </a:r>
            <a:endParaRPr lang="en-US" sz="1000" b="1" dirty="0">
              <a:solidFill>
                <a:schemeClr val="bg1"/>
              </a:solidFill>
              <a:latin typeface="Consolas" panose="020B0609020204030204" pitchFamily="49" charset="0"/>
            </a:endParaRPr>
          </a:p>
          <a:p>
            <a:pPr algn="just"/>
            <a:r>
              <a:rPr lang="en-US" sz="1000" b="0" i="0" dirty="0">
                <a:solidFill>
                  <a:srgbClr val="FFFFFF"/>
                </a:solidFill>
                <a:effectLst/>
                <a:latin typeface="Consolas" panose="020B0609020204030204" pitchFamily="49" charset="0"/>
              </a:rPr>
              <a:t>My name </a:t>
            </a:r>
            <a:r>
              <a:rPr lang="en-US" sz="1000" b="0" i="0" dirty="0">
                <a:solidFill>
                  <a:srgbClr val="2E95D3"/>
                </a:solidFill>
                <a:effectLst/>
                <a:latin typeface="Consolas" panose="020B0609020204030204" pitchFamily="49" charset="0"/>
              </a:rPr>
              <a:t>is</a:t>
            </a:r>
            <a:r>
              <a:rPr lang="en-US" sz="1000" b="0" i="0" dirty="0">
                <a:solidFill>
                  <a:srgbClr val="FFFFFF"/>
                </a:solidFill>
                <a:effectLst/>
                <a:latin typeface="Consolas" panose="020B0609020204030204" pitchFamily="49" charset="0"/>
              </a:rPr>
              <a:t> John Doe </a:t>
            </a:r>
            <a:r>
              <a:rPr lang="en-US" sz="1000" b="0" i="0" dirty="0">
                <a:solidFill>
                  <a:srgbClr val="2E95D3"/>
                </a:solidFill>
                <a:effectLst/>
                <a:latin typeface="Consolas" panose="020B0609020204030204" pitchFamily="49" charset="0"/>
              </a:rPr>
              <a:t>and</a:t>
            </a:r>
            <a:r>
              <a:rPr lang="en-US" sz="1000" b="0" i="0" dirty="0">
                <a:solidFill>
                  <a:srgbClr val="FFFFFF"/>
                </a:solidFill>
                <a:effectLst/>
                <a:latin typeface="Consolas" panose="020B0609020204030204" pitchFamily="49" charset="0"/>
              </a:rPr>
              <a:t> I am </a:t>
            </a:r>
            <a:r>
              <a:rPr lang="en-US" sz="1000" b="0" i="0" dirty="0">
                <a:solidFill>
                  <a:srgbClr val="DF3079"/>
                </a:solidFill>
                <a:effectLst/>
                <a:latin typeface="Consolas" panose="020B0609020204030204" pitchFamily="49" charset="0"/>
              </a:rPr>
              <a:t>30</a:t>
            </a:r>
            <a:r>
              <a:rPr lang="en-US" sz="1000" b="0" i="0" dirty="0">
                <a:solidFill>
                  <a:srgbClr val="FFFFFF"/>
                </a:solidFill>
                <a:effectLst/>
                <a:latin typeface="Consolas" panose="020B0609020204030204" pitchFamily="49" charset="0"/>
              </a:rPr>
              <a:t> years old.</a:t>
            </a:r>
            <a:endParaRPr lang="en-US" sz="1000" b="1" dirty="0">
              <a:solidFill>
                <a:schemeClr val="bg1"/>
              </a:solidFill>
              <a:latin typeface="Consolas" panose="020B0609020204030204" pitchFamily="49" charset="0"/>
            </a:endParaRPr>
          </a:p>
          <a:p>
            <a:pPr algn="ctr"/>
            <a:endParaRPr lang="en-US" sz="1000" b="1" dirty="0">
              <a:solidFill>
                <a:srgbClr val="787474"/>
              </a:solidFill>
              <a:latin typeface="Consolas" panose="020B0609020204030204" pitchFamily="49" charset="0"/>
            </a:endParaRPr>
          </a:p>
          <a:p>
            <a:pPr algn="just"/>
            <a:r>
              <a:rPr lang="en-US" sz="1000" b="1" dirty="0">
                <a:solidFill>
                  <a:srgbClr val="787474"/>
                </a:solidFill>
                <a:latin typeface="Consolas" panose="020B0609020204030204" pitchFamily="49" charset="0"/>
              </a:rPr>
              <a:t># String indexing and slicing </a:t>
            </a:r>
          </a:p>
          <a:p>
            <a:pPr algn="ctr"/>
            <a:endParaRPr lang="en-US" sz="1000" b="1" dirty="0">
              <a:solidFill>
                <a:schemeClr val="bg1"/>
              </a:solidFill>
              <a:latin typeface="Consolas" panose="020B0609020204030204" pitchFamily="49" charset="0"/>
            </a:endParaRPr>
          </a:p>
          <a:p>
            <a:pPr algn="just"/>
            <a:r>
              <a:rPr lang="en-US" sz="1000" b="0" i="0" dirty="0">
                <a:solidFill>
                  <a:schemeClr val="bg1"/>
                </a:solidFill>
                <a:effectLst/>
                <a:latin typeface="Consolas" panose="020B0609020204030204" pitchFamily="49" charset="0"/>
              </a:rPr>
              <a:t>- Indexing allows  to access individual characters in a string by their position in the sequence. </a:t>
            </a:r>
            <a:endParaRPr lang="en-US" sz="1000" dirty="0">
              <a:solidFill>
                <a:schemeClr val="bg1"/>
              </a:solidFill>
              <a:latin typeface="Consolas" panose="020B0609020204030204" pitchFamily="49" charset="0"/>
            </a:endParaRPr>
          </a:p>
          <a:p>
            <a:pPr algn="just"/>
            <a:r>
              <a:rPr lang="en-US" sz="1000" b="0" i="0" dirty="0">
                <a:solidFill>
                  <a:schemeClr val="bg1"/>
                </a:solidFill>
                <a:effectLst/>
                <a:latin typeface="Consolas" panose="020B0609020204030204" pitchFamily="49" charset="0"/>
              </a:rPr>
              <a:t>- string indexing starts from 0 for the first character and counts up incrementally. </a:t>
            </a:r>
          </a:p>
          <a:p>
            <a:pPr algn="just"/>
            <a:r>
              <a:rPr lang="en-US" sz="1000" b="0" i="0" dirty="0">
                <a:solidFill>
                  <a:schemeClr val="bg1"/>
                </a:solidFill>
                <a:effectLst/>
                <a:latin typeface="Consolas" panose="020B0609020204030204" pitchFamily="49" charset="0"/>
              </a:rPr>
              <a:t>- Negative indices count from the end of the string, where -1 represents the last character, -2 represents the second-to-last character, and so on.</a:t>
            </a:r>
            <a:endParaRPr lang="en-US" sz="1000" b="1" dirty="0">
              <a:solidFill>
                <a:schemeClr val="bg1"/>
              </a:solidFill>
              <a:latin typeface="Consolas" panose="020B0609020204030204" pitchFamily="49" charset="0"/>
            </a:endParaRPr>
          </a:p>
          <a:p>
            <a:pPr algn="ctr"/>
            <a:endParaRPr lang="en-US" sz="1000" b="1" dirty="0">
              <a:solidFill>
                <a:schemeClr val="bg1"/>
              </a:solidFill>
              <a:latin typeface="Consolas" panose="020B0609020204030204" pitchFamily="49" charset="0"/>
            </a:endParaRPr>
          </a:p>
          <a:p>
            <a:pPr algn="just"/>
            <a:r>
              <a:rPr lang="en-US" sz="1000" b="0" i="0" dirty="0" err="1">
                <a:solidFill>
                  <a:srgbClr val="FFFFFF"/>
                </a:solidFill>
                <a:effectLst/>
                <a:latin typeface="Consolas" panose="020B0609020204030204" pitchFamily="49" charset="0"/>
              </a:rPr>
              <a:t>my_string</a:t>
            </a:r>
            <a:r>
              <a:rPr lang="en-US" sz="1000" b="0" i="0" dirty="0">
                <a:solidFill>
                  <a:srgbClr val="FFFFFF"/>
                </a:solidFill>
                <a:effectLst/>
                <a:latin typeface="Consolas" panose="020B0609020204030204" pitchFamily="49" charset="0"/>
              </a:rPr>
              <a:t> = </a:t>
            </a:r>
            <a:r>
              <a:rPr lang="en-US" sz="1000" b="0" i="0" dirty="0">
                <a:solidFill>
                  <a:srgbClr val="00A67D"/>
                </a:solidFill>
                <a:effectLst/>
                <a:latin typeface="Consolas" panose="020B0609020204030204" pitchFamily="49" charset="0"/>
              </a:rPr>
              <a:t>"Hello, World!"</a:t>
            </a:r>
            <a:r>
              <a:rPr lang="en-US" sz="1000" b="0" i="0" dirty="0">
                <a:solidFill>
                  <a:srgbClr val="FFFFFF"/>
                </a:solidFill>
                <a:effectLst/>
                <a:latin typeface="Consolas" panose="020B0609020204030204" pitchFamily="49" charset="0"/>
              </a:rPr>
              <a:t> </a:t>
            </a:r>
          </a:p>
          <a:p>
            <a:pPr algn="just"/>
            <a:endParaRPr lang="en-US" sz="1000" dirty="0">
              <a:solidFill>
                <a:srgbClr val="FFFFFF"/>
              </a:solidFill>
              <a:latin typeface="Consolas" panose="020B0609020204030204" pitchFamily="49" charset="0"/>
            </a:endParaRPr>
          </a:p>
          <a:p>
            <a:pPr algn="just"/>
            <a:r>
              <a:rPr lang="en-US" sz="1000" b="0" i="0" dirty="0">
                <a:solidFill>
                  <a:srgbClr val="E9950C"/>
                </a:solidFill>
                <a:effectLst/>
                <a:latin typeface="Consolas" panose="020B0609020204030204" pitchFamily="49" charset="0"/>
              </a:rPr>
              <a:t>print</a:t>
            </a:r>
            <a:r>
              <a:rPr lang="en-US" sz="1000" b="0" i="0" dirty="0">
                <a:solidFill>
                  <a:srgbClr val="FFFFFF"/>
                </a:solidFill>
                <a:effectLst/>
                <a:latin typeface="Consolas" panose="020B0609020204030204" pitchFamily="49" charset="0"/>
              </a:rPr>
              <a:t>(</a:t>
            </a:r>
            <a:r>
              <a:rPr lang="en-US" sz="1000" b="0" i="0" dirty="0" err="1">
                <a:solidFill>
                  <a:srgbClr val="FFFFFF"/>
                </a:solidFill>
                <a:effectLst/>
                <a:latin typeface="Consolas" panose="020B0609020204030204" pitchFamily="49" charset="0"/>
              </a:rPr>
              <a:t>my_string</a:t>
            </a:r>
            <a:r>
              <a:rPr lang="en-US" sz="1000" b="0" i="0" dirty="0">
                <a:solidFill>
                  <a:srgbClr val="FFFFFF"/>
                </a:solidFill>
                <a:effectLst/>
                <a:latin typeface="Consolas" panose="020B0609020204030204" pitchFamily="49" charset="0"/>
              </a:rPr>
              <a:t>[</a:t>
            </a:r>
            <a:r>
              <a:rPr lang="en-US" sz="1000" b="0" i="0" dirty="0">
                <a:solidFill>
                  <a:srgbClr val="DF3079"/>
                </a:solidFill>
                <a:effectLst/>
                <a:latin typeface="Consolas" panose="020B0609020204030204" pitchFamily="49" charset="0"/>
              </a:rPr>
              <a:t>0</a:t>
            </a:r>
            <a:r>
              <a:rPr lang="en-US" sz="1000" b="0" i="0" dirty="0">
                <a:solidFill>
                  <a:srgbClr val="FFFFFF"/>
                </a:solidFill>
                <a:effectLst/>
                <a:latin typeface="Consolas" panose="020B0609020204030204" pitchFamily="49" charset="0"/>
              </a:rPr>
              <a:t>]) </a:t>
            </a:r>
            <a:r>
              <a:rPr lang="en-US" sz="1000" b="0" i="0" dirty="0">
                <a:solidFill>
                  <a:srgbClr val="787474"/>
                </a:solidFill>
                <a:effectLst/>
                <a:latin typeface="Consolas" panose="020B0609020204030204" pitchFamily="49" charset="0"/>
              </a:rPr>
              <a:t># Output: 'H' (First character</a:t>
            </a:r>
            <a:r>
              <a:rPr lang="en-US" sz="1000" dirty="0">
                <a:solidFill>
                  <a:srgbClr val="787474"/>
                </a:solidFill>
                <a:latin typeface="Consolas" panose="020B0609020204030204" pitchFamily="49" charset="0"/>
              </a:rPr>
              <a:t>)</a:t>
            </a:r>
            <a:r>
              <a:rPr lang="en-US" sz="1000" b="0" i="0" dirty="0">
                <a:solidFill>
                  <a:srgbClr val="FFFFFF"/>
                </a:solidFill>
                <a:effectLst/>
                <a:latin typeface="Consolas" panose="020B0609020204030204" pitchFamily="49" charset="0"/>
              </a:rPr>
              <a:t> </a:t>
            </a:r>
          </a:p>
          <a:p>
            <a:pPr algn="just"/>
            <a:r>
              <a:rPr lang="en-US" sz="1000" b="0" i="0" dirty="0">
                <a:solidFill>
                  <a:srgbClr val="E9950C"/>
                </a:solidFill>
                <a:effectLst/>
                <a:latin typeface="Consolas" panose="020B0609020204030204" pitchFamily="49" charset="0"/>
              </a:rPr>
              <a:t>print</a:t>
            </a:r>
            <a:r>
              <a:rPr lang="en-US" sz="1000" b="0" i="0" dirty="0">
                <a:solidFill>
                  <a:srgbClr val="FFFFFF"/>
                </a:solidFill>
                <a:effectLst/>
                <a:latin typeface="Consolas" panose="020B0609020204030204" pitchFamily="49" charset="0"/>
              </a:rPr>
              <a:t>(</a:t>
            </a:r>
            <a:r>
              <a:rPr lang="en-US" sz="1000" b="0" i="0" dirty="0" err="1">
                <a:solidFill>
                  <a:srgbClr val="FFFFFF"/>
                </a:solidFill>
                <a:effectLst/>
                <a:latin typeface="Consolas" panose="020B0609020204030204" pitchFamily="49" charset="0"/>
              </a:rPr>
              <a:t>my_string</a:t>
            </a:r>
            <a:r>
              <a:rPr lang="en-US" sz="1000" b="0" i="0" dirty="0">
                <a:solidFill>
                  <a:srgbClr val="FFFFFF"/>
                </a:solidFill>
                <a:effectLst/>
                <a:latin typeface="Consolas" panose="020B0609020204030204" pitchFamily="49" charset="0"/>
              </a:rPr>
              <a:t>[</a:t>
            </a:r>
            <a:r>
              <a:rPr lang="en-US" sz="1000" b="0" i="0" dirty="0">
                <a:solidFill>
                  <a:srgbClr val="DF3079"/>
                </a:solidFill>
                <a:effectLst/>
                <a:latin typeface="Consolas" panose="020B0609020204030204" pitchFamily="49" charset="0"/>
              </a:rPr>
              <a:t>4</a:t>
            </a:r>
            <a:r>
              <a:rPr lang="en-US" sz="1000" b="0" i="0" dirty="0">
                <a:solidFill>
                  <a:srgbClr val="FFFFFF"/>
                </a:solidFill>
                <a:effectLst/>
                <a:latin typeface="Consolas" panose="020B0609020204030204" pitchFamily="49" charset="0"/>
              </a:rPr>
              <a:t>]) </a:t>
            </a:r>
            <a:r>
              <a:rPr lang="en-US" sz="1000" b="0" i="0" dirty="0">
                <a:solidFill>
                  <a:srgbClr val="787474"/>
                </a:solidFill>
                <a:effectLst/>
                <a:latin typeface="Consolas" panose="020B0609020204030204" pitchFamily="49" charset="0"/>
              </a:rPr>
              <a:t># Output: 'o' (Fifth character)</a:t>
            </a:r>
            <a:r>
              <a:rPr lang="en-US" sz="1000" b="0" i="0" dirty="0">
                <a:effectLst/>
                <a:latin typeface="Consolas" panose="020B0609020204030204" pitchFamily="49" charset="0"/>
              </a:rPr>
              <a:t>)</a:t>
            </a:r>
            <a:r>
              <a:rPr lang="en-US" sz="1000" b="0" i="0" dirty="0">
                <a:solidFill>
                  <a:srgbClr val="787474"/>
                </a:solidFill>
                <a:effectLst/>
                <a:latin typeface="Consolas" panose="020B0609020204030204" pitchFamily="49" charset="0"/>
              </a:rPr>
              <a:t> </a:t>
            </a:r>
          </a:p>
          <a:p>
            <a:pPr algn="just"/>
            <a:r>
              <a:rPr lang="en-US" sz="1000" b="0" i="0" dirty="0">
                <a:solidFill>
                  <a:srgbClr val="E9950C"/>
                </a:solidFill>
                <a:effectLst/>
                <a:latin typeface="Consolas" panose="020B0609020204030204" pitchFamily="49" charset="0"/>
              </a:rPr>
              <a:t>print</a:t>
            </a:r>
            <a:r>
              <a:rPr lang="en-US" sz="1000" b="0" i="0" dirty="0">
                <a:solidFill>
                  <a:srgbClr val="FFFFFF"/>
                </a:solidFill>
                <a:effectLst/>
                <a:latin typeface="Consolas" panose="020B0609020204030204" pitchFamily="49" charset="0"/>
              </a:rPr>
              <a:t>(</a:t>
            </a:r>
            <a:r>
              <a:rPr lang="en-US" sz="1000" b="0" i="0" dirty="0" err="1">
                <a:solidFill>
                  <a:srgbClr val="FFFFFF"/>
                </a:solidFill>
                <a:effectLst/>
                <a:latin typeface="Consolas" panose="020B0609020204030204" pitchFamily="49" charset="0"/>
              </a:rPr>
              <a:t>my_string</a:t>
            </a:r>
            <a:r>
              <a:rPr lang="en-US" sz="1000" b="0" i="0" dirty="0">
                <a:solidFill>
                  <a:srgbClr val="FFFFFF"/>
                </a:solidFill>
                <a:effectLst/>
                <a:latin typeface="Consolas" panose="020B0609020204030204" pitchFamily="49" charset="0"/>
              </a:rPr>
              <a:t>[-</a:t>
            </a:r>
            <a:r>
              <a:rPr lang="en-US" sz="1000" b="0" i="0" dirty="0">
                <a:solidFill>
                  <a:srgbClr val="DF3079"/>
                </a:solidFill>
                <a:effectLst/>
                <a:latin typeface="Consolas" panose="020B0609020204030204" pitchFamily="49" charset="0"/>
              </a:rPr>
              <a:t>1</a:t>
            </a:r>
            <a:r>
              <a:rPr lang="en-US" sz="1000" b="0" i="0" dirty="0">
                <a:solidFill>
                  <a:srgbClr val="FFFFFF"/>
                </a:solidFill>
                <a:effectLst/>
                <a:latin typeface="Consolas" panose="020B0609020204030204" pitchFamily="49" charset="0"/>
              </a:rPr>
              <a:t>]) </a:t>
            </a:r>
            <a:r>
              <a:rPr lang="en-US" sz="1000" b="0" i="0" dirty="0">
                <a:solidFill>
                  <a:srgbClr val="787474"/>
                </a:solidFill>
                <a:effectLst/>
                <a:latin typeface="Consolas" panose="020B0609020204030204" pitchFamily="49" charset="0"/>
              </a:rPr>
              <a:t># Output: '!' (Last character)</a:t>
            </a:r>
            <a:r>
              <a:rPr lang="en-US" sz="1000" b="0" i="0" dirty="0">
                <a:solidFill>
                  <a:srgbClr val="FFFFFF"/>
                </a:solidFill>
                <a:effectLst/>
                <a:latin typeface="Consolas" panose="020B0609020204030204" pitchFamily="49" charset="0"/>
              </a:rPr>
              <a:t> </a:t>
            </a:r>
          </a:p>
          <a:p>
            <a:pPr algn="just"/>
            <a:r>
              <a:rPr lang="en-US" sz="1000" b="0" i="0" dirty="0">
                <a:solidFill>
                  <a:srgbClr val="E9950C"/>
                </a:solidFill>
                <a:effectLst/>
                <a:latin typeface="Consolas" panose="020B0609020204030204" pitchFamily="49" charset="0"/>
              </a:rPr>
              <a:t>print</a:t>
            </a:r>
            <a:r>
              <a:rPr lang="en-US" sz="1000" b="0" i="0" dirty="0">
                <a:solidFill>
                  <a:srgbClr val="FFFFFF"/>
                </a:solidFill>
                <a:effectLst/>
                <a:latin typeface="Consolas" panose="020B0609020204030204" pitchFamily="49" charset="0"/>
              </a:rPr>
              <a:t>(</a:t>
            </a:r>
            <a:r>
              <a:rPr lang="en-US" sz="1000" b="0" i="0" dirty="0" err="1">
                <a:solidFill>
                  <a:srgbClr val="FFFFFF"/>
                </a:solidFill>
                <a:effectLst/>
                <a:latin typeface="Consolas" panose="020B0609020204030204" pitchFamily="49" charset="0"/>
              </a:rPr>
              <a:t>my_string</a:t>
            </a:r>
            <a:r>
              <a:rPr lang="en-US" sz="1000" b="0" i="0" dirty="0">
                <a:solidFill>
                  <a:srgbClr val="FFFFFF"/>
                </a:solidFill>
                <a:effectLst/>
                <a:latin typeface="Consolas" panose="020B0609020204030204" pitchFamily="49" charset="0"/>
              </a:rPr>
              <a:t>[-</a:t>
            </a:r>
            <a:r>
              <a:rPr lang="en-US" sz="1000" b="0" i="0" dirty="0">
                <a:solidFill>
                  <a:srgbClr val="DF3079"/>
                </a:solidFill>
                <a:effectLst/>
                <a:latin typeface="Consolas" panose="020B0609020204030204" pitchFamily="49" charset="0"/>
              </a:rPr>
              <a:t>3</a:t>
            </a:r>
            <a:r>
              <a:rPr lang="en-US" sz="1000" b="0" i="0" dirty="0">
                <a:solidFill>
                  <a:srgbClr val="FFFFFF"/>
                </a:solidFill>
                <a:effectLst/>
                <a:latin typeface="Consolas" panose="020B0609020204030204" pitchFamily="49" charset="0"/>
              </a:rPr>
              <a:t>]) </a:t>
            </a:r>
            <a:r>
              <a:rPr lang="en-US" sz="1000" b="0" i="0" dirty="0">
                <a:solidFill>
                  <a:srgbClr val="787474"/>
                </a:solidFill>
                <a:effectLst/>
                <a:latin typeface="Consolas" panose="020B0609020204030204" pitchFamily="49" charset="0"/>
              </a:rPr>
              <a:t>#</a:t>
            </a:r>
            <a:r>
              <a:rPr lang="en-US" sz="1000" b="0" i="0" dirty="0">
                <a:effectLst/>
                <a:latin typeface="Consolas" panose="020B0609020204030204" pitchFamily="49" charset="0"/>
              </a:rPr>
              <a:t> </a:t>
            </a:r>
            <a:r>
              <a:rPr lang="en-US" sz="1000" b="0" i="0" dirty="0">
                <a:solidFill>
                  <a:srgbClr val="787474"/>
                </a:solidFill>
                <a:effectLst/>
                <a:latin typeface="Consolas" panose="020B0609020204030204" pitchFamily="49" charset="0"/>
              </a:rPr>
              <a:t>Output: 'r' (Third-to-last character)</a:t>
            </a:r>
            <a:endParaRPr lang="en-US" sz="1000" b="1" dirty="0">
              <a:solidFill>
                <a:srgbClr val="787474"/>
              </a:solidFill>
              <a:latin typeface="Consolas" panose="020B0609020204030204" pitchFamily="49" charset="0"/>
            </a:endParaRPr>
          </a:p>
        </p:txBody>
      </p:sp>
    </p:spTree>
    <p:extLst>
      <p:ext uri="{BB962C8B-B14F-4D97-AF65-F5344CB8AC3E}">
        <p14:creationId xmlns:p14="http://schemas.microsoft.com/office/powerpoint/2010/main" val="3647600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2BE812-BCF8-B058-2D5D-31900C7A1899}"/>
              </a:ext>
            </a:extLst>
          </p:cNvPr>
          <p:cNvSpPr txBox="1"/>
          <p:nvPr/>
        </p:nvSpPr>
        <p:spPr>
          <a:xfrm>
            <a:off x="5060375" y="20781"/>
            <a:ext cx="1381990" cy="830997"/>
          </a:xfrm>
          <a:prstGeom prst="rect">
            <a:avLst/>
          </a:prstGeom>
          <a:noFill/>
        </p:spPr>
        <p:txBody>
          <a:bodyPr wrap="square" rtlCol="0">
            <a:spAutoFit/>
          </a:bodyPr>
          <a:lstStyle/>
          <a:p>
            <a:r>
              <a:rPr lang="en-US" sz="2400" b="1" dirty="0">
                <a:latin typeface="Consolas" panose="020B0609020204030204" pitchFamily="49" charset="0"/>
                <a:ea typeface="Cambria" panose="02040503050406030204" pitchFamily="18" charset="0"/>
              </a:rPr>
              <a:t>PYTHON </a:t>
            </a:r>
          </a:p>
          <a:p>
            <a:endParaRPr lang="en-IN" sz="2400" b="1" dirty="0">
              <a:latin typeface="Consolas" panose="020B0609020204030204" pitchFamily="49" charset="0"/>
              <a:ea typeface="Cambria" panose="02040503050406030204" pitchFamily="18" charset="0"/>
            </a:endParaRPr>
          </a:p>
        </p:txBody>
      </p:sp>
      <p:sp>
        <p:nvSpPr>
          <p:cNvPr id="9" name="Rectangle 5">
            <a:extLst>
              <a:ext uri="{FF2B5EF4-FFF2-40B4-BE49-F238E27FC236}">
                <a16:creationId xmlns:a16="http://schemas.microsoft.com/office/drawing/2014/main" id="{4721B5B9-ABE2-1502-A6D7-D3784AB47C83}"/>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65FF40BC-1D7E-F386-5E4C-6C4A8DEA6CE7}"/>
              </a:ext>
            </a:extLst>
          </p:cNvPr>
          <p:cNvSpPr txBox="1"/>
          <p:nvPr/>
        </p:nvSpPr>
        <p:spPr>
          <a:xfrm>
            <a:off x="189948" y="537948"/>
            <a:ext cx="5906052" cy="5940088"/>
          </a:xfrm>
          <a:prstGeom prst="rect">
            <a:avLst/>
          </a:prstGeom>
          <a:solidFill>
            <a:schemeClr val="tx1"/>
          </a:solid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nsolas" panose="020B0609020204030204" pitchFamily="49" charset="0"/>
              </a:rPr>
              <a:t>Slicing allows you to extract a portion of the original string. It is done by specifying a range of indices using the syntax </a:t>
            </a:r>
            <a:r>
              <a:rPr kumimoji="0" lang="en-US" altLang="en-US" sz="1000" b="1" i="0" u="none" strike="noStrike" cap="none" normalizeH="0" baseline="0" dirty="0">
                <a:ln>
                  <a:noFill/>
                </a:ln>
                <a:solidFill>
                  <a:schemeClr val="bg1"/>
                </a:solidFill>
                <a:effectLst/>
                <a:latin typeface="Consolas" panose="020B0609020204030204" pitchFamily="49" charset="0"/>
              </a:rPr>
              <a:t>[</a:t>
            </a:r>
            <a:r>
              <a:rPr kumimoji="0" lang="en-US" altLang="en-US" sz="1000" b="1" i="0" u="none" strike="noStrike" cap="none" normalizeH="0" baseline="0" dirty="0" err="1">
                <a:ln>
                  <a:noFill/>
                </a:ln>
                <a:solidFill>
                  <a:schemeClr val="bg1"/>
                </a:solidFill>
                <a:effectLst/>
                <a:latin typeface="Consolas" panose="020B0609020204030204" pitchFamily="49" charset="0"/>
              </a:rPr>
              <a:t>start:end</a:t>
            </a:r>
            <a:r>
              <a:rPr kumimoji="0" lang="en-US" altLang="en-US" sz="1000" b="1" i="0" u="none" strike="noStrike" cap="none" normalizeH="0" baseline="0" dirty="0">
                <a:ln>
                  <a:noFill/>
                </a:ln>
                <a:solidFill>
                  <a:schemeClr val="bg1"/>
                </a:solidFill>
                <a:effectLst/>
                <a:latin typeface="Consolas" panose="020B0609020204030204" pitchFamily="49" charset="0"/>
              </a:rPr>
              <a:t>]</a:t>
            </a:r>
            <a:r>
              <a:rPr kumimoji="0" lang="en-US" altLang="en-US" sz="1000" b="0" i="0" u="none" strike="noStrike" cap="none" normalizeH="0" baseline="0" dirty="0">
                <a:ln>
                  <a:noFill/>
                </a:ln>
                <a:solidFill>
                  <a:schemeClr val="bg1"/>
                </a:solidFill>
                <a:effectLst/>
                <a:latin typeface="Consolas" panose="020B0609020204030204" pitchFamily="49" charset="0"/>
              </a:rPr>
              <a:t>. The result includes characters from the </a:t>
            </a:r>
            <a:r>
              <a:rPr kumimoji="0" lang="en-US" altLang="en-US" sz="1000" b="1" i="0" u="none" strike="noStrike" cap="none" normalizeH="0" baseline="0" dirty="0">
                <a:ln>
                  <a:noFill/>
                </a:ln>
                <a:solidFill>
                  <a:schemeClr val="bg1"/>
                </a:solidFill>
                <a:effectLst/>
                <a:latin typeface="Consolas" panose="020B0609020204030204" pitchFamily="49" charset="0"/>
              </a:rPr>
              <a:t>start</a:t>
            </a:r>
            <a:r>
              <a:rPr kumimoji="0" lang="en-US" altLang="en-US" sz="1000" b="0" i="0" u="none" strike="noStrike" cap="none" normalizeH="0" baseline="0" dirty="0">
                <a:ln>
                  <a:noFill/>
                </a:ln>
                <a:solidFill>
                  <a:schemeClr val="bg1"/>
                </a:solidFill>
                <a:effectLst/>
                <a:latin typeface="Consolas" panose="020B0609020204030204" pitchFamily="49" charset="0"/>
              </a:rPr>
              <a:t> index (inclusive) to the </a:t>
            </a:r>
            <a:r>
              <a:rPr kumimoji="0" lang="en-US" altLang="en-US" sz="1000" b="1" i="0" u="none" strike="noStrike" cap="none" normalizeH="0" baseline="0" dirty="0">
                <a:ln>
                  <a:noFill/>
                </a:ln>
                <a:solidFill>
                  <a:schemeClr val="bg1"/>
                </a:solidFill>
                <a:effectLst/>
                <a:latin typeface="Consolas" panose="020B0609020204030204" pitchFamily="49" charset="0"/>
              </a:rPr>
              <a:t>end</a:t>
            </a:r>
            <a:r>
              <a:rPr kumimoji="0" lang="en-US" altLang="en-US" sz="1000" b="0" i="0" u="none" strike="noStrike" cap="none" normalizeH="0" baseline="0" dirty="0">
                <a:ln>
                  <a:noFill/>
                </a:ln>
                <a:solidFill>
                  <a:schemeClr val="bg1"/>
                </a:solidFill>
                <a:effectLst/>
                <a:latin typeface="Consolas" panose="020B0609020204030204" pitchFamily="49" charset="0"/>
              </a:rPr>
              <a:t> index (exclusive).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chemeClr val="bg1"/>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chemeClr val="bg1"/>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err="1">
                <a:solidFill>
                  <a:srgbClr val="FFFFFF"/>
                </a:solidFill>
                <a:effectLst/>
                <a:latin typeface="Consolas" panose="020B0609020204030204" pitchFamily="49" charset="0"/>
              </a:rPr>
              <a:t>my_string</a:t>
            </a:r>
            <a:r>
              <a:rPr lang="en-US" sz="1000" b="0" i="0" dirty="0">
                <a:solidFill>
                  <a:srgbClr val="FFFFFF"/>
                </a:solidFill>
                <a:effectLst/>
                <a:latin typeface="Consolas" panose="020B0609020204030204" pitchFamily="49" charset="0"/>
              </a:rPr>
              <a:t> = </a:t>
            </a:r>
            <a:r>
              <a:rPr lang="en-US" sz="1000" b="0" i="0" dirty="0">
                <a:solidFill>
                  <a:srgbClr val="00A67D"/>
                </a:solidFill>
                <a:effectLst/>
                <a:latin typeface="Consolas" panose="020B0609020204030204" pitchFamily="49" charset="0"/>
              </a:rPr>
              <a:t>"Hello, World!"</a:t>
            </a:r>
            <a:r>
              <a:rPr lang="en-US" sz="1000" b="0" i="0" dirty="0">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000" b="0" i="0" dirty="0">
              <a:solidFill>
                <a:srgbClr val="FFFF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E9950C"/>
                </a:solidFill>
                <a:effectLst/>
                <a:latin typeface="Consolas" panose="020B0609020204030204" pitchFamily="49" charset="0"/>
              </a:rPr>
              <a:t>print</a:t>
            </a:r>
            <a:r>
              <a:rPr lang="en-US" sz="1000" b="0" i="0" dirty="0">
                <a:solidFill>
                  <a:srgbClr val="FFFFFF"/>
                </a:solidFill>
                <a:effectLst/>
                <a:latin typeface="Consolas" panose="020B0609020204030204" pitchFamily="49" charset="0"/>
              </a:rPr>
              <a:t>(</a:t>
            </a:r>
            <a:r>
              <a:rPr lang="en-US" sz="1000" b="0" i="0" dirty="0" err="1">
                <a:solidFill>
                  <a:srgbClr val="FFFFFF"/>
                </a:solidFill>
                <a:effectLst/>
                <a:latin typeface="Consolas" panose="020B0609020204030204" pitchFamily="49" charset="0"/>
              </a:rPr>
              <a:t>my_string</a:t>
            </a:r>
            <a:r>
              <a:rPr lang="en-US" sz="1000" b="0" i="0" dirty="0">
                <a:solidFill>
                  <a:srgbClr val="FFFFFF"/>
                </a:solidFill>
                <a:effectLst/>
                <a:latin typeface="Consolas" panose="020B0609020204030204" pitchFamily="49" charset="0"/>
              </a:rPr>
              <a:t>[</a:t>
            </a:r>
            <a:r>
              <a:rPr lang="en-US" sz="1000" b="0" i="0" dirty="0">
                <a:solidFill>
                  <a:srgbClr val="DF3079"/>
                </a:solidFill>
                <a:effectLst/>
                <a:latin typeface="Consolas" panose="020B0609020204030204" pitchFamily="49" charset="0"/>
              </a:rPr>
              <a:t>0</a:t>
            </a:r>
            <a:r>
              <a:rPr lang="en-US" sz="1000" b="0" i="0" dirty="0">
                <a:solidFill>
                  <a:srgbClr val="FFFFFF"/>
                </a:solidFill>
                <a:effectLst/>
                <a:latin typeface="Consolas" panose="020B0609020204030204" pitchFamily="49" charset="0"/>
              </a:rPr>
              <a:t>:</a:t>
            </a:r>
            <a:r>
              <a:rPr lang="en-US" sz="1000" b="0" i="0" dirty="0">
                <a:solidFill>
                  <a:srgbClr val="DF3079"/>
                </a:solidFill>
                <a:effectLst/>
                <a:latin typeface="Consolas" panose="020B0609020204030204" pitchFamily="49" charset="0"/>
              </a:rPr>
              <a:t>5</a:t>
            </a:r>
            <a:r>
              <a:rPr lang="en-US" sz="1000" b="0" i="0" dirty="0">
                <a:solidFill>
                  <a:srgbClr val="FFFFFF"/>
                </a:solidFill>
                <a:effectLst/>
                <a:latin typeface="Consolas" panose="020B0609020204030204" pitchFamily="49" charset="0"/>
              </a:rPr>
              <a:t>]) </a:t>
            </a:r>
            <a:r>
              <a:rPr lang="en-US" sz="1000" b="0" i="0" dirty="0">
                <a:solidFill>
                  <a:srgbClr val="787474"/>
                </a:solidFill>
                <a:effectLst/>
                <a:latin typeface="Consolas" panose="020B0609020204030204" pitchFamily="49" charset="0"/>
              </a:rPr>
              <a:t># Output: 'Hello' (Characters from index 0 to 4) </a:t>
            </a: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E9950C"/>
                </a:solidFill>
                <a:effectLst/>
                <a:latin typeface="Consolas" panose="020B0609020204030204" pitchFamily="49" charset="0"/>
              </a:rPr>
              <a:t>print</a:t>
            </a:r>
            <a:r>
              <a:rPr lang="en-US" sz="1000" b="0" i="0" dirty="0">
                <a:solidFill>
                  <a:srgbClr val="FFFFFF"/>
                </a:solidFill>
                <a:effectLst/>
                <a:latin typeface="Consolas" panose="020B0609020204030204" pitchFamily="49" charset="0"/>
              </a:rPr>
              <a:t>(</a:t>
            </a:r>
            <a:r>
              <a:rPr lang="en-US" sz="1000" b="0" i="0" dirty="0" err="1">
                <a:solidFill>
                  <a:srgbClr val="FFFFFF"/>
                </a:solidFill>
                <a:effectLst/>
                <a:latin typeface="Consolas" panose="020B0609020204030204" pitchFamily="49" charset="0"/>
              </a:rPr>
              <a:t>my_string</a:t>
            </a:r>
            <a:r>
              <a:rPr lang="en-US" sz="1000" b="0" i="0" dirty="0">
                <a:solidFill>
                  <a:srgbClr val="FFFFFF"/>
                </a:solidFill>
                <a:effectLst/>
                <a:latin typeface="Consolas" panose="020B0609020204030204" pitchFamily="49" charset="0"/>
              </a:rPr>
              <a:t>[</a:t>
            </a:r>
            <a:r>
              <a:rPr lang="en-US" sz="1000" b="0" i="0" dirty="0">
                <a:solidFill>
                  <a:srgbClr val="DF3079"/>
                </a:solidFill>
                <a:effectLst/>
                <a:latin typeface="Consolas" panose="020B0609020204030204" pitchFamily="49" charset="0"/>
              </a:rPr>
              <a:t>7</a:t>
            </a:r>
            <a:r>
              <a:rPr lang="en-US" sz="1000" b="0" i="0" dirty="0">
                <a:solidFill>
                  <a:srgbClr val="FFFFFF"/>
                </a:solidFill>
                <a:effectLst/>
                <a:latin typeface="Consolas" panose="020B0609020204030204" pitchFamily="49" charset="0"/>
              </a:rPr>
              <a:t>:]) </a:t>
            </a:r>
            <a:r>
              <a:rPr lang="en-US" sz="1000" b="0" i="0" dirty="0">
                <a:solidFill>
                  <a:srgbClr val="787474"/>
                </a:solidFill>
                <a:effectLst/>
                <a:latin typeface="Consolas" panose="020B0609020204030204" pitchFamily="49" charset="0"/>
              </a:rPr>
              <a:t># Output: 'World!' (Characters from index 7 to the end) </a:t>
            </a:r>
            <a:r>
              <a:rPr lang="en-US" sz="1000" b="0" i="0" dirty="0">
                <a:solidFill>
                  <a:srgbClr val="E9950C"/>
                </a:solidFill>
                <a:effectLst/>
                <a:latin typeface="Consolas" panose="020B0609020204030204" pitchFamily="49" charset="0"/>
              </a:rPr>
              <a:t>print</a:t>
            </a:r>
            <a:r>
              <a:rPr lang="en-US" sz="1000" b="0" i="0" dirty="0">
                <a:solidFill>
                  <a:srgbClr val="FFFFFF"/>
                </a:solidFill>
                <a:effectLst/>
                <a:latin typeface="Consolas" panose="020B0609020204030204" pitchFamily="49" charset="0"/>
              </a:rPr>
              <a:t>(</a:t>
            </a:r>
            <a:r>
              <a:rPr lang="en-US" sz="1000" b="0" i="0" dirty="0" err="1">
                <a:solidFill>
                  <a:srgbClr val="FFFFFF"/>
                </a:solidFill>
                <a:effectLst/>
                <a:latin typeface="Consolas" panose="020B0609020204030204" pitchFamily="49" charset="0"/>
              </a:rPr>
              <a:t>my_string</a:t>
            </a:r>
            <a:r>
              <a:rPr lang="en-US" sz="1000" b="0" i="0" dirty="0">
                <a:solidFill>
                  <a:srgbClr val="FFFFFF"/>
                </a:solidFill>
                <a:effectLst/>
                <a:latin typeface="Consolas" panose="020B0609020204030204" pitchFamily="49" charset="0"/>
              </a:rPr>
              <a:t>[:</a:t>
            </a:r>
            <a:r>
              <a:rPr lang="en-US" sz="1000" b="0" i="0" dirty="0">
                <a:solidFill>
                  <a:srgbClr val="DF3079"/>
                </a:solidFill>
                <a:effectLst/>
                <a:latin typeface="Consolas" panose="020B0609020204030204" pitchFamily="49" charset="0"/>
              </a:rPr>
              <a:t>5</a:t>
            </a:r>
            <a:r>
              <a:rPr lang="en-US" sz="1000" b="0" i="0" dirty="0">
                <a:solidFill>
                  <a:srgbClr val="FFFFFF"/>
                </a:solidFill>
                <a:effectLst/>
                <a:latin typeface="Consolas" panose="020B0609020204030204" pitchFamily="49" charset="0"/>
              </a:rPr>
              <a:t>]) </a:t>
            </a:r>
            <a:r>
              <a:rPr lang="en-US" sz="1000" b="0" i="0" dirty="0">
                <a:solidFill>
                  <a:srgbClr val="787474"/>
                </a:solidFill>
                <a:effectLst/>
                <a:latin typeface="Consolas" panose="020B0609020204030204" pitchFamily="49" charset="0"/>
              </a:rPr>
              <a:t># Output: 'Hello' (Characters from the beginning to index 4)</a:t>
            </a:r>
            <a:r>
              <a:rPr lang="en-US" sz="1000" b="0" i="0" dirty="0">
                <a:solidFill>
                  <a:srgbClr val="FFFFFF"/>
                </a:solidFill>
                <a:effectLst/>
                <a:latin typeface="Consolas" panose="020B0609020204030204" pitchFamily="49" charset="0"/>
              </a:rPr>
              <a:t> </a:t>
            </a:r>
            <a:r>
              <a:rPr lang="en-US" sz="1000" b="0" i="0" dirty="0">
                <a:solidFill>
                  <a:srgbClr val="E9950C"/>
                </a:solidFill>
                <a:effectLst/>
                <a:latin typeface="Consolas" panose="020B0609020204030204" pitchFamily="49" charset="0"/>
              </a:rPr>
              <a:t>print</a:t>
            </a:r>
            <a:r>
              <a:rPr lang="en-US" sz="1000" b="0" i="0" dirty="0">
                <a:solidFill>
                  <a:srgbClr val="FFFFFF"/>
                </a:solidFill>
                <a:effectLst/>
                <a:latin typeface="Consolas" panose="020B0609020204030204" pitchFamily="49" charset="0"/>
              </a:rPr>
              <a:t>(</a:t>
            </a:r>
            <a:r>
              <a:rPr lang="en-US" sz="1000" b="0" i="0" dirty="0" err="1">
                <a:solidFill>
                  <a:srgbClr val="FFFFFF"/>
                </a:solidFill>
                <a:effectLst/>
                <a:latin typeface="Consolas" panose="020B0609020204030204" pitchFamily="49" charset="0"/>
              </a:rPr>
              <a:t>my_string</a:t>
            </a:r>
            <a:r>
              <a:rPr lang="en-US" sz="1000" b="0" i="0" dirty="0">
                <a:solidFill>
                  <a:srgbClr val="FFFFFF"/>
                </a:solidFill>
                <a:effectLst/>
                <a:latin typeface="Consolas" panose="020B0609020204030204" pitchFamily="49" charset="0"/>
              </a:rPr>
              <a:t>[-</a:t>
            </a:r>
            <a:r>
              <a:rPr lang="en-US" sz="1000" b="0" i="0" dirty="0">
                <a:solidFill>
                  <a:srgbClr val="DF3079"/>
                </a:solidFill>
                <a:effectLst/>
                <a:latin typeface="Consolas" panose="020B0609020204030204" pitchFamily="49" charset="0"/>
              </a:rPr>
              <a:t>6</a:t>
            </a:r>
            <a:r>
              <a:rPr lang="en-US" sz="1000" b="0" i="0" dirty="0">
                <a:solidFill>
                  <a:srgbClr val="FFFFFF"/>
                </a:solidFill>
                <a:effectLst/>
                <a:latin typeface="Consolas" panose="020B0609020204030204" pitchFamily="49" charset="0"/>
              </a:rPr>
              <a:t>:]) </a:t>
            </a:r>
            <a:r>
              <a:rPr lang="en-US" sz="1000" b="0" i="0" dirty="0">
                <a:solidFill>
                  <a:srgbClr val="787474"/>
                </a:solidFill>
                <a:effectLst/>
                <a:latin typeface="Consolas" panose="020B0609020204030204" pitchFamily="49" charset="0"/>
              </a:rPr>
              <a:t># Output: 'World!' (Last 6 characters)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u="none" strike="noStrike" cap="none" normalizeH="0" baseline="0" dirty="0">
              <a:ln>
                <a:noFill/>
              </a:ln>
              <a:solidFill>
                <a:srgbClr val="787474"/>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chemeClr val="bg1"/>
                </a:solidFill>
                <a:effectLst/>
                <a:latin typeface="Consolas" panose="020B0609020204030204" pitchFamily="49" charset="0"/>
              </a:rPr>
              <a:t>- slicing returns a new string and does not modify the original string. </a:t>
            </a: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chemeClr val="bg1"/>
                </a:solidFill>
                <a:effectLst/>
                <a:latin typeface="Consolas" panose="020B0609020204030204" pitchFamily="49" charset="0"/>
              </a:rPr>
              <a:t>- If the start index is not specified, it defaults to 0, and if the end index is not specified, it defaults to the end of the string. </a:t>
            </a: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chemeClr val="bg1"/>
                </a:solidFill>
                <a:effectLst/>
                <a:latin typeface="Consolas" panose="020B0609020204030204" pitchFamily="49" charset="0"/>
              </a:rPr>
              <a:t>- Additionally, slicing allows for the use of a step value, but when omitted, the step defaults to 1.</a:t>
            </a:r>
            <a:endParaRPr lang="en-US" altLang="en-US" sz="1000" b="0" i="0" dirty="0">
              <a:solidFill>
                <a:schemeClr val="bg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u="none" strike="noStrike" cap="none" normalizeH="0" baseline="0" dirty="0">
              <a:ln>
                <a:noFill/>
              </a:ln>
              <a:solidFill>
                <a:srgbClr val="787474"/>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err="1">
                <a:solidFill>
                  <a:srgbClr val="FFFFFF"/>
                </a:solidFill>
                <a:effectLst/>
                <a:latin typeface="Consolas" panose="020B0609020204030204" pitchFamily="49" charset="0"/>
              </a:rPr>
              <a:t>my_string</a:t>
            </a:r>
            <a:r>
              <a:rPr lang="en-US" sz="1000" b="0" i="0" dirty="0">
                <a:solidFill>
                  <a:srgbClr val="FFFFFF"/>
                </a:solidFill>
                <a:effectLst/>
                <a:latin typeface="Consolas" panose="020B0609020204030204" pitchFamily="49" charset="0"/>
              </a:rPr>
              <a:t> = </a:t>
            </a:r>
            <a:r>
              <a:rPr lang="en-US" sz="1000" b="0" i="0" dirty="0">
                <a:solidFill>
                  <a:srgbClr val="00A67D"/>
                </a:solidFill>
                <a:effectLst/>
                <a:latin typeface="Consolas" panose="020B0609020204030204" pitchFamily="49" charset="0"/>
              </a:rPr>
              <a:t>"Hello, World!"</a:t>
            </a:r>
            <a:r>
              <a:rPr lang="en-US" sz="1000" b="0" i="0" dirty="0">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000" dirty="0">
              <a:solidFill>
                <a:srgbClr val="FFFFFF"/>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E9950C"/>
                </a:solidFill>
                <a:effectLst/>
                <a:latin typeface="Consolas" panose="020B0609020204030204" pitchFamily="49" charset="0"/>
              </a:rPr>
              <a:t>print</a:t>
            </a:r>
            <a:r>
              <a:rPr lang="en-US" sz="1000" b="0" i="0" dirty="0">
                <a:solidFill>
                  <a:srgbClr val="FFFFFF"/>
                </a:solidFill>
                <a:effectLst/>
                <a:latin typeface="Consolas" panose="020B0609020204030204" pitchFamily="49" charset="0"/>
              </a:rPr>
              <a:t>(</a:t>
            </a:r>
            <a:r>
              <a:rPr lang="en-US" sz="1000" b="0" i="0" dirty="0" err="1">
                <a:solidFill>
                  <a:srgbClr val="FFFFFF"/>
                </a:solidFill>
                <a:effectLst/>
                <a:latin typeface="Consolas" panose="020B0609020204030204" pitchFamily="49" charset="0"/>
              </a:rPr>
              <a:t>my_string</a:t>
            </a:r>
            <a:r>
              <a:rPr lang="en-US" sz="1000" b="0" i="0" dirty="0">
                <a:solidFill>
                  <a:srgbClr val="FFFFFF"/>
                </a:solidFill>
                <a:effectLst/>
                <a:latin typeface="Consolas" panose="020B0609020204030204" pitchFamily="49" charset="0"/>
              </a:rPr>
              <a:t>[::</a:t>
            </a:r>
            <a:r>
              <a:rPr lang="en-US" sz="1000" b="0" i="0" dirty="0">
                <a:solidFill>
                  <a:srgbClr val="DF3079"/>
                </a:solidFill>
                <a:effectLst/>
                <a:latin typeface="Consolas" panose="020B0609020204030204" pitchFamily="49" charset="0"/>
              </a:rPr>
              <a:t>2</a:t>
            </a:r>
            <a:r>
              <a:rPr lang="en-US" sz="1000" b="0" i="0" dirty="0">
                <a:solidFill>
                  <a:srgbClr val="FFFFFF"/>
                </a:solidFill>
                <a:effectLst/>
                <a:latin typeface="Consolas" panose="020B0609020204030204" pitchFamily="49" charset="0"/>
              </a:rPr>
              <a:t>]) </a:t>
            </a:r>
            <a:r>
              <a:rPr lang="en-US" sz="1000" b="0" i="0" dirty="0">
                <a:solidFill>
                  <a:srgbClr val="787474"/>
                </a:solidFill>
                <a:effectLst/>
                <a:latin typeface="Consolas" panose="020B0609020204030204" pitchFamily="49" charset="0"/>
              </a:rPr>
              <a:t># Output: '</a:t>
            </a:r>
            <a:r>
              <a:rPr lang="en-US" sz="1000" b="0" i="0" dirty="0" err="1">
                <a:solidFill>
                  <a:srgbClr val="787474"/>
                </a:solidFill>
                <a:effectLst/>
                <a:latin typeface="Consolas" panose="020B0609020204030204" pitchFamily="49" charset="0"/>
              </a:rPr>
              <a:t>Hlo</a:t>
            </a:r>
            <a:r>
              <a:rPr lang="en-US" sz="1000" b="0" i="0" dirty="0">
                <a:solidFill>
                  <a:srgbClr val="787474"/>
                </a:solidFill>
                <a:effectLst/>
                <a:latin typeface="Consolas" panose="020B0609020204030204" pitchFamily="49" charset="0"/>
              </a:rPr>
              <a:t> </a:t>
            </a:r>
            <a:r>
              <a:rPr lang="en-US" sz="1000" b="0" i="0" dirty="0" err="1">
                <a:solidFill>
                  <a:srgbClr val="787474"/>
                </a:solidFill>
                <a:effectLst/>
                <a:latin typeface="Consolas" panose="020B0609020204030204" pitchFamily="49" charset="0"/>
              </a:rPr>
              <a:t>ol</a:t>
            </a:r>
            <a:r>
              <a:rPr lang="en-US" sz="1000" b="0" i="0" dirty="0">
                <a:solidFill>
                  <a:srgbClr val="787474"/>
                </a:solidFill>
                <a:effectLst/>
                <a:latin typeface="Consolas" panose="020B0609020204030204" pitchFamily="49" charset="0"/>
              </a:rPr>
              <a:t>!' (Characters with a step of 2)</a:t>
            </a:r>
            <a:r>
              <a:rPr lang="en-US" sz="1000" b="0" i="0" dirty="0">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E9950C"/>
                </a:solidFill>
                <a:effectLst/>
                <a:latin typeface="Consolas" panose="020B0609020204030204" pitchFamily="49" charset="0"/>
              </a:rPr>
              <a:t>print</a:t>
            </a:r>
            <a:r>
              <a:rPr lang="en-US" sz="1000" b="0" i="0" dirty="0">
                <a:solidFill>
                  <a:srgbClr val="FFFFFF"/>
                </a:solidFill>
                <a:effectLst/>
                <a:latin typeface="Consolas" panose="020B0609020204030204" pitchFamily="49" charset="0"/>
              </a:rPr>
              <a:t>(</a:t>
            </a:r>
            <a:r>
              <a:rPr lang="en-US" sz="1000" b="0" i="0" dirty="0" err="1">
                <a:solidFill>
                  <a:srgbClr val="FFFFFF"/>
                </a:solidFill>
                <a:effectLst/>
                <a:latin typeface="Consolas" panose="020B0609020204030204" pitchFamily="49" charset="0"/>
              </a:rPr>
              <a:t>my_string</a:t>
            </a:r>
            <a:r>
              <a:rPr lang="en-US" sz="1000" b="0" i="0" dirty="0">
                <a:solidFill>
                  <a:srgbClr val="FFFFFF"/>
                </a:solidFill>
                <a:effectLst/>
                <a:latin typeface="Consolas" panose="020B0609020204030204" pitchFamily="49" charset="0"/>
              </a:rPr>
              <a:t>[::-</a:t>
            </a:r>
            <a:r>
              <a:rPr lang="en-US" sz="1000" b="0" i="0" dirty="0">
                <a:solidFill>
                  <a:srgbClr val="DF3079"/>
                </a:solidFill>
                <a:effectLst/>
                <a:latin typeface="Consolas" panose="020B0609020204030204" pitchFamily="49" charset="0"/>
              </a:rPr>
              <a:t>1</a:t>
            </a:r>
            <a:r>
              <a:rPr lang="en-US" sz="1000" b="0" i="0" dirty="0">
                <a:solidFill>
                  <a:srgbClr val="FFFFFF"/>
                </a:solidFill>
                <a:effectLst/>
                <a:latin typeface="Consolas" panose="020B0609020204030204" pitchFamily="49" charset="0"/>
              </a:rPr>
              <a:t>]) </a:t>
            </a:r>
            <a:r>
              <a:rPr lang="en-US" sz="1000" b="0" i="0" dirty="0">
                <a:solidFill>
                  <a:srgbClr val="787474"/>
                </a:solidFill>
                <a:effectLst/>
                <a:latin typeface="Consolas" panose="020B0609020204030204" pitchFamily="49" charset="0"/>
              </a:rPr>
              <a:t># Output: '!</a:t>
            </a:r>
            <a:r>
              <a:rPr lang="en-US" sz="1000" b="0" i="0" dirty="0" err="1">
                <a:solidFill>
                  <a:srgbClr val="787474"/>
                </a:solidFill>
                <a:effectLst/>
                <a:latin typeface="Consolas" panose="020B0609020204030204" pitchFamily="49" charset="0"/>
              </a:rPr>
              <a:t>dlroW</a:t>
            </a:r>
            <a:r>
              <a:rPr lang="en-US" sz="1000" b="0" i="0" dirty="0">
                <a:solidFill>
                  <a:srgbClr val="787474"/>
                </a:solidFill>
                <a:effectLst/>
                <a:latin typeface="Consolas" panose="020B0609020204030204" pitchFamily="49" charset="0"/>
              </a:rPr>
              <a:t> ,</a:t>
            </a:r>
            <a:r>
              <a:rPr lang="en-US" sz="1000" b="0" i="0" dirty="0" err="1">
                <a:solidFill>
                  <a:srgbClr val="787474"/>
                </a:solidFill>
                <a:effectLst/>
                <a:latin typeface="Consolas" panose="020B0609020204030204" pitchFamily="49" charset="0"/>
              </a:rPr>
              <a:t>olleH</a:t>
            </a:r>
            <a:r>
              <a:rPr lang="en-US" sz="1000" b="0" i="0" dirty="0">
                <a:solidFill>
                  <a:srgbClr val="787474"/>
                </a:solidFill>
                <a:effectLst/>
                <a:latin typeface="Consolas" panose="020B0609020204030204" pitchFamily="49" charset="0"/>
              </a:rPr>
              <a:t>' (Reverse the string)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u="none" strike="noStrike" cap="none" normalizeH="0" baseline="0" dirty="0">
              <a:ln>
                <a:noFill/>
              </a:ln>
              <a:solidFill>
                <a:srgbClr val="787474"/>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787474"/>
                </a:solidFill>
                <a:effectLst/>
                <a:latin typeface="Consolas" panose="020B0609020204030204" pitchFamily="49" charset="0"/>
              </a:rPr>
              <a:t># String methods in Python </a:t>
            </a: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787474"/>
                </a:solidFill>
                <a:effectLst/>
                <a:latin typeface="Consolas" panose="020B0609020204030204" pitchFamily="49" charset="0"/>
              </a:rPr>
              <a:t># 1. capitalize(): Converts the first character of the string to uppercase. </a:t>
            </a:r>
            <a:r>
              <a:rPr lang="en-US" sz="1000" b="0" i="0" dirty="0">
                <a:solidFill>
                  <a:srgbClr val="FFFFFF"/>
                </a:solidFill>
                <a:effectLst/>
                <a:latin typeface="Consolas" panose="020B0609020204030204" pitchFamily="49" charset="0"/>
              </a:rPr>
              <a:t>string1 = </a:t>
            </a:r>
            <a:r>
              <a:rPr lang="en-US" sz="1000" b="0" i="0" dirty="0">
                <a:solidFill>
                  <a:srgbClr val="00A67D"/>
                </a:solidFill>
                <a:effectLst/>
                <a:latin typeface="Consolas" panose="020B0609020204030204" pitchFamily="49" charset="0"/>
              </a:rPr>
              <a:t>"hello, world!"</a:t>
            </a:r>
            <a:r>
              <a:rPr lang="en-US" sz="1000" b="0" i="0" dirty="0">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FFFFFF"/>
                </a:solidFill>
                <a:effectLst/>
                <a:latin typeface="Consolas" panose="020B0609020204030204" pitchFamily="49" charset="0"/>
              </a:rPr>
              <a:t>result1 = string1.capitalize() </a:t>
            </a: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E9950C"/>
                </a:solidFill>
                <a:effectLst/>
                <a:latin typeface="Consolas" panose="020B0609020204030204" pitchFamily="49" charset="0"/>
              </a:rPr>
              <a:t>print</a:t>
            </a:r>
            <a:r>
              <a:rPr lang="en-US" sz="1000" b="0" i="0" dirty="0">
                <a:solidFill>
                  <a:srgbClr val="FFFFFF"/>
                </a:solidFill>
                <a:effectLst/>
                <a:latin typeface="Consolas" panose="020B0609020204030204" pitchFamily="49" charset="0"/>
              </a:rPr>
              <a:t>(result1) </a:t>
            </a:r>
            <a:r>
              <a:rPr lang="en-US" sz="1000" b="0" i="0" dirty="0">
                <a:solidFill>
                  <a:srgbClr val="787474"/>
                </a:solidFill>
                <a:effectLst/>
                <a:latin typeface="Consolas" panose="020B0609020204030204" pitchFamily="49" charset="0"/>
              </a:rPr>
              <a:t># Output: "Hello, world!" </a:t>
            </a:r>
          </a:p>
          <a:p>
            <a:pPr marL="0" marR="0" lvl="0" indent="0" algn="l" defTabSz="914400" rtl="0" eaLnBrk="0" fontAlgn="base" latinLnBrk="0" hangingPunct="0">
              <a:lnSpc>
                <a:spcPct val="100000"/>
              </a:lnSpc>
              <a:spcBef>
                <a:spcPct val="0"/>
              </a:spcBef>
              <a:spcAft>
                <a:spcPct val="0"/>
              </a:spcAft>
              <a:buClrTx/>
              <a:buSzTx/>
              <a:buFontTx/>
              <a:buNone/>
              <a:tabLst/>
            </a:pPr>
            <a:endParaRPr lang="en-US" sz="1000" b="0" i="0" dirty="0">
              <a:solidFill>
                <a:srgbClr val="787474"/>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787474"/>
                </a:solidFill>
                <a:effectLst/>
                <a:latin typeface="Consolas" panose="020B0609020204030204" pitchFamily="49" charset="0"/>
              </a:rPr>
              <a:t># 2. upper(): Converts all characters in the string to uppercase. </a:t>
            </a: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FFFFFF"/>
                </a:solidFill>
                <a:effectLst/>
                <a:latin typeface="Consolas" panose="020B0609020204030204" pitchFamily="49" charset="0"/>
              </a:rPr>
              <a:t>string2 = </a:t>
            </a:r>
            <a:r>
              <a:rPr lang="en-US" sz="1000" b="0" i="0" dirty="0">
                <a:solidFill>
                  <a:srgbClr val="00A67D"/>
                </a:solidFill>
                <a:effectLst/>
                <a:latin typeface="Consolas" panose="020B0609020204030204" pitchFamily="49" charset="0"/>
              </a:rPr>
              <a:t>"hello, world!"</a:t>
            </a:r>
            <a:r>
              <a:rPr lang="en-US" sz="1000" b="0" i="0" dirty="0">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FFFFFF"/>
                </a:solidFill>
                <a:effectLst/>
                <a:latin typeface="Consolas" panose="020B0609020204030204" pitchFamily="49" charset="0"/>
              </a:rPr>
              <a:t>result2 = string2.upper() </a:t>
            </a: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E9950C"/>
                </a:solidFill>
                <a:effectLst/>
                <a:latin typeface="Consolas" panose="020B0609020204030204" pitchFamily="49" charset="0"/>
              </a:rPr>
              <a:t>print</a:t>
            </a:r>
            <a:r>
              <a:rPr lang="en-US" sz="1000" b="0" i="0" dirty="0">
                <a:solidFill>
                  <a:srgbClr val="FFFFFF"/>
                </a:solidFill>
                <a:effectLst/>
                <a:latin typeface="Consolas" panose="020B0609020204030204" pitchFamily="49" charset="0"/>
              </a:rPr>
              <a:t>(result2)</a:t>
            </a:r>
            <a:r>
              <a:rPr lang="en-US" sz="1000" b="0" i="0" dirty="0">
                <a:solidFill>
                  <a:srgbClr val="787474"/>
                </a:solidFill>
                <a:effectLst/>
                <a:latin typeface="Consolas" panose="020B0609020204030204" pitchFamily="49" charset="0"/>
              </a:rPr>
              <a:t> # Output: "HELLO, WORLD!" </a:t>
            </a:r>
          </a:p>
          <a:p>
            <a:pPr marL="0" marR="0" lvl="0" indent="0" algn="l" defTabSz="914400" rtl="0" eaLnBrk="0" fontAlgn="base" latinLnBrk="0" hangingPunct="0">
              <a:lnSpc>
                <a:spcPct val="100000"/>
              </a:lnSpc>
              <a:spcBef>
                <a:spcPct val="0"/>
              </a:spcBef>
              <a:spcAft>
                <a:spcPct val="0"/>
              </a:spcAft>
              <a:buClrTx/>
              <a:buSzTx/>
              <a:buFontTx/>
              <a:buNone/>
              <a:tabLst/>
            </a:pPr>
            <a:endParaRPr lang="en-US" sz="1000" b="0" i="0" dirty="0">
              <a:solidFill>
                <a:srgbClr val="787474"/>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787474"/>
                </a:solidFill>
                <a:effectLst/>
                <a:latin typeface="Consolas" panose="020B0609020204030204" pitchFamily="49" charset="0"/>
              </a:rPr>
              <a:t># 3. lower(): Converts all characters in the string to lowercase. </a:t>
            </a: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FFFFFF"/>
                </a:solidFill>
                <a:effectLst/>
                <a:latin typeface="Consolas" panose="020B0609020204030204" pitchFamily="49" charset="0"/>
              </a:rPr>
              <a:t>string3 = </a:t>
            </a:r>
            <a:r>
              <a:rPr lang="en-US" sz="1000" b="0" i="0" dirty="0">
                <a:solidFill>
                  <a:srgbClr val="00A67D"/>
                </a:solidFill>
                <a:effectLst/>
                <a:latin typeface="Consolas" panose="020B0609020204030204" pitchFamily="49" charset="0"/>
              </a:rPr>
              <a:t>"Hello, World!"</a:t>
            </a:r>
            <a:r>
              <a:rPr lang="en-US" sz="1000" b="0" i="0" dirty="0">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FFFFFF"/>
                </a:solidFill>
                <a:effectLst/>
                <a:latin typeface="Consolas" panose="020B0609020204030204" pitchFamily="49" charset="0"/>
              </a:rPr>
              <a:t>result3 = string3.lower() </a:t>
            </a: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E9950C"/>
                </a:solidFill>
                <a:effectLst/>
                <a:latin typeface="Consolas" panose="020B0609020204030204" pitchFamily="49" charset="0"/>
              </a:rPr>
              <a:t>print</a:t>
            </a:r>
            <a:r>
              <a:rPr lang="en-US" sz="1000" b="0" i="0" dirty="0">
                <a:solidFill>
                  <a:srgbClr val="FFFFFF"/>
                </a:solidFill>
                <a:effectLst/>
                <a:latin typeface="Consolas" panose="020B0609020204030204" pitchFamily="49" charset="0"/>
              </a:rPr>
              <a:t>(result3) </a:t>
            </a:r>
            <a:r>
              <a:rPr lang="en-US" sz="1000" b="0" i="0" dirty="0">
                <a:solidFill>
                  <a:srgbClr val="787474"/>
                </a:solidFill>
                <a:effectLst/>
                <a:latin typeface="Consolas" panose="020B0609020204030204" pitchFamily="49" charset="0"/>
              </a:rPr>
              <a:t># Output: "hello, world!" </a:t>
            </a:r>
          </a:p>
        </p:txBody>
      </p:sp>
      <p:sp>
        <p:nvSpPr>
          <p:cNvPr id="3" name="TextBox 2">
            <a:extLst>
              <a:ext uri="{FF2B5EF4-FFF2-40B4-BE49-F238E27FC236}">
                <a16:creationId xmlns:a16="http://schemas.microsoft.com/office/drawing/2014/main" id="{9D4F261F-4835-42AF-60C0-384CB982C7A0}"/>
              </a:ext>
            </a:extLst>
          </p:cNvPr>
          <p:cNvSpPr txBox="1"/>
          <p:nvPr/>
        </p:nvSpPr>
        <p:spPr>
          <a:xfrm>
            <a:off x="6237515" y="537948"/>
            <a:ext cx="5764538" cy="5940088"/>
          </a:xfrm>
          <a:prstGeom prst="rect">
            <a:avLst/>
          </a:prstGeom>
          <a:solidFill>
            <a:schemeClr val="tx1"/>
          </a:solid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787474"/>
                </a:solidFill>
                <a:effectLst/>
                <a:latin typeface="Consolas" panose="020B0609020204030204" pitchFamily="49" charset="0"/>
              </a:rPr>
              <a:t># 4. title(): Converts the first character of each word to uppercase. </a:t>
            </a: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FFFFFF"/>
                </a:solidFill>
                <a:effectLst/>
                <a:latin typeface="Consolas" panose="020B0609020204030204" pitchFamily="49" charset="0"/>
              </a:rPr>
              <a:t>string4 = </a:t>
            </a:r>
            <a:r>
              <a:rPr lang="en-US" sz="1000" b="0" i="0" dirty="0">
                <a:solidFill>
                  <a:srgbClr val="00A67D"/>
                </a:solidFill>
                <a:effectLst/>
                <a:latin typeface="Consolas" panose="020B0609020204030204" pitchFamily="49" charset="0"/>
              </a:rPr>
              <a:t>"hello, world!"</a:t>
            </a:r>
            <a:r>
              <a:rPr lang="en-US" sz="1000" b="0" i="0" dirty="0">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FFFFFF"/>
                </a:solidFill>
                <a:effectLst/>
                <a:latin typeface="Consolas" panose="020B0609020204030204" pitchFamily="49" charset="0"/>
              </a:rPr>
              <a:t>result4 = string4.title() </a:t>
            </a: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E9950C"/>
                </a:solidFill>
                <a:effectLst/>
                <a:latin typeface="Consolas" panose="020B0609020204030204" pitchFamily="49" charset="0"/>
              </a:rPr>
              <a:t>print</a:t>
            </a:r>
            <a:r>
              <a:rPr lang="en-US" sz="1000" b="0" i="0" dirty="0">
                <a:solidFill>
                  <a:srgbClr val="FFFFFF"/>
                </a:solidFill>
                <a:effectLst/>
                <a:latin typeface="Consolas" panose="020B0609020204030204" pitchFamily="49" charset="0"/>
              </a:rPr>
              <a:t>(result4) </a:t>
            </a:r>
            <a:r>
              <a:rPr lang="en-US" sz="1000" b="0" i="0" dirty="0">
                <a:solidFill>
                  <a:srgbClr val="787474"/>
                </a:solidFill>
                <a:effectLst/>
                <a:latin typeface="Consolas" panose="020B0609020204030204" pitchFamily="49" charset="0"/>
              </a:rPr>
              <a:t># Output: "Hello, World!" </a:t>
            </a:r>
          </a:p>
          <a:p>
            <a:pPr marL="0" marR="0" lvl="0" indent="0" algn="l" defTabSz="914400" rtl="0" eaLnBrk="0" fontAlgn="base" latinLnBrk="0" hangingPunct="0">
              <a:lnSpc>
                <a:spcPct val="100000"/>
              </a:lnSpc>
              <a:spcBef>
                <a:spcPct val="0"/>
              </a:spcBef>
              <a:spcAft>
                <a:spcPct val="0"/>
              </a:spcAft>
              <a:buClrTx/>
              <a:buSzTx/>
              <a:buFontTx/>
              <a:buNone/>
              <a:tabLst/>
            </a:pPr>
            <a:endParaRPr lang="en-US" sz="1000" b="0" i="0" dirty="0">
              <a:solidFill>
                <a:srgbClr val="787474"/>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787474"/>
                </a:solidFill>
                <a:effectLst/>
                <a:latin typeface="Consolas" panose="020B0609020204030204" pitchFamily="49" charset="0"/>
              </a:rPr>
              <a:t># 5. </a:t>
            </a:r>
            <a:r>
              <a:rPr lang="en-US" sz="1000" b="0" i="0" dirty="0" err="1">
                <a:solidFill>
                  <a:srgbClr val="787474"/>
                </a:solidFill>
                <a:effectLst/>
                <a:latin typeface="Consolas" panose="020B0609020204030204" pitchFamily="49" charset="0"/>
              </a:rPr>
              <a:t>swapcase</a:t>
            </a:r>
            <a:r>
              <a:rPr lang="en-US" sz="1000" b="0" i="0" dirty="0">
                <a:solidFill>
                  <a:srgbClr val="787474"/>
                </a:solidFill>
                <a:effectLst/>
                <a:latin typeface="Consolas" panose="020B0609020204030204" pitchFamily="49" charset="0"/>
              </a:rPr>
              <a:t>(): Swaps the case of all characters in the string. </a:t>
            </a: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FFFFFF"/>
                </a:solidFill>
                <a:effectLst/>
                <a:latin typeface="Consolas" panose="020B0609020204030204" pitchFamily="49" charset="0"/>
              </a:rPr>
              <a:t>string5 = </a:t>
            </a:r>
            <a:r>
              <a:rPr lang="en-US" sz="1000" b="0" i="0" dirty="0">
                <a:solidFill>
                  <a:srgbClr val="00A67D"/>
                </a:solidFill>
                <a:effectLst/>
                <a:latin typeface="Consolas" panose="020B0609020204030204" pitchFamily="49" charset="0"/>
              </a:rPr>
              <a:t>"Hello, World!"</a:t>
            </a:r>
            <a:r>
              <a:rPr lang="en-US" sz="1000" b="0" i="0" dirty="0">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FFFFFF"/>
                </a:solidFill>
                <a:effectLst/>
                <a:latin typeface="Consolas" panose="020B0609020204030204" pitchFamily="49" charset="0"/>
              </a:rPr>
              <a:t>result5 = string5.swapcase() </a:t>
            </a: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E9950C"/>
                </a:solidFill>
                <a:effectLst/>
                <a:latin typeface="Consolas" panose="020B0609020204030204" pitchFamily="49" charset="0"/>
              </a:rPr>
              <a:t>print</a:t>
            </a:r>
            <a:r>
              <a:rPr lang="en-US" sz="1000" b="0" i="0" dirty="0">
                <a:solidFill>
                  <a:srgbClr val="FFFFFF"/>
                </a:solidFill>
                <a:effectLst/>
                <a:latin typeface="Consolas" panose="020B0609020204030204" pitchFamily="49" charset="0"/>
              </a:rPr>
              <a:t>(result5) </a:t>
            </a:r>
            <a:r>
              <a:rPr lang="en-US" sz="1000" b="0" i="0" dirty="0">
                <a:solidFill>
                  <a:srgbClr val="787474"/>
                </a:solidFill>
                <a:effectLst/>
                <a:latin typeface="Consolas" panose="020B0609020204030204" pitchFamily="49" charset="0"/>
              </a:rPr>
              <a:t># Output: "</a:t>
            </a:r>
            <a:r>
              <a:rPr lang="en-US" sz="1000" b="0" i="0" dirty="0" err="1">
                <a:solidFill>
                  <a:srgbClr val="787474"/>
                </a:solidFill>
                <a:effectLst/>
                <a:latin typeface="Consolas" panose="020B0609020204030204" pitchFamily="49" charset="0"/>
              </a:rPr>
              <a:t>hELLO</a:t>
            </a:r>
            <a:r>
              <a:rPr lang="en-US" sz="1000" b="0" i="0" dirty="0">
                <a:solidFill>
                  <a:srgbClr val="787474"/>
                </a:solidFill>
                <a:effectLst/>
                <a:latin typeface="Consolas" panose="020B0609020204030204" pitchFamily="49" charset="0"/>
              </a:rPr>
              <a:t>, </a:t>
            </a:r>
            <a:r>
              <a:rPr lang="en-US" sz="1000" b="0" i="0" dirty="0" err="1">
                <a:solidFill>
                  <a:srgbClr val="787474"/>
                </a:solidFill>
                <a:effectLst/>
                <a:latin typeface="Consolas" panose="020B0609020204030204" pitchFamily="49" charset="0"/>
              </a:rPr>
              <a:t>wORLD</a:t>
            </a:r>
            <a:r>
              <a:rPr lang="en-US" sz="1000" b="0" i="0" dirty="0">
                <a:solidFill>
                  <a:srgbClr val="787474"/>
                </a:solidFill>
                <a:effectLst/>
                <a:latin typeface="Consolas" panose="020B0609020204030204" pitchFamily="49" charset="0"/>
              </a:rPr>
              <a:t>!"</a:t>
            </a:r>
            <a:endParaRPr kumimoji="0" lang="en-US" altLang="en-US" sz="1000" u="none" strike="noStrike" cap="none" normalizeH="0" baseline="0" dirty="0">
              <a:ln>
                <a:noFill/>
              </a:ln>
              <a:solidFill>
                <a:srgbClr val="787474"/>
              </a:solidFill>
              <a:latin typeface="Consolas" panose="020B0609020204030204" pitchFamily="49" charset="0"/>
            </a:endParaRPr>
          </a:p>
          <a:p>
            <a:pPr algn="just"/>
            <a:endParaRPr lang="en-US" sz="1000" b="1" dirty="0">
              <a:solidFill>
                <a:schemeClr val="bg1"/>
              </a:solidFill>
              <a:latin typeface="Consolas" panose="020B0609020204030204" pitchFamily="49" charset="0"/>
            </a:endParaRPr>
          </a:p>
          <a:p>
            <a:pPr algn="just"/>
            <a:r>
              <a:rPr lang="en-US" sz="1000" b="0" i="0" dirty="0">
                <a:solidFill>
                  <a:srgbClr val="787474"/>
                </a:solidFill>
                <a:effectLst/>
                <a:latin typeface="Consolas" panose="020B0609020204030204" pitchFamily="49" charset="0"/>
              </a:rPr>
              <a:t># 6. strip(): Removes leading and trailing whitespace characters from the string. </a:t>
            </a:r>
          </a:p>
          <a:p>
            <a:pPr algn="just"/>
            <a:r>
              <a:rPr lang="en-US" sz="1000" b="0" i="0" dirty="0">
                <a:solidFill>
                  <a:srgbClr val="FFFFFF"/>
                </a:solidFill>
                <a:effectLst/>
                <a:latin typeface="Consolas" panose="020B0609020204030204" pitchFamily="49" charset="0"/>
              </a:rPr>
              <a:t>string6 = </a:t>
            </a:r>
            <a:r>
              <a:rPr lang="en-US" sz="1000" b="0" i="0" dirty="0">
                <a:solidFill>
                  <a:srgbClr val="00A67D"/>
                </a:solidFill>
                <a:effectLst/>
                <a:latin typeface="Consolas" panose="020B0609020204030204" pitchFamily="49" charset="0"/>
              </a:rPr>
              <a:t>" Hello, World! "</a:t>
            </a:r>
            <a:r>
              <a:rPr lang="en-US" sz="1000" b="0" i="0" dirty="0">
                <a:solidFill>
                  <a:srgbClr val="FFFFFF"/>
                </a:solidFill>
                <a:effectLst/>
                <a:latin typeface="Consolas" panose="020B0609020204030204" pitchFamily="49" charset="0"/>
              </a:rPr>
              <a:t> </a:t>
            </a:r>
          </a:p>
          <a:p>
            <a:pPr algn="just"/>
            <a:r>
              <a:rPr lang="en-US" sz="1000" b="0" i="0" dirty="0">
                <a:solidFill>
                  <a:srgbClr val="FFFFFF"/>
                </a:solidFill>
                <a:effectLst/>
                <a:latin typeface="Consolas" panose="020B0609020204030204" pitchFamily="49" charset="0"/>
              </a:rPr>
              <a:t>result6 = string6.strip() </a:t>
            </a:r>
          </a:p>
          <a:p>
            <a:pPr algn="just"/>
            <a:r>
              <a:rPr lang="en-US" sz="1000" b="0" i="0" dirty="0">
                <a:solidFill>
                  <a:srgbClr val="E9950C"/>
                </a:solidFill>
                <a:effectLst/>
                <a:latin typeface="Consolas" panose="020B0609020204030204" pitchFamily="49" charset="0"/>
              </a:rPr>
              <a:t>print</a:t>
            </a:r>
            <a:r>
              <a:rPr lang="en-US" sz="1000" b="0" i="0" dirty="0">
                <a:solidFill>
                  <a:srgbClr val="FFFFFF"/>
                </a:solidFill>
                <a:effectLst/>
                <a:latin typeface="Consolas" panose="020B0609020204030204" pitchFamily="49" charset="0"/>
              </a:rPr>
              <a:t>(result6</a:t>
            </a:r>
            <a:r>
              <a:rPr lang="en-US" sz="1000" b="0" i="0" dirty="0">
                <a:solidFill>
                  <a:srgbClr val="787474"/>
                </a:solidFill>
                <a:effectLst/>
                <a:latin typeface="Consolas" panose="020B0609020204030204" pitchFamily="49" charset="0"/>
              </a:rPr>
              <a:t>) # Output: "Hello, World!" </a:t>
            </a:r>
          </a:p>
          <a:p>
            <a:pPr algn="just"/>
            <a:endParaRPr lang="en-US" sz="1000" dirty="0">
              <a:solidFill>
                <a:srgbClr val="787474"/>
              </a:solidFill>
              <a:latin typeface="Consolas" panose="020B0609020204030204" pitchFamily="49" charset="0"/>
            </a:endParaRPr>
          </a:p>
          <a:p>
            <a:pPr algn="just"/>
            <a:r>
              <a:rPr lang="en-US" sz="1000" b="0" i="0" dirty="0">
                <a:solidFill>
                  <a:srgbClr val="787474"/>
                </a:solidFill>
                <a:effectLst/>
                <a:latin typeface="Consolas" panose="020B0609020204030204" pitchFamily="49" charset="0"/>
              </a:rPr>
              <a:t># 7. replace(): Replaces occurrences of a substring with another substring. </a:t>
            </a:r>
          </a:p>
          <a:p>
            <a:pPr algn="just"/>
            <a:r>
              <a:rPr lang="en-US" sz="1000" b="0" i="0" dirty="0">
                <a:solidFill>
                  <a:srgbClr val="FFFFFF"/>
                </a:solidFill>
                <a:effectLst/>
                <a:latin typeface="Consolas" panose="020B0609020204030204" pitchFamily="49" charset="0"/>
              </a:rPr>
              <a:t>string7 = </a:t>
            </a:r>
            <a:r>
              <a:rPr lang="en-US" sz="1000" b="0" i="0" dirty="0">
                <a:solidFill>
                  <a:srgbClr val="00A67D"/>
                </a:solidFill>
                <a:effectLst/>
                <a:latin typeface="Consolas" panose="020B0609020204030204" pitchFamily="49" charset="0"/>
              </a:rPr>
              <a:t>"Hello, World!"</a:t>
            </a:r>
            <a:r>
              <a:rPr lang="en-US" sz="1000" b="0" i="0" dirty="0">
                <a:solidFill>
                  <a:srgbClr val="FFFFFF"/>
                </a:solidFill>
                <a:effectLst/>
                <a:latin typeface="Consolas" panose="020B0609020204030204" pitchFamily="49" charset="0"/>
              </a:rPr>
              <a:t> </a:t>
            </a:r>
          </a:p>
          <a:p>
            <a:pPr algn="just"/>
            <a:r>
              <a:rPr lang="en-US" sz="1000" b="0" i="0" dirty="0">
                <a:solidFill>
                  <a:srgbClr val="FFFFFF"/>
                </a:solidFill>
                <a:effectLst/>
                <a:latin typeface="Consolas" panose="020B0609020204030204" pitchFamily="49" charset="0"/>
              </a:rPr>
              <a:t>result7 = string7.replace(</a:t>
            </a:r>
            <a:r>
              <a:rPr lang="en-US" sz="1000" b="0" i="0" dirty="0">
                <a:solidFill>
                  <a:srgbClr val="00A67D"/>
                </a:solidFill>
                <a:effectLst/>
                <a:latin typeface="Consolas" panose="020B0609020204030204" pitchFamily="49" charset="0"/>
              </a:rPr>
              <a:t>"Hello"</a:t>
            </a:r>
            <a:r>
              <a:rPr lang="en-US" sz="1000" b="0" i="0" dirty="0">
                <a:solidFill>
                  <a:srgbClr val="FFFFFF"/>
                </a:solidFill>
                <a:effectLst/>
                <a:latin typeface="Consolas" panose="020B0609020204030204" pitchFamily="49" charset="0"/>
              </a:rPr>
              <a:t>, </a:t>
            </a:r>
            <a:r>
              <a:rPr lang="en-US" sz="1000" b="0" i="0" dirty="0">
                <a:solidFill>
                  <a:srgbClr val="00A67D"/>
                </a:solidFill>
                <a:effectLst/>
                <a:latin typeface="Consolas" panose="020B0609020204030204" pitchFamily="49" charset="0"/>
              </a:rPr>
              <a:t>"Hi"</a:t>
            </a:r>
            <a:r>
              <a:rPr lang="en-US" sz="1000" b="0" i="0" dirty="0">
                <a:solidFill>
                  <a:srgbClr val="FFFFFF"/>
                </a:solidFill>
                <a:effectLst/>
                <a:latin typeface="Consolas" panose="020B0609020204030204" pitchFamily="49" charset="0"/>
              </a:rPr>
              <a:t>) </a:t>
            </a:r>
          </a:p>
          <a:p>
            <a:pPr algn="just"/>
            <a:r>
              <a:rPr lang="en-US" sz="1000" b="0" i="0" dirty="0">
                <a:solidFill>
                  <a:srgbClr val="E9950C"/>
                </a:solidFill>
                <a:effectLst/>
                <a:latin typeface="Consolas" panose="020B0609020204030204" pitchFamily="49" charset="0"/>
              </a:rPr>
              <a:t>print</a:t>
            </a:r>
            <a:r>
              <a:rPr lang="en-US" sz="1000" b="0" i="0" dirty="0">
                <a:solidFill>
                  <a:srgbClr val="FFFFFF"/>
                </a:solidFill>
                <a:effectLst/>
                <a:latin typeface="Consolas" panose="020B0609020204030204" pitchFamily="49" charset="0"/>
              </a:rPr>
              <a:t>(result7</a:t>
            </a:r>
            <a:r>
              <a:rPr lang="en-US" sz="1000" b="0" i="0" dirty="0">
                <a:solidFill>
                  <a:srgbClr val="787474"/>
                </a:solidFill>
                <a:effectLst/>
                <a:latin typeface="Consolas" panose="020B0609020204030204" pitchFamily="49" charset="0"/>
              </a:rPr>
              <a:t>) # Output: "Hi, World!" </a:t>
            </a:r>
          </a:p>
          <a:p>
            <a:pPr algn="just"/>
            <a:endParaRPr lang="en-US" sz="1000" dirty="0">
              <a:solidFill>
                <a:srgbClr val="787474"/>
              </a:solidFill>
              <a:latin typeface="Consolas" panose="020B0609020204030204" pitchFamily="49" charset="0"/>
            </a:endParaRPr>
          </a:p>
          <a:p>
            <a:pPr algn="just"/>
            <a:r>
              <a:rPr lang="en-US" sz="1000" b="0" i="0" dirty="0">
                <a:solidFill>
                  <a:srgbClr val="787474"/>
                </a:solidFill>
                <a:effectLst/>
                <a:latin typeface="Consolas" panose="020B0609020204030204" pitchFamily="49" charset="0"/>
              </a:rPr>
              <a:t># 8. split(): Splits the string into a list of substrings using a specified separator. </a:t>
            </a:r>
          </a:p>
          <a:p>
            <a:pPr algn="just"/>
            <a:r>
              <a:rPr lang="en-US" sz="1000" b="0" i="0" dirty="0">
                <a:solidFill>
                  <a:srgbClr val="FFFFFF"/>
                </a:solidFill>
                <a:effectLst/>
                <a:latin typeface="Consolas" panose="020B0609020204030204" pitchFamily="49" charset="0"/>
              </a:rPr>
              <a:t>string8 = </a:t>
            </a:r>
            <a:r>
              <a:rPr lang="en-US" sz="1000" b="0" i="0" dirty="0">
                <a:solidFill>
                  <a:srgbClr val="00A67D"/>
                </a:solidFill>
                <a:effectLst/>
                <a:latin typeface="Consolas" panose="020B0609020204030204" pitchFamily="49" charset="0"/>
              </a:rPr>
              <a:t>"</a:t>
            </a:r>
            <a:r>
              <a:rPr lang="en-US" sz="1000" b="0" i="0" dirty="0" err="1">
                <a:solidFill>
                  <a:srgbClr val="00A67D"/>
                </a:solidFill>
                <a:effectLst/>
                <a:latin typeface="Consolas" panose="020B0609020204030204" pitchFamily="49" charset="0"/>
              </a:rPr>
              <a:t>apple,banana,orange</a:t>
            </a:r>
            <a:r>
              <a:rPr lang="en-US" sz="1000" b="0" i="0" dirty="0">
                <a:solidFill>
                  <a:srgbClr val="00A67D"/>
                </a:solidFill>
                <a:effectLst/>
                <a:latin typeface="Consolas" panose="020B0609020204030204" pitchFamily="49" charset="0"/>
              </a:rPr>
              <a:t>"</a:t>
            </a:r>
            <a:r>
              <a:rPr lang="en-US" sz="1000" b="0" i="0" dirty="0">
                <a:solidFill>
                  <a:srgbClr val="FFFFFF"/>
                </a:solidFill>
                <a:effectLst/>
                <a:latin typeface="Consolas" panose="020B0609020204030204" pitchFamily="49" charset="0"/>
              </a:rPr>
              <a:t> </a:t>
            </a:r>
          </a:p>
          <a:p>
            <a:pPr algn="just"/>
            <a:r>
              <a:rPr lang="en-US" sz="1000" b="0" i="0" dirty="0">
                <a:solidFill>
                  <a:srgbClr val="FFFFFF"/>
                </a:solidFill>
                <a:effectLst/>
                <a:latin typeface="Consolas" panose="020B0609020204030204" pitchFamily="49" charset="0"/>
              </a:rPr>
              <a:t>result8 = string8.split(</a:t>
            </a:r>
            <a:r>
              <a:rPr lang="en-US" sz="1000" b="0" i="0" dirty="0">
                <a:solidFill>
                  <a:srgbClr val="00A67D"/>
                </a:solidFill>
                <a:effectLst/>
                <a:latin typeface="Consolas" panose="020B0609020204030204" pitchFamily="49" charset="0"/>
              </a:rPr>
              <a:t>","</a:t>
            </a:r>
            <a:r>
              <a:rPr lang="en-US" sz="1000" b="0" i="0" dirty="0">
                <a:solidFill>
                  <a:srgbClr val="FFFFFF"/>
                </a:solidFill>
                <a:effectLst/>
                <a:latin typeface="Consolas" panose="020B0609020204030204" pitchFamily="49" charset="0"/>
              </a:rPr>
              <a:t>) </a:t>
            </a:r>
          </a:p>
          <a:p>
            <a:pPr algn="just"/>
            <a:r>
              <a:rPr lang="en-US" sz="1000" b="0" i="0" dirty="0">
                <a:solidFill>
                  <a:srgbClr val="E9950C"/>
                </a:solidFill>
                <a:effectLst/>
                <a:latin typeface="Consolas" panose="020B0609020204030204" pitchFamily="49" charset="0"/>
              </a:rPr>
              <a:t>print</a:t>
            </a:r>
            <a:r>
              <a:rPr lang="en-US" sz="1000" b="0" i="0" dirty="0">
                <a:solidFill>
                  <a:srgbClr val="FFFFFF"/>
                </a:solidFill>
                <a:effectLst/>
                <a:latin typeface="Consolas" panose="020B0609020204030204" pitchFamily="49" charset="0"/>
              </a:rPr>
              <a:t>(result8) </a:t>
            </a:r>
            <a:r>
              <a:rPr lang="en-US" sz="1000" b="0" i="0" dirty="0">
                <a:solidFill>
                  <a:srgbClr val="787474"/>
                </a:solidFill>
                <a:effectLst/>
                <a:latin typeface="Consolas" panose="020B0609020204030204" pitchFamily="49" charset="0"/>
              </a:rPr>
              <a:t># Output: ['apple', 'banana', 'orange’] </a:t>
            </a:r>
          </a:p>
          <a:p>
            <a:pPr algn="just"/>
            <a:endParaRPr lang="en-US" sz="1000" dirty="0">
              <a:solidFill>
                <a:srgbClr val="787474"/>
              </a:solidFill>
              <a:latin typeface="Consolas" panose="020B0609020204030204" pitchFamily="49" charset="0"/>
            </a:endParaRPr>
          </a:p>
          <a:p>
            <a:pPr algn="just"/>
            <a:r>
              <a:rPr lang="en-US" sz="1000" b="0" i="0" dirty="0">
                <a:solidFill>
                  <a:srgbClr val="787474"/>
                </a:solidFill>
                <a:effectLst/>
                <a:latin typeface="Consolas" panose="020B0609020204030204" pitchFamily="49" charset="0"/>
              </a:rPr>
              <a:t># 9. join(): Joins elements of a list into a single string using a specified separator</a:t>
            </a:r>
            <a:r>
              <a:rPr lang="en-US" sz="1000" b="0" i="0" dirty="0">
                <a:effectLst/>
                <a:latin typeface="Consolas" panose="020B0609020204030204" pitchFamily="49" charset="0"/>
              </a:rPr>
              <a:t>.</a:t>
            </a:r>
          </a:p>
          <a:p>
            <a:pPr algn="just"/>
            <a:r>
              <a:rPr lang="en-US" sz="1000" b="0" i="0" dirty="0">
                <a:solidFill>
                  <a:srgbClr val="FFFFFF"/>
                </a:solidFill>
                <a:effectLst/>
                <a:latin typeface="Consolas" panose="020B0609020204030204" pitchFamily="49" charset="0"/>
              </a:rPr>
              <a:t> list9 = [</a:t>
            </a:r>
            <a:r>
              <a:rPr lang="en-US" sz="1000" b="0" i="0" dirty="0">
                <a:solidFill>
                  <a:srgbClr val="00A67D"/>
                </a:solidFill>
                <a:effectLst/>
                <a:latin typeface="Consolas" panose="020B0609020204030204" pitchFamily="49" charset="0"/>
              </a:rPr>
              <a:t>"apple"</a:t>
            </a:r>
            <a:r>
              <a:rPr lang="en-US" sz="1000" b="0" i="0" dirty="0">
                <a:solidFill>
                  <a:srgbClr val="FFFFFF"/>
                </a:solidFill>
                <a:effectLst/>
                <a:latin typeface="Consolas" panose="020B0609020204030204" pitchFamily="49" charset="0"/>
              </a:rPr>
              <a:t>, </a:t>
            </a:r>
            <a:r>
              <a:rPr lang="en-US" sz="1000" b="0" i="0" dirty="0">
                <a:solidFill>
                  <a:srgbClr val="00A67D"/>
                </a:solidFill>
                <a:effectLst/>
                <a:latin typeface="Consolas" panose="020B0609020204030204" pitchFamily="49" charset="0"/>
              </a:rPr>
              <a:t>"banana"</a:t>
            </a:r>
            <a:r>
              <a:rPr lang="en-US" sz="1000" b="0" i="0" dirty="0">
                <a:solidFill>
                  <a:srgbClr val="FFFFFF"/>
                </a:solidFill>
                <a:effectLst/>
                <a:latin typeface="Consolas" panose="020B0609020204030204" pitchFamily="49" charset="0"/>
              </a:rPr>
              <a:t>, </a:t>
            </a:r>
            <a:r>
              <a:rPr lang="en-US" sz="1000" b="0" i="0" dirty="0">
                <a:solidFill>
                  <a:srgbClr val="00A67D"/>
                </a:solidFill>
                <a:effectLst/>
                <a:latin typeface="Consolas" panose="020B0609020204030204" pitchFamily="49" charset="0"/>
              </a:rPr>
              <a:t>"orange"</a:t>
            </a:r>
            <a:r>
              <a:rPr lang="en-US" sz="1000" b="0" i="0" dirty="0">
                <a:solidFill>
                  <a:srgbClr val="FFFFFF"/>
                </a:solidFill>
                <a:effectLst/>
                <a:latin typeface="Consolas" panose="020B0609020204030204" pitchFamily="49" charset="0"/>
              </a:rPr>
              <a:t>] </a:t>
            </a:r>
          </a:p>
          <a:p>
            <a:pPr algn="just"/>
            <a:r>
              <a:rPr lang="en-US" sz="1000" b="0" i="0" dirty="0">
                <a:solidFill>
                  <a:srgbClr val="FFFFFF"/>
                </a:solidFill>
                <a:effectLst/>
                <a:latin typeface="Consolas" panose="020B0609020204030204" pitchFamily="49" charset="0"/>
              </a:rPr>
              <a:t>result9 = </a:t>
            </a:r>
            <a:r>
              <a:rPr lang="en-US" sz="1000" b="0" i="0" dirty="0">
                <a:solidFill>
                  <a:srgbClr val="00A67D"/>
                </a:solidFill>
                <a:effectLst/>
                <a:latin typeface="Consolas" panose="020B0609020204030204" pitchFamily="49" charset="0"/>
              </a:rPr>
              <a:t>","</a:t>
            </a:r>
            <a:r>
              <a:rPr lang="en-US" sz="1000" b="0" i="0" dirty="0">
                <a:solidFill>
                  <a:srgbClr val="FFFFFF"/>
                </a:solidFill>
                <a:effectLst/>
                <a:latin typeface="Consolas" panose="020B0609020204030204" pitchFamily="49" charset="0"/>
              </a:rPr>
              <a:t>.join(list9) </a:t>
            </a:r>
          </a:p>
          <a:p>
            <a:pPr algn="just"/>
            <a:r>
              <a:rPr lang="en-US" sz="1000" b="0" i="0" dirty="0">
                <a:solidFill>
                  <a:srgbClr val="E9950C"/>
                </a:solidFill>
                <a:effectLst/>
                <a:latin typeface="Consolas" panose="020B0609020204030204" pitchFamily="49" charset="0"/>
              </a:rPr>
              <a:t>print</a:t>
            </a:r>
            <a:r>
              <a:rPr lang="en-US" sz="1000" b="0" i="0" dirty="0">
                <a:solidFill>
                  <a:srgbClr val="FFFFFF"/>
                </a:solidFill>
                <a:effectLst/>
                <a:latin typeface="Consolas" panose="020B0609020204030204" pitchFamily="49" charset="0"/>
              </a:rPr>
              <a:t>(result9) </a:t>
            </a:r>
            <a:r>
              <a:rPr lang="en-US" sz="1000" b="0" i="0" dirty="0">
                <a:solidFill>
                  <a:srgbClr val="787474"/>
                </a:solidFill>
                <a:effectLst/>
                <a:latin typeface="Consolas" panose="020B0609020204030204" pitchFamily="49" charset="0"/>
              </a:rPr>
              <a:t># Output: "</a:t>
            </a:r>
            <a:r>
              <a:rPr lang="en-US" sz="1000" b="0" i="0" dirty="0" err="1">
                <a:solidFill>
                  <a:srgbClr val="787474"/>
                </a:solidFill>
                <a:effectLst/>
                <a:latin typeface="Consolas" panose="020B0609020204030204" pitchFamily="49" charset="0"/>
              </a:rPr>
              <a:t>apple,banana,orange</a:t>
            </a:r>
            <a:r>
              <a:rPr lang="en-US" sz="1000" b="0" i="0" dirty="0">
                <a:solidFill>
                  <a:srgbClr val="787474"/>
                </a:solidFill>
                <a:effectLst/>
                <a:latin typeface="Consolas" panose="020B0609020204030204" pitchFamily="49" charset="0"/>
              </a:rPr>
              <a:t>" </a:t>
            </a:r>
          </a:p>
          <a:p>
            <a:pPr algn="just"/>
            <a:endParaRPr lang="en-US" sz="1000" dirty="0">
              <a:solidFill>
                <a:srgbClr val="787474"/>
              </a:solidFill>
              <a:latin typeface="Consolas" panose="020B0609020204030204" pitchFamily="49" charset="0"/>
            </a:endParaRPr>
          </a:p>
          <a:p>
            <a:pPr algn="just"/>
            <a:r>
              <a:rPr lang="en-US" sz="1000" b="0" i="0" dirty="0">
                <a:solidFill>
                  <a:srgbClr val="787474"/>
                </a:solidFill>
                <a:effectLst/>
                <a:latin typeface="Consolas" panose="020B0609020204030204" pitchFamily="49" charset="0"/>
              </a:rPr>
              <a:t># 10. </a:t>
            </a:r>
            <a:r>
              <a:rPr lang="en-US" sz="1000" b="0" i="0" dirty="0" err="1">
                <a:solidFill>
                  <a:srgbClr val="787474"/>
                </a:solidFill>
                <a:effectLst/>
                <a:latin typeface="Consolas" panose="020B0609020204030204" pitchFamily="49" charset="0"/>
              </a:rPr>
              <a:t>isalpha</a:t>
            </a:r>
            <a:r>
              <a:rPr lang="en-US" sz="1000" b="0" i="0" dirty="0">
                <a:solidFill>
                  <a:srgbClr val="787474"/>
                </a:solidFill>
                <a:effectLst/>
                <a:latin typeface="Consolas" panose="020B0609020204030204" pitchFamily="49" charset="0"/>
              </a:rPr>
              <a:t>(): Returns True if all characters in the string are alphabetic.</a:t>
            </a:r>
            <a:r>
              <a:rPr lang="en-US" sz="1000" b="0" i="0" dirty="0">
                <a:solidFill>
                  <a:srgbClr val="FFFFFF"/>
                </a:solidFill>
                <a:effectLst/>
                <a:latin typeface="Consolas" panose="020B0609020204030204" pitchFamily="49" charset="0"/>
              </a:rPr>
              <a:t> </a:t>
            </a:r>
          </a:p>
          <a:p>
            <a:pPr algn="just"/>
            <a:r>
              <a:rPr lang="en-US" sz="1000" b="0" i="0" dirty="0">
                <a:solidFill>
                  <a:srgbClr val="FFFFFF"/>
                </a:solidFill>
                <a:effectLst/>
                <a:latin typeface="Consolas" panose="020B0609020204030204" pitchFamily="49" charset="0"/>
              </a:rPr>
              <a:t>string10 = </a:t>
            </a:r>
            <a:r>
              <a:rPr lang="en-US" sz="1000" b="0" i="0" dirty="0">
                <a:solidFill>
                  <a:srgbClr val="00A67D"/>
                </a:solidFill>
                <a:effectLst/>
                <a:latin typeface="Consolas" panose="020B0609020204030204" pitchFamily="49" charset="0"/>
              </a:rPr>
              <a:t>"Hello"</a:t>
            </a:r>
            <a:r>
              <a:rPr lang="en-US" sz="1000" b="0" i="0" dirty="0">
                <a:solidFill>
                  <a:srgbClr val="FFFFFF"/>
                </a:solidFill>
                <a:effectLst/>
                <a:latin typeface="Consolas" panose="020B0609020204030204" pitchFamily="49" charset="0"/>
              </a:rPr>
              <a:t> </a:t>
            </a:r>
          </a:p>
          <a:p>
            <a:pPr algn="just"/>
            <a:r>
              <a:rPr lang="en-US" sz="1000" b="0" i="0" dirty="0">
                <a:solidFill>
                  <a:srgbClr val="FFFFFF"/>
                </a:solidFill>
                <a:effectLst/>
                <a:latin typeface="Consolas" panose="020B0609020204030204" pitchFamily="49" charset="0"/>
              </a:rPr>
              <a:t>result10 = string10.isalpha() </a:t>
            </a:r>
          </a:p>
          <a:p>
            <a:pPr algn="just"/>
            <a:r>
              <a:rPr lang="en-US" sz="1000" b="0" i="0" dirty="0">
                <a:solidFill>
                  <a:srgbClr val="E9950C"/>
                </a:solidFill>
                <a:effectLst/>
                <a:latin typeface="Consolas" panose="020B0609020204030204" pitchFamily="49" charset="0"/>
              </a:rPr>
              <a:t>print</a:t>
            </a:r>
            <a:r>
              <a:rPr lang="en-US" sz="1000" b="0" i="0" dirty="0">
                <a:solidFill>
                  <a:srgbClr val="FFFFFF"/>
                </a:solidFill>
                <a:effectLst/>
                <a:latin typeface="Consolas" panose="020B0609020204030204" pitchFamily="49" charset="0"/>
              </a:rPr>
              <a:t>(result10) </a:t>
            </a:r>
            <a:r>
              <a:rPr lang="en-US" sz="1000" b="0" i="0" dirty="0">
                <a:solidFill>
                  <a:srgbClr val="787474"/>
                </a:solidFill>
                <a:effectLst/>
                <a:latin typeface="Consolas" panose="020B0609020204030204" pitchFamily="49" charset="0"/>
              </a:rPr>
              <a:t># Output: True </a:t>
            </a:r>
          </a:p>
          <a:p>
            <a:pPr algn="just"/>
            <a:endParaRPr lang="en-US" sz="1000" dirty="0">
              <a:solidFill>
                <a:srgbClr val="787474"/>
              </a:solidFill>
              <a:latin typeface="Consolas" panose="020B0609020204030204" pitchFamily="49" charset="0"/>
            </a:endParaRPr>
          </a:p>
        </p:txBody>
      </p:sp>
    </p:spTree>
    <p:extLst>
      <p:ext uri="{BB962C8B-B14F-4D97-AF65-F5344CB8AC3E}">
        <p14:creationId xmlns:p14="http://schemas.microsoft.com/office/powerpoint/2010/main" val="1355678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2BE812-BCF8-B058-2D5D-31900C7A1899}"/>
              </a:ext>
            </a:extLst>
          </p:cNvPr>
          <p:cNvSpPr txBox="1"/>
          <p:nvPr/>
        </p:nvSpPr>
        <p:spPr>
          <a:xfrm>
            <a:off x="5060375" y="20781"/>
            <a:ext cx="1381990" cy="830997"/>
          </a:xfrm>
          <a:prstGeom prst="rect">
            <a:avLst/>
          </a:prstGeom>
          <a:noFill/>
        </p:spPr>
        <p:txBody>
          <a:bodyPr wrap="square" rtlCol="0">
            <a:spAutoFit/>
          </a:bodyPr>
          <a:lstStyle/>
          <a:p>
            <a:r>
              <a:rPr lang="en-US" sz="2400" b="1" dirty="0">
                <a:latin typeface="Consolas" panose="020B0609020204030204" pitchFamily="49" charset="0"/>
                <a:ea typeface="Cambria" panose="02040503050406030204" pitchFamily="18" charset="0"/>
              </a:rPr>
              <a:t>PYTHON </a:t>
            </a:r>
          </a:p>
          <a:p>
            <a:endParaRPr lang="en-IN" sz="2400" b="1" dirty="0">
              <a:latin typeface="Consolas" panose="020B0609020204030204" pitchFamily="49" charset="0"/>
              <a:ea typeface="Cambria" panose="02040503050406030204" pitchFamily="18" charset="0"/>
            </a:endParaRPr>
          </a:p>
        </p:txBody>
      </p:sp>
      <p:sp>
        <p:nvSpPr>
          <p:cNvPr id="9" name="Rectangle 5">
            <a:extLst>
              <a:ext uri="{FF2B5EF4-FFF2-40B4-BE49-F238E27FC236}">
                <a16:creationId xmlns:a16="http://schemas.microsoft.com/office/drawing/2014/main" id="{4721B5B9-ABE2-1502-A6D7-D3784AB47C83}"/>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65FF40BC-1D7E-F386-5E4C-6C4A8DEA6CE7}"/>
              </a:ext>
            </a:extLst>
          </p:cNvPr>
          <p:cNvSpPr txBox="1"/>
          <p:nvPr/>
        </p:nvSpPr>
        <p:spPr>
          <a:xfrm>
            <a:off x="189948" y="537948"/>
            <a:ext cx="5906052" cy="5786199"/>
          </a:xfrm>
          <a:prstGeom prst="rect">
            <a:avLst/>
          </a:prstGeom>
          <a:solidFill>
            <a:schemeClr val="tx1"/>
          </a:solid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787474"/>
                </a:solidFill>
                <a:effectLst/>
                <a:latin typeface="Consolas" panose="020B0609020204030204" pitchFamily="49" charset="0"/>
              </a:rPr>
              <a:t># 11. </a:t>
            </a:r>
            <a:r>
              <a:rPr lang="en-US" sz="1000" b="0" i="0" dirty="0" err="1">
                <a:solidFill>
                  <a:srgbClr val="787474"/>
                </a:solidFill>
                <a:effectLst/>
                <a:latin typeface="Consolas" panose="020B0609020204030204" pitchFamily="49" charset="0"/>
              </a:rPr>
              <a:t>isdigit</a:t>
            </a:r>
            <a:r>
              <a:rPr lang="en-US" sz="1000" b="0" i="0" dirty="0">
                <a:solidFill>
                  <a:srgbClr val="787474"/>
                </a:solidFill>
                <a:effectLst/>
                <a:latin typeface="Consolas" panose="020B0609020204030204" pitchFamily="49" charset="0"/>
              </a:rPr>
              <a:t>(): Returns True if all characters in the string are digits. </a:t>
            </a: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FFFFFF"/>
                </a:solidFill>
                <a:effectLst/>
                <a:latin typeface="Consolas" panose="020B0609020204030204" pitchFamily="49" charset="0"/>
              </a:rPr>
              <a:t>string11 = </a:t>
            </a:r>
            <a:r>
              <a:rPr lang="en-US" sz="1000" b="0" i="0" dirty="0">
                <a:solidFill>
                  <a:srgbClr val="00A67D"/>
                </a:solidFill>
                <a:effectLst/>
                <a:latin typeface="Consolas" panose="020B0609020204030204" pitchFamily="49" charset="0"/>
              </a:rPr>
              <a:t>"123"</a:t>
            </a:r>
            <a:r>
              <a:rPr lang="en-US" sz="1000" b="0" i="0" dirty="0">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FFFFFF"/>
                </a:solidFill>
                <a:effectLst/>
                <a:latin typeface="Consolas" panose="020B0609020204030204" pitchFamily="49" charset="0"/>
              </a:rPr>
              <a:t>result11 = string11.isdigit() </a:t>
            </a: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E9950C"/>
                </a:solidFill>
                <a:effectLst/>
                <a:latin typeface="Consolas" panose="020B0609020204030204" pitchFamily="49" charset="0"/>
              </a:rPr>
              <a:t>print</a:t>
            </a:r>
            <a:r>
              <a:rPr lang="en-US" sz="1000" b="0" i="0" dirty="0">
                <a:solidFill>
                  <a:srgbClr val="FFFFFF"/>
                </a:solidFill>
                <a:effectLst/>
                <a:latin typeface="Consolas" panose="020B0609020204030204" pitchFamily="49" charset="0"/>
              </a:rPr>
              <a:t>(result11</a:t>
            </a:r>
            <a:r>
              <a:rPr lang="en-US" sz="1000" b="0" i="0" dirty="0">
                <a:solidFill>
                  <a:srgbClr val="787474"/>
                </a:solidFill>
                <a:effectLst/>
                <a:latin typeface="Consolas" panose="020B0609020204030204" pitchFamily="49" charset="0"/>
              </a:rPr>
              <a:t>) # Output: True </a:t>
            </a:r>
          </a:p>
          <a:p>
            <a:pPr marL="0" marR="0" lvl="0" indent="0" algn="l" defTabSz="914400" rtl="0" eaLnBrk="0" fontAlgn="base" latinLnBrk="0" hangingPunct="0">
              <a:lnSpc>
                <a:spcPct val="100000"/>
              </a:lnSpc>
              <a:spcBef>
                <a:spcPct val="0"/>
              </a:spcBef>
              <a:spcAft>
                <a:spcPct val="0"/>
              </a:spcAft>
              <a:buClrTx/>
              <a:buSzTx/>
              <a:buFontTx/>
              <a:buNone/>
              <a:tabLst/>
            </a:pPr>
            <a:endParaRPr lang="en-US" sz="1000" dirty="0">
              <a:solidFill>
                <a:srgbClr val="787474"/>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787474"/>
                </a:solidFill>
                <a:effectLst/>
                <a:latin typeface="Consolas" panose="020B0609020204030204" pitchFamily="49" charset="0"/>
              </a:rPr>
              <a:t># 12. </a:t>
            </a:r>
            <a:r>
              <a:rPr lang="en-US" sz="1000" b="0" i="0" dirty="0" err="1">
                <a:solidFill>
                  <a:srgbClr val="787474"/>
                </a:solidFill>
                <a:effectLst/>
                <a:latin typeface="Consolas" panose="020B0609020204030204" pitchFamily="49" charset="0"/>
              </a:rPr>
              <a:t>startswith</a:t>
            </a:r>
            <a:r>
              <a:rPr lang="en-US" sz="1000" b="0" i="0" dirty="0">
                <a:solidFill>
                  <a:srgbClr val="787474"/>
                </a:solidFill>
                <a:effectLst/>
                <a:latin typeface="Consolas" panose="020B0609020204030204" pitchFamily="49" charset="0"/>
              </a:rPr>
              <a:t>(): Returns True if the string starts with a specified substring. </a:t>
            </a: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FFFFFF"/>
                </a:solidFill>
                <a:effectLst/>
                <a:latin typeface="Consolas" panose="020B0609020204030204" pitchFamily="49" charset="0"/>
              </a:rPr>
              <a:t>string12 = </a:t>
            </a:r>
            <a:r>
              <a:rPr lang="en-US" sz="1000" b="0" i="0" dirty="0">
                <a:solidFill>
                  <a:srgbClr val="00A67D"/>
                </a:solidFill>
                <a:effectLst/>
                <a:latin typeface="Consolas" panose="020B0609020204030204" pitchFamily="49" charset="0"/>
              </a:rPr>
              <a:t>"Hello, World!"</a:t>
            </a:r>
            <a:r>
              <a:rPr lang="en-US" sz="1000" b="0" i="0" dirty="0">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FFFFFF"/>
                </a:solidFill>
                <a:effectLst/>
                <a:latin typeface="Consolas" panose="020B0609020204030204" pitchFamily="49" charset="0"/>
              </a:rPr>
              <a:t>result12 = string12.startswith(</a:t>
            </a:r>
            <a:r>
              <a:rPr lang="en-US" sz="1000" b="0" i="0" dirty="0">
                <a:solidFill>
                  <a:srgbClr val="00A67D"/>
                </a:solidFill>
                <a:effectLst/>
                <a:latin typeface="Consolas" panose="020B0609020204030204" pitchFamily="49" charset="0"/>
              </a:rPr>
              <a:t>"Hello"</a:t>
            </a:r>
            <a:r>
              <a:rPr lang="en-US" sz="1000" b="0" i="0" dirty="0">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E9950C"/>
                </a:solidFill>
                <a:effectLst/>
                <a:latin typeface="Consolas" panose="020B0609020204030204" pitchFamily="49" charset="0"/>
              </a:rPr>
              <a:t>print</a:t>
            </a:r>
            <a:r>
              <a:rPr lang="en-US" sz="1000" b="0" i="0" dirty="0">
                <a:solidFill>
                  <a:srgbClr val="FFFFFF"/>
                </a:solidFill>
                <a:effectLst/>
                <a:latin typeface="Consolas" panose="020B0609020204030204" pitchFamily="49" charset="0"/>
              </a:rPr>
              <a:t>(result12) </a:t>
            </a:r>
            <a:r>
              <a:rPr lang="en-US" sz="1000" b="0" i="0" dirty="0">
                <a:solidFill>
                  <a:srgbClr val="787474"/>
                </a:solidFill>
                <a:effectLst/>
                <a:latin typeface="Consolas" panose="020B0609020204030204" pitchFamily="49" charset="0"/>
              </a:rPr>
              <a:t># Output: True </a:t>
            </a:r>
          </a:p>
          <a:p>
            <a:pPr marL="0" marR="0" lvl="0" indent="0" algn="l" defTabSz="914400" rtl="0" eaLnBrk="0" fontAlgn="base" latinLnBrk="0" hangingPunct="0">
              <a:lnSpc>
                <a:spcPct val="100000"/>
              </a:lnSpc>
              <a:spcBef>
                <a:spcPct val="0"/>
              </a:spcBef>
              <a:spcAft>
                <a:spcPct val="0"/>
              </a:spcAft>
              <a:buClrTx/>
              <a:buSzTx/>
              <a:buFontTx/>
              <a:buNone/>
              <a:tabLst/>
            </a:pPr>
            <a:endParaRPr lang="en-US" sz="1000" dirty="0">
              <a:solidFill>
                <a:srgbClr val="787474"/>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787474"/>
                </a:solidFill>
                <a:effectLst/>
                <a:latin typeface="Consolas" panose="020B0609020204030204" pitchFamily="49" charset="0"/>
              </a:rPr>
              <a:t># 13. </a:t>
            </a:r>
            <a:r>
              <a:rPr lang="en-US" sz="1000" b="0" i="0" dirty="0" err="1">
                <a:solidFill>
                  <a:srgbClr val="787474"/>
                </a:solidFill>
                <a:effectLst/>
                <a:latin typeface="Consolas" panose="020B0609020204030204" pitchFamily="49" charset="0"/>
              </a:rPr>
              <a:t>endswith</a:t>
            </a:r>
            <a:r>
              <a:rPr lang="en-US" sz="1000" b="0" i="0" dirty="0">
                <a:solidFill>
                  <a:srgbClr val="787474"/>
                </a:solidFill>
                <a:effectLst/>
                <a:latin typeface="Consolas" panose="020B0609020204030204" pitchFamily="49" charset="0"/>
              </a:rPr>
              <a:t>(): Returns True if the string ends with a specified substring. </a:t>
            </a: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FFFFFF"/>
                </a:solidFill>
                <a:effectLst/>
                <a:latin typeface="Consolas" panose="020B0609020204030204" pitchFamily="49" charset="0"/>
              </a:rPr>
              <a:t>string13 = </a:t>
            </a:r>
            <a:r>
              <a:rPr lang="en-US" sz="1000" b="0" i="0" dirty="0">
                <a:solidFill>
                  <a:srgbClr val="00A67D"/>
                </a:solidFill>
                <a:effectLst/>
                <a:latin typeface="Consolas" panose="020B0609020204030204" pitchFamily="49" charset="0"/>
              </a:rPr>
              <a:t>"Hello, World!"</a:t>
            </a:r>
            <a:r>
              <a:rPr lang="en-US" sz="1000" b="0" i="0" dirty="0">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FFFFFF"/>
                </a:solidFill>
                <a:effectLst/>
                <a:latin typeface="Consolas" panose="020B0609020204030204" pitchFamily="49" charset="0"/>
              </a:rPr>
              <a:t>result13 = string13.endswith(</a:t>
            </a:r>
            <a:r>
              <a:rPr lang="en-US" sz="1000" b="0" i="0" dirty="0">
                <a:solidFill>
                  <a:srgbClr val="00A67D"/>
                </a:solidFill>
                <a:effectLst/>
                <a:latin typeface="Consolas" panose="020B0609020204030204" pitchFamily="49" charset="0"/>
              </a:rPr>
              <a:t>"World!"</a:t>
            </a:r>
            <a:r>
              <a:rPr lang="en-US" sz="1000" b="0" i="0" dirty="0">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E9950C"/>
                </a:solidFill>
                <a:effectLst/>
                <a:latin typeface="Consolas" panose="020B0609020204030204" pitchFamily="49" charset="0"/>
              </a:rPr>
              <a:t>print</a:t>
            </a:r>
            <a:r>
              <a:rPr lang="en-US" sz="1000" b="0" i="0" dirty="0">
                <a:solidFill>
                  <a:srgbClr val="FFFFFF"/>
                </a:solidFill>
                <a:effectLst/>
                <a:latin typeface="Consolas" panose="020B0609020204030204" pitchFamily="49" charset="0"/>
              </a:rPr>
              <a:t>(result13) </a:t>
            </a:r>
            <a:r>
              <a:rPr lang="en-US" sz="1000" b="0" i="0" dirty="0">
                <a:solidFill>
                  <a:srgbClr val="787474"/>
                </a:solidFill>
                <a:effectLst/>
                <a:latin typeface="Consolas" panose="020B0609020204030204" pitchFamily="49" charset="0"/>
              </a:rPr>
              <a:t># Output: True</a:t>
            </a:r>
          </a:p>
          <a:p>
            <a:pPr marL="0" marR="0" lvl="0" indent="0" algn="l" defTabSz="914400" rtl="0" eaLnBrk="0" fontAlgn="base" latinLnBrk="0" hangingPunct="0">
              <a:lnSpc>
                <a:spcPct val="100000"/>
              </a:lnSpc>
              <a:spcBef>
                <a:spcPct val="0"/>
              </a:spcBef>
              <a:spcAft>
                <a:spcPct val="0"/>
              </a:spcAft>
              <a:buClrTx/>
              <a:buSzTx/>
              <a:buFontTx/>
              <a:buNone/>
              <a:tabLst/>
            </a:pPr>
            <a:endParaRPr lang="en-US" sz="1000" dirty="0">
              <a:solidFill>
                <a:srgbClr val="787474"/>
              </a:solidFill>
              <a:latin typeface="Consolas" panose="020B0609020204030204" pitchFamily="49" charset="0"/>
            </a:endParaRPr>
          </a:p>
          <a:p>
            <a:pPr defTabSz="914400" eaLnBrk="0" fontAlgn="base" hangingPunct="0">
              <a:spcBef>
                <a:spcPct val="0"/>
              </a:spcBef>
              <a:spcAft>
                <a:spcPct val="0"/>
              </a:spcAft>
            </a:pPr>
            <a:r>
              <a:rPr lang="en-US" sz="1000" b="0" i="0" dirty="0">
                <a:solidFill>
                  <a:srgbClr val="787474"/>
                </a:solidFill>
                <a:effectLst/>
                <a:latin typeface="Consolas" panose="020B0609020204030204" pitchFamily="49" charset="0"/>
              </a:rPr>
              <a:t># 14. count(): returns the number of non-overlapping occurrences of substring within a string.</a:t>
            </a:r>
          </a:p>
          <a:p>
            <a:pPr defTabSz="914400" eaLnBrk="0" fontAlgn="base" hangingPunct="0">
              <a:spcBef>
                <a:spcPct val="0"/>
              </a:spcBef>
              <a:spcAft>
                <a:spcPct val="0"/>
              </a:spcAft>
            </a:pPr>
            <a:r>
              <a:rPr lang="en-US" sz="1000" b="0" i="0" dirty="0" err="1">
                <a:solidFill>
                  <a:srgbClr val="FFFFFF"/>
                </a:solidFill>
                <a:effectLst/>
                <a:latin typeface="Consolas" panose="020B0609020204030204" pitchFamily="49" charset="0"/>
              </a:rPr>
              <a:t>my_string</a:t>
            </a:r>
            <a:r>
              <a:rPr lang="en-US" sz="1000" b="0" i="0" dirty="0">
                <a:solidFill>
                  <a:srgbClr val="FFFFFF"/>
                </a:solidFill>
                <a:effectLst/>
                <a:latin typeface="Consolas" panose="020B0609020204030204" pitchFamily="49" charset="0"/>
              </a:rPr>
              <a:t> = </a:t>
            </a:r>
            <a:r>
              <a:rPr lang="en-US" sz="1000" b="0" i="0" dirty="0">
                <a:solidFill>
                  <a:srgbClr val="00A67D"/>
                </a:solidFill>
                <a:effectLst/>
                <a:latin typeface="Consolas" panose="020B0609020204030204" pitchFamily="49" charset="0"/>
              </a:rPr>
              <a:t>"Hello, Hello, Hello, World!"</a:t>
            </a:r>
            <a:r>
              <a:rPr lang="en-US" sz="1000" b="0" i="0" dirty="0">
                <a:solidFill>
                  <a:srgbClr val="FFFFFF"/>
                </a:solidFill>
                <a:effectLst/>
                <a:latin typeface="Consolas" panose="020B0609020204030204" pitchFamily="49" charset="0"/>
              </a:rPr>
              <a:t> </a:t>
            </a:r>
          </a:p>
          <a:p>
            <a:pPr defTabSz="914400" eaLnBrk="0" fontAlgn="base" hangingPunct="0">
              <a:spcBef>
                <a:spcPct val="0"/>
              </a:spcBef>
              <a:spcAft>
                <a:spcPct val="0"/>
              </a:spcAft>
            </a:pPr>
            <a:r>
              <a:rPr lang="en-US" sz="1000" b="0" i="0" dirty="0">
                <a:solidFill>
                  <a:srgbClr val="FFFFFF"/>
                </a:solidFill>
                <a:effectLst/>
                <a:latin typeface="Consolas" panose="020B0609020204030204" pitchFamily="49" charset="0"/>
              </a:rPr>
              <a:t>substring = </a:t>
            </a:r>
            <a:r>
              <a:rPr lang="en-US" sz="1000" b="0" i="0" dirty="0">
                <a:solidFill>
                  <a:srgbClr val="00A67D"/>
                </a:solidFill>
                <a:effectLst/>
                <a:latin typeface="Consolas" panose="020B0609020204030204" pitchFamily="49" charset="0"/>
              </a:rPr>
              <a:t>"Hello"</a:t>
            </a:r>
            <a:r>
              <a:rPr lang="en-US" sz="1000" b="0" i="0" dirty="0">
                <a:solidFill>
                  <a:srgbClr val="FFFFFF"/>
                </a:solidFill>
                <a:effectLst/>
                <a:latin typeface="Consolas" panose="020B0609020204030204" pitchFamily="49" charset="0"/>
              </a:rPr>
              <a:t> </a:t>
            </a:r>
          </a:p>
          <a:p>
            <a:pPr defTabSz="914400" eaLnBrk="0" fontAlgn="base" hangingPunct="0">
              <a:spcBef>
                <a:spcPct val="0"/>
              </a:spcBef>
              <a:spcAft>
                <a:spcPct val="0"/>
              </a:spcAft>
            </a:pPr>
            <a:endParaRPr lang="en-US" sz="1000" b="0" i="0" dirty="0">
              <a:solidFill>
                <a:srgbClr val="FFFFFF"/>
              </a:solidFill>
              <a:effectLst/>
              <a:latin typeface="Consolas" panose="020B0609020204030204" pitchFamily="49" charset="0"/>
            </a:endParaRPr>
          </a:p>
          <a:p>
            <a:pPr defTabSz="914400" eaLnBrk="0" fontAlgn="base" hangingPunct="0">
              <a:spcBef>
                <a:spcPct val="0"/>
              </a:spcBef>
              <a:spcAft>
                <a:spcPct val="0"/>
              </a:spcAft>
            </a:pPr>
            <a:r>
              <a:rPr lang="en-US" sz="1000" b="0" i="0" dirty="0" err="1">
                <a:solidFill>
                  <a:srgbClr val="FFFFFF"/>
                </a:solidFill>
                <a:effectLst/>
                <a:latin typeface="Consolas" panose="020B0609020204030204" pitchFamily="49" charset="0"/>
              </a:rPr>
              <a:t>count_result</a:t>
            </a:r>
            <a:r>
              <a:rPr lang="en-US" sz="1000" b="0" i="0" dirty="0">
                <a:solidFill>
                  <a:srgbClr val="FFFFFF"/>
                </a:solidFill>
                <a:effectLst/>
                <a:latin typeface="Consolas" panose="020B0609020204030204" pitchFamily="49" charset="0"/>
              </a:rPr>
              <a:t> = </a:t>
            </a:r>
            <a:r>
              <a:rPr lang="en-US" sz="1000" b="0" i="0" dirty="0" err="1">
                <a:solidFill>
                  <a:srgbClr val="FFFFFF"/>
                </a:solidFill>
                <a:effectLst/>
                <a:latin typeface="Consolas" panose="020B0609020204030204" pitchFamily="49" charset="0"/>
              </a:rPr>
              <a:t>my_string.count</a:t>
            </a:r>
            <a:r>
              <a:rPr lang="en-US" sz="1000" b="0" i="0" dirty="0">
                <a:solidFill>
                  <a:srgbClr val="FFFFFF"/>
                </a:solidFill>
                <a:effectLst/>
                <a:latin typeface="Consolas" panose="020B0609020204030204" pitchFamily="49" charset="0"/>
              </a:rPr>
              <a:t>(substring) </a:t>
            </a:r>
          </a:p>
          <a:p>
            <a:pPr defTabSz="914400" eaLnBrk="0" fontAlgn="base" hangingPunct="0">
              <a:spcBef>
                <a:spcPct val="0"/>
              </a:spcBef>
              <a:spcAft>
                <a:spcPct val="0"/>
              </a:spcAft>
            </a:pPr>
            <a:r>
              <a:rPr lang="en-US" sz="1000" b="0" i="0" dirty="0">
                <a:solidFill>
                  <a:srgbClr val="E9950C"/>
                </a:solidFill>
                <a:effectLst/>
                <a:latin typeface="Consolas" panose="020B0609020204030204" pitchFamily="49" charset="0"/>
              </a:rPr>
              <a:t>print</a:t>
            </a:r>
            <a:r>
              <a:rPr lang="en-US" sz="1000" b="0" i="0" dirty="0">
                <a:solidFill>
                  <a:srgbClr val="FFFFFF"/>
                </a:solidFill>
                <a:effectLst/>
                <a:latin typeface="Consolas" panose="020B0609020204030204" pitchFamily="49" charset="0"/>
              </a:rPr>
              <a:t>(</a:t>
            </a:r>
            <a:r>
              <a:rPr lang="en-US" sz="1000" b="0" i="0" dirty="0" err="1">
                <a:solidFill>
                  <a:srgbClr val="FFFFFF"/>
                </a:solidFill>
                <a:effectLst/>
                <a:latin typeface="Consolas" panose="020B0609020204030204" pitchFamily="49" charset="0"/>
              </a:rPr>
              <a:t>count_result</a:t>
            </a:r>
            <a:r>
              <a:rPr lang="en-US" sz="1000" b="0" i="0" dirty="0">
                <a:solidFill>
                  <a:srgbClr val="FFFFFF"/>
                </a:solidFill>
                <a:effectLst/>
                <a:latin typeface="Consolas" panose="020B0609020204030204" pitchFamily="49" charset="0"/>
              </a:rPr>
              <a:t>) </a:t>
            </a:r>
            <a:r>
              <a:rPr lang="en-US" sz="1000" b="0" i="0" dirty="0">
                <a:effectLst/>
                <a:latin typeface="Consolas" panose="020B0609020204030204" pitchFamily="49" charset="0"/>
              </a:rPr>
              <a:t>#</a:t>
            </a:r>
            <a:r>
              <a:rPr lang="en-US" sz="1000" b="0" i="0" dirty="0">
                <a:solidFill>
                  <a:srgbClr val="787474"/>
                </a:solidFill>
                <a:effectLst/>
                <a:latin typeface="Consolas" panose="020B0609020204030204" pitchFamily="49" charset="0"/>
              </a:rPr>
              <a:t>#output: 3</a:t>
            </a:r>
            <a:endParaRPr lang="en-US" sz="1000" b="0" i="0" dirty="0">
              <a:effectLst/>
              <a:latin typeface="Consolas" panose="020B0609020204030204" pitchFamily="49" charset="0"/>
            </a:endParaRPr>
          </a:p>
          <a:p>
            <a:pPr defTabSz="914400" eaLnBrk="0" fontAlgn="base" hangingPunct="0">
              <a:spcBef>
                <a:spcPct val="0"/>
              </a:spcBef>
              <a:spcAft>
                <a:spcPct val="0"/>
              </a:spcAft>
            </a:pPr>
            <a:endParaRPr lang="en-US" sz="1000" dirty="0">
              <a:latin typeface="Consolas" panose="020B0609020204030204" pitchFamily="49" charset="0"/>
            </a:endParaRPr>
          </a:p>
          <a:p>
            <a:pPr defTabSz="914400" eaLnBrk="0" fontAlgn="base" hangingPunct="0">
              <a:spcBef>
                <a:spcPct val="0"/>
              </a:spcBef>
              <a:spcAft>
                <a:spcPct val="0"/>
              </a:spcAft>
            </a:pPr>
            <a:r>
              <a:rPr lang="en-US" sz="1000" b="0" i="0" dirty="0">
                <a:solidFill>
                  <a:srgbClr val="787474"/>
                </a:solidFill>
                <a:effectLst/>
                <a:latin typeface="Consolas" panose="020B0609020204030204" pitchFamily="49" charset="0"/>
              </a:rPr>
              <a:t># 15. find(): returns the lowest index of the first occurrence of a substring within the string. If the substring is not found, it returns -1.</a:t>
            </a:r>
          </a:p>
          <a:p>
            <a:pPr defTabSz="914400" eaLnBrk="0" fontAlgn="base" hangingPunct="0">
              <a:spcBef>
                <a:spcPct val="0"/>
              </a:spcBef>
              <a:spcAft>
                <a:spcPct val="0"/>
              </a:spcAft>
            </a:pPr>
            <a:endParaRPr lang="en-US" sz="1000" dirty="0">
              <a:solidFill>
                <a:srgbClr val="787474"/>
              </a:solidFill>
              <a:latin typeface="Consolas" panose="020B0609020204030204" pitchFamily="49" charset="0"/>
            </a:endParaRPr>
          </a:p>
          <a:p>
            <a:pPr defTabSz="914400" eaLnBrk="0" fontAlgn="base" hangingPunct="0">
              <a:spcBef>
                <a:spcPct val="0"/>
              </a:spcBef>
              <a:spcAft>
                <a:spcPct val="0"/>
              </a:spcAft>
            </a:pPr>
            <a:r>
              <a:rPr lang="en-US" sz="1000" b="0" i="0" dirty="0" err="1">
                <a:solidFill>
                  <a:srgbClr val="FFFFFF"/>
                </a:solidFill>
                <a:effectLst/>
                <a:latin typeface="Consolas" panose="020B0609020204030204" pitchFamily="49" charset="0"/>
              </a:rPr>
              <a:t>my_string</a:t>
            </a:r>
            <a:r>
              <a:rPr lang="en-US" sz="1000" b="0" i="0" dirty="0">
                <a:solidFill>
                  <a:srgbClr val="FFFFFF"/>
                </a:solidFill>
                <a:effectLst/>
                <a:latin typeface="Consolas" panose="020B0609020204030204" pitchFamily="49" charset="0"/>
              </a:rPr>
              <a:t> = </a:t>
            </a:r>
            <a:r>
              <a:rPr lang="en-US" sz="1000" b="0" i="0" dirty="0">
                <a:solidFill>
                  <a:srgbClr val="00A67D"/>
                </a:solidFill>
                <a:effectLst/>
                <a:latin typeface="Consolas" panose="020B0609020204030204" pitchFamily="49" charset="0"/>
              </a:rPr>
              <a:t>"Hello, World!"</a:t>
            </a:r>
            <a:r>
              <a:rPr lang="en-US" sz="1000" b="0" i="0" dirty="0">
                <a:solidFill>
                  <a:srgbClr val="FFFFFF"/>
                </a:solidFill>
                <a:effectLst/>
                <a:latin typeface="Consolas" panose="020B0609020204030204" pitchFamily="49" charset="0"/>
              </a:rPr>
              <a:t> </a:t>
            </a:r>
          </a:p>
          <a:p>
            <a:pPr defTabSz="914400" eaLnBrk="0" fontAlgn="base" hangingPunct="0">
              <a:spcBef>
                <a:spcPct val="0"/>
              </a:spcBef>
              <a:spcAft>
                <a:spcPct val="0"/>
              </a:spcAft>
            </a:pPr>
            <a:r>
              <a:rPr lang="en-US" sz="1000" b="0" i="0" dirty="0">
                <a:solidFill>
                  <a:srgbClr val="FFFFFF"/>
                </a:solidFill>
                <a:effectLst/>
                <a:latin typeface="Consolas" panose="020B0609020204030204" pitchFamily="49" charset="0"/>
              </a:rPr>
              <a:t>substring = </a:t>
            </a:r>
            <a:r>
              <a:rPr lang="en-US" sz="1000" b="0" i="0" dirty="0">
                <a:solidFill>
                  <a:srgbClr val="00A67D"/>
                </a:solidFill>
                <a:effectLst/>
                <a:latin typeface="Consolas" panose="020B0609020204030204" pitchFamily="49" charset="0"/>
              </a:rPr>
              <a:t>"World"</a:t>
            </a:r>
            <a:r>
              <a:rPr lang="en-US" sz="1000" b="0" i="0" dirty="0">
                <a:solidFill>
                  <a:srgbClr val="FFFFFF"/>
                </a:solidFill>
                <a:effectLst/>
                <a:latin typeface="Consolas" panose="020B0609020204030204" pitchFamily="49" charset="0"/>
              </a:rPr>
              <a:t> </a:t>
            </a:r>
          </a:p>
          <a:p>
            <a:pPr defTabSz="914400" eaLnBrk="0" fontAlgn="base" hangingPunct="0">
              <a:spcBef>
                <a:spcPct val="0"/>
              </a:spcBef>
              <a:spcAft>
                <a:spcPct val="0"/>
              </a:spcAft>
            </a:pPr>
            <a:endParaRPr lang="en-US" sz="1000" b="0" i="0" dirty="0">
              <a:solidFill>
                <a:srgbClr val="FFFFFF"/>
              </a:solidFill>
              <a:effectLst/>
              <a:latin typeface="Consolas" panose="020B0609020204030204" pitchFamily="49" charset="0"/>
            </a:endParaRPr>
          </a:p>
          <a:p>
            <a:pPr defTabSz="914400" eaLnBrk="0" fontAlgn="base" hangingPunct="0">
              <a:spcBef>
                <a:spcPct val="0"/>
              </a:spcBef>
              <a:spcAft>
                <a:spcPct val="0"/>
              </a:spcAft>
            </a:pPr>
            <a:r>
              <a:rPr lang="en-US" sz="1000" b="0" i="0" dirty="0" err="1">
                <a:solidFill>
                  <a:srgbClr val="FFFFFF"/>
                </a:solidFill>
                <a:effectLst/>
                <a:latin typeface="Consolas" panose="020B0609020204030204" pitchFamily="49" charset="0"/>
              </a:rPr>
              <a:t>find_result</a:t>
            </a:r>
            <a:r>
              <a:rPr lang="en-US" sz="1000" b="0" i="0" dirty="0">
                <a:solidFill>
                  <a:srgbClr val="FFFFFF"/>
                </a:solidFill>
                <a:effectLst/>
                <a:latin typeface="Consolas" panose="020B0609020204030204" pitchFamily="49" charset="0"/>
              </a:rPr>
              <a:t> = </a:t>
            </a:r>
            <a:r>
              <a:rPr lang="en-US" sz="1000" b="0" i="0" dirty="0" err="1">
                <a:solidFill>
                  <a:srgbClr val="FFFFFF"/>
                </a:solidFill>
                <a:effectLst/>
                <a:latin typeface="Consolas" panose="020B0609020204030204" pitchFamily="49" charset="0"/>
              </a:rPr>
              <a:t>my_string.find</a:t>
            </a:r>
            <a:r>
              <a:rPr lang="en-US" sz="1000" b="0" i="0" dirty="0">
                <a:solidFill>
                  <a:srgbClr val="FFFFFF"/>
                </a:solidFill>
                <a:effectLst/>
                <a:latin typeface="Consolas" panose="020B0609020204030204" pitchFamily="49" charset="0"/>
              </a:rPr>
              <a:t>(substring) </a:t>
            </a:r>
          </a:p>
          <a:p>
            <a:pPr defTabSz="914400" eaLnBrk="0" fontAlgn="base" hangingPunct="0">
              <a:spcBef>
                <a:spcPct val="0"/>
              </a:spcBef>
              <a:spcAft>
                <a:spcPct val="0"/>
              </a:spcAft>
            </a:pPr>
            <a:r>
              <a:rPr lang="en-US" sz="1000" b="0" i="0" dirty="0">
                <a:solidFill>
                  <a:srgbClr val="E9950C"/>
                </a:solidFill>
                <a:effectLst/>
                <a:latin typeface="Consolas" panose="020B0609020204030204" pitchFamily="49" charset="0"/>
              </a:rPr>
              <a:t>print</a:t>
            </a:r>
            <a:r>
              <a:rPr lang="en-US" sz="1000" b="0" i="0" dirty="0">
                <a:solidFill>
                  <a:srgbClr val="FFFFFF"/>
                </a:solidFill>
                <a:effectLst/>
                <a:latin typeface="Consolas" panose="020B0609020204030204" pitchFamily="49" charset="0"/>
              </a:rPr>
              <a:t>(</a:t>
            </a:r>
            <a:r>
              <a:rPr lang="en-US" sz="1000" b="0" i="0" dirty="0" err="1">
                <a:solidFill>
                  <a:srgbClr val="FFFFFF"/>
                </a:solidFill>
                <a:effectLst/>
                <a:latin typeface="Consolas" panose="020B0609020204030204" pitchFamily="49" charset="0"/>
              </a:rPr>
              <a:t>find_result</a:t>
            </a:r>
            <a:r>
              <a:rPr lang="en-US" sz="1000" b="0" i="0" dirty="0">
                <a:solidFill>
                  <a:srgbClr val="FFFFFF"/>
                </a:solidFill>
                <a:effectLst/>
                <a:latin typeface="Consolas" panose="020B0609020204030204" pitchFamily="49" charset="0"/>
              </a:rPr>
              <a:t>) </a:t>
            </a:r>
            <a:r>
              <a:rPr lang="en-US" sz="1000" b="0" i="0" dirty="0">
                <a:solidFill>
                  <a:srgbClr val="787474"/>
                </a:solidFill>
                <a:effectLst/>
                <a:latin typeface="Consolas" panose="020B0609020204030204" pitchFamily="49" charset="0"/>
              </a:rPr>
              <a:t># Output: 7</a:t>
            </a:r>
          </a:p>
          <a:p>
            <a:pPr defTabSz="914400" eaLnBrk="0" fontAlgn="base" hangingPunct="0">
              <a:spcBef>
                <a:spcPct val="0"/>
              </a:spcBef>
              <a:spcAft>
                <a:spcPct val="0"/>
              </a:spcAft>
            </a:pPr>
            <a:endParaRPr lang="en-US" sz="100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err="1">
                <a:solidFill>
                  <a:srgbClr val="FFFFFF"/>
                </a:solidFill>
                <a:effectLst/>
                <a:latin typeface="Consolas" panose="020B0609020204030204" pitchFamily="49" charset="0"/>
              </a:rPr>
              <a:t>my_string</a:t>
            </a:r>
            <a:r>
              <a:rPr lang="en-US" sz="1000" b="0" i="0" dirty="0">
                <a:solidFill>
                  <a:srgbClr val="FFFFFF"/>
                </a:solidFill>
                <a:effectLst/>
                <a:latin typeface="Consolas" panose="020B0609020204030204" pitchFamily="49" charset="0"/>
              </a:rPr>
              <a:t> = </a:t>
            </a:r>
            <a:r>
              <a:rPr lang="en-US" sz="1000" b="0" i="0" dirty="0">
                <a:solidFill>
                  <a:srgbClr val="00A67D"/>
                </a:solidFill>
                <a:effectLst/>
                <a:latin typeface="Consolas" panose="020B0609020204030204" pitchFamily="49" charset="0"/>
              </a:rPr>
              <a:t>"Hello, World!"</a:t>
            </a:r>
            <a:r>
              <a:rPr lang="en-US" sz="1000" b="0" i="0" dirty="0">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FFFFFF"/>
                </a:solidFill>
                <a:effectLst/>
                <a:latin typeface="Consolas" panose="020B0609020204030204" pitchFamily="49" charset="0"/>
              </a:rPr>
              <a:t>substring = </a:t>
            </a:r>
            <a:r>
              <a:rPr lang="en-US" sz="1000" b="0" i="0" dirty="0">
                <a:solidFill>
                  <a:srgbClr val="00A67D"/>
                </a:solidFill>
                <a:effectLst/>
                <a:latin typeface="Consolas" panose="020B0609020204030204" pitchFamily="49" charset="0"/>
              </a:rPr>
              <a:t>"Universe"</a:t>
            </a:r>
            <a:r>
              <a:rPr lang="en-US" sz="1000" b="0" i="0" dirty="0">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000" b="0" i="0" dirty="0">
              <a:solidFill>
                <a:srgbClr val="FFFF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err="1">
                <a:solidFill>
                  <a:srgbClr val="FFFFFF"/>
                </a:solidFill>
                <a:effectLst/>
                <a:latin typeface="Consolas" panose="020B0609020204030204" pitchFamily="49" charset="0"/>
              </a:rPr>
              <a:t>find_result</a:t>
            </a:r>
            <a:r>
              <a:rPr lang="en-US" sz="1000" b="0" i="0" dirty="0">
                <a:solidFill>
                  <a:srgbClr val="FFFFFF"/>
                </a:solidFill>
                <a:effectLst/>
                <a:latin typeface="Consolas" panose="020B0609020204030204" pitchFamily="49" charset="0"/>
              </a:rPr>
              <a:t> = </a:t>
            </a:r>
            <a:r>
              <a:rPr lang="en-US" sz="1000" b="0" i="0" dirty="0" err="1">
                <a:solidFill>
                  <a:srgbClr val="FFFFFF"/>
                </a:solidFill>
                <a:effectLst/>
                <a:latin typeface="Consolas" panose="020B0609020204030204" pitchFamily="49" charset="0"/>
              </a:rPr>
              <a:t>my_string.find</a:t>
            </a:r>
            <a:r>
              <a:rPr lang="en-US" sz="1000" b="0" i="0" dirty="0">
                <a:solidFill>
                  <a:srgbClr val="FFFFFF"/>
                </a:solidFill>
                <a:effectLst/>
                <a:latin typeface="Consolas" panose="020B0609020204030204" pitchFamily="49" charset="0"/>
              </a:rPr>
              <a:t>(substring) </a:t>
            </a:r>
          </a:p>
          <a:p>
            <a:pPr marL="0" marR="0" lvl="0" indent="0" algn="l" defTabSz="914400" rtl="0" eaLnBrk="0" fontAlgn="base" latinLnBrk="0" hangingPunct="0">
              <a:lnSpc>
                <a:spcPct val="100000"/>
              </a:lnSpc>
              <a:spcBef>
                <a:spcPct val="0"/>
              </a:spcBef>
              <a:spcAft>
                <a:spcPct val="0"/>
              </a:spcAft>
              <a:buClrTx/>
              <a:buSzTx/>
              <a:buFontTx/>
              <a:buNone/>
              <a:tabLst/>
            </a:pPr>
            <a:r>
              <a:rPr lang="en-US" sz="1000" b="0" i="0" dirty="0">
                <a:solidFill>
                  <a:srgbClr val="E9950C"/>
                </a:solidFill>
                <a:effectLst/>
                <a:latin typeface="Consolas" panose="020B0609020204030204" pitchFamily="49" charset="0"/>
              </a:rPr>
              <a:t>print</a:t>
            </a:r>
            <a:r>
              <a:rPr lang="en-US" sz="1000" b="0" i="0" dirty="0">
                <a:solidFill>
                  <a:srgbClr val="FFFFFF"/>
                </a:solidFill>
                <a:effectLst/>
                <a:latin typeface="Consolas" panose="020B0609020204030204" pitchFamily="49" charset="0"/>
              </a:rPr>
              <a:t>(</a:t>
            </a:r>
            <a:r>
              <a:rPr lang="en-US" sz="1000" b="0" i="0" dirty="0" err="1">
                <a:solidFill>
                  <a:srgbClr val="FFFFFF"/>
                </a:solidFill>
                <a:effectLst/>
                <a:latin typeface="Consolas" panose="020B0609020204030204" pitchFamily="49" charset="0"/>
              </a:rPr>
              <a:t>find_result</a:t>
            </a:r>
            <a:r>
              <a:rPr lang="en-US" sz="1000" b="0" i="0" dirty="0">
                <a:solidFill>
                  <a:srgbClr val="FFFFFF"/>
                </a:solidFill>
                <a:effectLst/>
                <a:latin typeface="Consolas" panose="020B0609020204030204" pitchFamily="49" charset="0"/>
              </a:rPr>
              <a:t>)</a:t>
            </a:r>
            <a:r>
              <a:rPr lang="en-US" sz="1000" b="0" i="0" dirty="0">
                <a:solidFill>
                  <a:srgbClr val="787474"/>
                </a:solidFill>
                <a:effectLst/>
                <a:latin typeface="Consolas" panose="020B0609020204030204" pitchFamily="49" charset="0"/>
              </a:rPr>
              <a:t> # Output: -1</a:t>
            </a:r>
          </a:p>
        </p:txBody>
      </p:sp>
      <p:sp>
        <p:nvSpPr>
          <p:cNvPr id="3" name="TextBox 2">
            <a:extLst>
              <a:ext uri="{FF2B5EF4-FFF2-40B4-BE49-F238E27FC236}">
                <a16:creationId xmlns:a16="http://schemas.microsoft.com/office/drawing/2014/main" id="{9D4F261F-4835-42AF-60C0-384CB982C7A0}"/>
              </a:ext>
            </a:extLst>
          </p:cNvPr>
          <p:cNvSpPr txBox="1"/>
          <p:nvPr/>
        </p:nvSpPr>
        <p:spPr>
          <a:xfrm>
            <a:off x="6237515" y="537948"/>
            <a:ext cx="2558142" cy="5786199"/>
          </a:xfrm>
          <a:prstGeom prst="rect">
            <a:avLst/>
          </a:prstGeom>
          <a:solidFill>
            <a:schemeClr val="tx1"/>
          </a:solid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1000" b="0" i="0" dirty="0">
                <a:solidFill>
                  <a:srgbClr val="787474"/>
                </a:solidFill>
                <a:effectLst/>
                <a:latin typeface="Consolas" panose="020B0609020204030204" pitchFamily="49" charset="0"/>
              </a:rPr>
              <a:t># Escape Sequences in Python </a:t>
            </a:r>
          </a:p>
          <a:p>
            <a:pPr marL="0" marR="0" lvl="0" indent="0" algn="l" defTabSz="914400" rtl="0" eaLnBrk="0" fontAlgn="base" latinLnBrk="0" hangingPunct="0">
              <a:lnSpc>
                <a:spcPct val="100000"/>
              </a:lnSpc>
              <a:spcBef>
                <a:spcPct val="0"/>
              </a:spcBef>
              <a:spcAft>
                <a:spcPct val="0"/>
              </a:spcAft>
              <a:buClrTx/>
              <a:buSzTx/>
              <a:buFontTx/>
              <a:buNone/>
              <a:tabLst/>
            </a:pPr>
            <a:endParaRPr lang="en-IN" sz="1000" dirty="0">
              <a:solidFill>
                <a:srgbClr val="787474"/>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1000" b="0" i="0" dirty="0">
                <a:solidFill>
                  <a:srgbClr val="787474"/>
                </a:solidFill>
                <a:effectLst/>
                <a:latin typeface="Consolas" panose="020B0609020204030204" pitchFamily="49" charset="0"/>
              </a:rPr>
              <a:t># Newline </a:t>
            </a:r>
          </a:p>
          <a:p>
            <a:pPr marL="0" marR="0" lvl="0" indent="0" algn="l" defTabSz="914400" rtl="0" eaLnBrk="0" fontAlgn="base" latinLnBrk="0" hangingPunct="0">
              <a:lnSpc>
                <a:spcPct val="100000"/>
              </a:lnSpc>
              <a:spcBef>
                <a:spcPct val="0"/>
              </a:spcBef>
              <a:spcAft>
                <a:spcPct val="0"/>
              </a:spcAft>
              <a:buClrTx/>
              <a:buSzTx/>
              <a:buFontTx/>
              <a:buNone/>
              <a:tabLst/>
            </a:pPr>
            <a:r>
              <a:rPr lang="en-IN" sz="1000" b="0" i="0" dirty="0">
                <a:solidFill>
                  <a:srgbClr val="E9950C"/>
                </a:solidFill>
                <a:effectLst/>
                <a:latin typeface="Consolas" panose="020B0609020204030204" pitchFamily="49" charset="0"/>
              </a:rPr>
              <a:t>print</a:t>
            </a:r>
            <a:r>
              <a:rPr lang="en-IN" sz="1000" b="0" i="0" dirty="0">
                <a:solidFill>
                  <a:srgbClr val="FFFFFF"/>
                </a:solidFill>
                <a:effectLst/>
                <a:latin typeface="Consolas" panose="020B0609020204030204" pitchFamily="49" charset="0"/>
              </a:rPr>
              <a:t>(</a:t>
            </a:r>
            <a:r>
              <a:rPr lang="en-IN" sz="1000" b="0" i="0" dirty="0">
                <a:solidFill>
                  <a:srgbClr val="00A67D"/>
                </a:solidFill>
                <a:effectLst/>
                <a:latin typeface="Consolas" panose="020B0609020204030204" pitchFamily="49" charset="0"/>
              </a:rPr>
              <a:t>"Hello\</a:t>
            </a:r>
            <a:r>
              <a:rPr lang="en-IN" sz="1000" b="0" i="0" dirty="0" err="1">
                <a:solidFill>
                  <a:srgbClr val="00A67D"/>
                </a:solidFill>
                <a:effectLst/>
                <a:latin typeface="Consolas" panose="020B0609020204030204" pitchFamily="49" charset="0"/>
              </a:rPr>
              <a:t>nWorld</a:t>
            </a:r>
            <a:r>
              <a:rPr lang="en-IN" sz="1000" b="0" i="0" dirty="0">
                <a:solidFill>
                  <a:srgbClr val="00A67D"/>
                </a:solidFill>
                <a:effectLst/>
                <a:latin typeface="Consolas" panose="020B0609020204030204" pitchFamily="49" charset="0"/>
              </a:rPr>
              <a:t>!"</a:t>
            </a:r>
            <a:r>
              <a:rPr lang="en-IN" sz="1000" b="0" i="0" dirty="0">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IN" sz="1000" b="0" i="0" dirty="0">
                <a:solidFill>
                  <a:srgbClr val="787474"/>
                </a:solidFill>
                <a:effectLst/>
                <a:latin typeface="Consolas" panose="020B0609020204030204" pitchFamily="49" charset="0"/>
              </a:rPr>
              <a:t># Output: </a:t>
            </a:r>
          </a:p>
          <a:p>
            <a:pPr marL="0" marR="0" lvl="0" indent="0" algn="l" defTabSz="914400" rtl="0" eaLnBrk="0" fontAlgn="base" latinLnBrk="0" hangingPunct="0">
              <a:lnSpc>
                <a:spcPct val="100000"/>
              </a:lnSpc>
              <a:spcBef>
                <a:spcPct val="0"/>
              </a:spcBef>
              <a:spcAft>
                <a:spcPct val="0"/>
              </a:spcAft>
              <a:buClrTx/>
              <a:buSzTx/>
              <a:buFontTx/>
              <a:buNone/>
              <a:tabLst/>
            </a:pPr>
            <a:r>
              <a:rPr lang="en-IN" sz="1000" b="0" i="0" dirty="0">
                <a:solidFill>
                  <a:srgbClr val="787474"/>
                </a:solidFill>
                <a:effectLst/>
                <a:latin typeface="Consolas" panose="020B0609020204030204" pitchFamily="49" charset="0"/>
              </a:rPr>
              <a:t># Hello </a:t>
            </a:r>
          </a:p>
          <a:p>
            <a:pPr marL="0" marR="0" lvl="0" indent="0" algn="l" defTabSz="914400" rtl="0" eaLnBrk="0" fontAlgn="base" latinLnBrk="0" hangingPunct="0">
              <a:lnSpc>
                <a:spcPct val="100000"/>
              </a:lnSpc>
              <a:spcBef>
                <a:spcPct val="0"/>
              </a:spcBef>
              <a:spcAft>
                <a:spcPct val="0"/>
              </a:spcAft>
              <a:buClrTx/>
              <a:buSzTx/>
              <a:buFontTx/>
              <a:buNone/>
              <a:tabLst/>
            </a:pPr>
            <a:r>
              <a:rPr lang="en-IN" sz="1000" b="0" i="0" dirty="0">
                <a:solidFill>
                  <a:srgbClr val="787474"/>
                </a:solidFill>
                <a:effectLst/>
                <a:latin typeface="Consolas" panose="020B0609020204030204" pitchFamily="49" charset="0"/>
              </a:rPr>
              <a:t># World! </a:t>
            </a:r>
          </a:p>
          <a:p>
            <a:pPr marL="0" marR="0" lvl="0" indent="0" algn="l" defTabSz="914400" rtl="0" eaLnBrk="0" fontAlgn="base" latinLnBrk="0" hangingPunct="0">
              <a:lnSpc>
                <a:spcPct val="100000"/>
              </a:lnSpc>
              <a:spcBef>
                <a:spcPct val="0"/>
              </a:spcBef>
              <a:spcAft>
                <a:spcPct val="0"/>
              </a:spcAft>
              <a:buClrTx/>
              <a:buSzTx/>
              <a:buFontTx/>
              <a:buNone/>
              <a:tabLst/>
            </a:pPr>
            <a:endParaRPr lang="en-IN" sz="1000" dirty="0">
              <a:solidFill>
                <a:srgbClr val="787474"/>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1000" b="0" i="0" dirty="0">
                <a:solidFill>
                  <a:srgbClr val="787474"/>
                </a:solidFill>
                <a:effectLst/>
                <a:latin typeface="Consolas" panose="020B0609020204030204" pitchFamily="49" charset="0"/>
              </a:rPr>
              <a:t># Tab </a:t>
            </a:r>
          </a:p>
          <a:p>
            <a:pPr marL="0" marR="0" lvl="0" indent="0" algn="l" defTabSz="914400" rtl="0" eaLnBrk="0" fontAlgn="base" latinLnBrk="0" hangingPunct="0">
              <a:lnSpc>
                <a:spcPct val="100000"/>
              </a:lnSpc>
              <a:spcBef>
                <a:spcPct val="0"/>
              </a:spcBef>
              <a:spcAft>
                <a:spcPct val="0"/>
              </a:spcAft>
              <a:buClrTx/>
              <a:buSzTx/>
              <a:buFontTx/>
              <a:buNone/>
              <a:tabLst/>
            </a:pPr>
            <a:r>
              <a:rPr lang="en-IN" sz="1000" b="0" i="0" dirty="0">
                <a:solidFill>
                  <a:srgbClr val="E9950C"/>
                </a:solidFill>
                <a:effectLst/>
                <a:latin typeface="Consolas" panose="020B0609020204030204" pitchFamily="49" charset="0"/>
              </a:rPr>
              <a:t>print</a:t>
            </a:r>
            <a:r>
              <a:rPr lang="en-IN" sz="1000" b="0" i="0" dirty="0">
                <a:solidFill>
                  <a:srgbClr val="FFFFFF"/>
                </a:solidFill>
                <a:effectLst/>
                <a:latin typeface="Consolas" panose="020B0609020204030204" pitchFamily="49" charset="0"/>
              </a:rPr>
              <a:t>(</a:t>
            </a:r>
            <a:r>
              <a:rPr lang="en-IN" sz="1000" b="0" i="0" dirty="0">
                <a:solidFill>
                  <a:srgbClr val="00A67D"/>
                </a:solidFill>
                <a:effectLst/>
                <a:latin typeface="Consolas" panose="020B0609020204030204" pitchFamily="49" charset="0"/>
              </a:rPr>
              <a:t>"Name:\</a:t>
            </a:r>
            <a:r>
              <a:rPr lang="en-IN" sz="1000" b="0" i="0" dirty="0" err="1">
                <a:solidFill>
                  <a:srgbClr val="00A67D"/>
                </a:solidFill>
                <a:effectLst/>
                <a:latin typeface="Consolas" panose="020B0609020204030204" pitchFamily="49" charset="0"/>
              </a:rPr>
              <a:t>tAlice</a:t>
            </a:r>
            <a:r>
              <a:rPr lang="en-IN" sz="1000" b="0" i="0" dirty="0">
                <a:solidFill>
                  <a:srgbClr val="00A67D"/>
                </a:solidFill>
                <a:effectLst/>
                <a:latin typeface="Consolas" panose="020B0609020204030204" pitchFamily="49" charset="0"/>
              </a:rPr>
              <a:t>"</a:t>
            </a:r>
            <a:r>
              <a:rPr lang="en-IN" sz="1000" b="0" i="0" dirty="0">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IN" sz="1000" b="0" i="0" dirty="0">
                <a:solidFill>
                  <a:srgbClr val="787474"/>
                </a:solidFill>
                <a:effectLst/>
                <a:latin typeface="Consolas" panose="020B0609020204030204" pitchFamily="49" charset="0"/>
              </a:rPr>
              <a:t># Output: Name:	Alice </a:t>
            </a:r>
          </a:p>
          <a:p>
            <a:pPr marL="0" marR="0" lvl="0" indent="0" algn="l" defTabSz="914400" rtl="0" eaLnBrk="0" fontAlgn="base" latinLnBrk="0" hangingPunct="0">
              <a:lnSpc>
                <a:spcPct val="100000"/>
              </a:lnSpc>
              <a:spcBef>
                <a:spcPct val="0"/>
              </a:spcBef>
              <a:spcAft>
                <a:spcPct val="0"/>
              </a:spcAft>
              <a:buClrTx/>
              <a:buSzTx/>
              <a:buFontTx/>
              <a:buNone/>
              <a:tabLst/>
            </a:pPr>
            <a:endParaRPr lang="en-IN" sz="1000" dirty="0">
              <a:solidFill>
                <a:srgbClr val="787474"/>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1000" b="0" i="0" dirty="0">
                <a:solidFill>
                  <a:srgbClr val="787474"/>
                </a:solidFill>
                <a:effectLst/>
                <a:latin typeface="Consolas" panose="020B0609020204030204" pitchFamily="49" charset="0"/>
              </a:rPr>
              <a:t># Backslash </a:t>
            </a:r>
          </a:p>
          <a:p>
            <a:pPr marL="0" marR="0" lvl="0" indent="0" algn="l" defTabSz="914400" rtl="0" eaLnBrk="0" fontAlgn="base" latinLnBrk="0" hangingPunct="0">
              <a:lnSpc>
                <a:spcPct val="100000"/>
              </a:lnSpc>
              <a:spcBef>
                <a:spcPct val="0"/>
              </a:spcBef>
              <a:spcAft>
                <a:spcPct val="0"/>
              </a:spcAft>
              <a:buClrTx/>
              <a:buSzTx/>
              <a:buFontTx/>
              <a:buNone/>
              <a:tabLst/>
            </a:pPr>
            <a:r>
              <a:rPr lang="en-IN" sz="1000" b="0" i="0" dirty="0">
                <a:solidFill>
                  <a:srgbClr val="E9950C"/>
                </a:solidFill>
                <a:effectLst/>
                <a:latin typeface="Consolas" panose="020B0609020204030204" pitchFamily="49" charset="0"/>
              </a:rPr>
              <a:t>print</a:t>
            </a:r>
            <a:r>
              <a:rPr lang="en-IN" sz="1000" b="0" i="0" dirty="0">
                <a:solidFill>
                  <a:srgbClr val="FFFFFF"/>
                </a:solidFill>
                <a:effectLst/>
                <a:latin typeface="Consolas" panose="020B0609020204030204" pitchFamily="49" charset="0"/>
              </a:rPr>
              <a:t>(</a:t>
            </a:r>
            <a:r>
              <a:rPr lang="en-IN" sz="1000" b="0" i="0" dirty="0">
                <a:solidFill>
                  <a:srgbClr val="00A67D"/>
                </a:solidFill>
                <a:effectLst/>
                <a:latin typeface="Consolas" panose="020B0609020204030204" pitchFamily="49" charset="0"/>
              </a:rPr>
              <a:t>"This is a backslash: \\"</a:t>
            </a:r>
            <a:r>
              <a:rPr lang="en-IN" sz="1000" b="0" i="0" dirty="0">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IN" sz="1000" b="0" i="0" dirty="0">
                <a:solidFill>
                  <a:srgbClr val="787474"/>
                </a:solidFill>
                <a:effectLst/>
                <a:latin typeface="Consolas" panose="020B0609020204030204" pitchFamily="49" charset="0"/>
              </a:rPr>
              <a:t># Output: This is a backslash: \ </a:t>
            </a:r>
          </a:p>
          <a:p>
            <a:pPr marL="0" marR="0" lvl="0" indent="0" algn="l" defTabSz="914400" rtl="0" eaLnBrk="0" fontAlgn="base" latinLnBrk="0" hangingPunct="0">
              <a:lnSpc>
                <a:spcPct val="100000"/>
              </a:lnSpc>
              <a:spcBef>
                <a:spcPct val="0"/>
              </a:spcBef>
              <a:spcAft>
                <a:spcPct val="0"/>
              </a:spcAft>
              <a:buClrTx/>
              <a:buSzTx/>
              <a:buFontTx/>
              <a:buNone/>
              <a:tabLst/>
            </a:pPr>
            <a:endParaRPr lang="en-IN" sz="1000" dirty="0">
              <a:solidFill>
                <a:srgbClr val="787474"/>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1000" b="0" i="0" dirty="0">
                <a:solidFill>
                  <a:srgbClr val="787474"/>
                </a:solidFill>
                <a:effectLst/>
                <a:latin typeface="Consolas" panose="020B0609020204030204" pitchFamily="49" charset="0"/>
              </a:rPr>
              <a:t># Single Quote </a:t>
            </a:r>
          </a:p>
          <a:p>
            <a:pPr marL="0" marR="0" lvl="0" indent="0" algn="l" defTabSz="914400" rtl="0" eaLnBrk="0" fontAlgn="base" latinLnBrk="0" hangingPunct="0">
              <a:lnSpc>
                <a:spcPct val="100000"/>
              </a:lnSpc>
              <a:spcBef>
                <a:spcPct val="0"/>
              </a:spcBef>
              <a:spcAft>
                <a:spcPct val="0"/>
              </a:spcAft>
              <a:buClrTx/>
              <a:buSzTx/>
              <a:buFontTx/>
              <a:buNone/>
              <a:tabLst/>
            </a:pPr>
            <a:r>
              <a:rPr lang="en-IN" sz="1000" b="0" i="0" dirty="0">
                <a:solidFill>
                  <a:srgbClr val="E9950C"/>
                </a:solidFill>
                <a:effectLst/>
                <a:latin typeface="Consolas" panose="020B0609020204030204" pitchFamily="49" charset="0"/>
              </a:rPr>
              <a:t>print</a:t>
            </a:r>
            <a:r>
              <a:rPr lang="en-IN" sz="1000" b="0" i="0" dirty="0">
                <a:solidFill>
                  <a:srgbClr val="FFFFFF"/>
                </a:solidFill>
                <a:effectLst/>
                <a:latin typeface="Consolas" panose="020B0609020204030204" pitchFamily="49" charset="0"/>
              </a:rPr>
              <a:t>(</a:t>
            </a:r>
            <a:r>
              <a:rPr lang="en-IN" sz="1000" b="0" i="0" dirty="0">
                <a:solidFill>
                  <a:srgbClr val="00A67D"/>
                </a:solidFill>
                <a:effectLst/>
                <a:latin typeface="Consolas" panose="020B0609020204030204" pitchFamily="49" charset="0"/>
              </a:rPr>
              <a:t>'I\'m learning Python.’</a:t>
            </a:r>
            <a:r>
              <a:rPr lang="en-IN" sz="1000" b="0" i="0" dirty="0">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IN" sz="1000" b="0" i="0" dirty="0">
                <a:solidFill>
                  <a:srgbClr val="787474"/>
                </a:solidFill>
                <a:effectLst/>
                <a:latin typeface="Consolas" panose="020B0609020204030204" pitchFamily="49" charset="0"/>
              </a:rPr>
              <a:t># Output: I'm learning Python. </a:t>
            </a:r>
          </a:p>
          <a:p>
            <a:pPr marL="0" marR="0" lvl="0" indent="0" algn="l" defTabSz="914400" rtl="0" eaLnBrk="0" fontAlgn="base" latinLnBrk="0" hangingPunct="0">
              <a:lnSpc>
                <a:spcPct val="100000"/>
              </a:lnSpc>
              <a:spcBef>
                <a:spcPct val="0"/>
              </a:spcBef>
              <a:spcAft>
                <a:spcPct val="0"/>
              </a:spcAft>
              <a:buClrTx/>
              <a:buSzTx/>
              <a:buFontTx/>
              <a:buNone/>
              <a:tabLst/>
            </a:pPr>
            <a:endParaRPr lang="en-IN" sz="1000" dirty="0">
              <a:solidFill>
                <a:srgbClr val="787474"/>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1000" b="0" i="0" dirty="0">
                <a:solidFill>
                  <a:srgbClr val="787474"/>
                </a:solidFill>
                <a:effectLst/>
                <a:latin typeface="Consolas" panose="020B0609020204030204" pitchFamily="49" charset="0"/>
              </a:rPr>
              <a:t># Double Quote</a:t>
            </a:r>
            <a:r>
              <a:rPr lang="en-IN" sz="1000" b="0" i="0" dirty="0">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IN" sz="1000" b="0" i="0" dirty="0">
                <a:solidFill>
                  <a:srgbClr val="E9950C"/>
                </a:solidFill>
                <a:effectLst/>
                <a:latin typeface="Consolas" panose="020B0609020204030204" pitchFamily="49" charset="0"/>
              </a:rPr>
              <a:t>print</a:t>
            </a:r>
            <a:r>
              <a:rPr lang="en-IN" sz="1000" b="0" i="0" dirty="0">
                <a:solidFill>
                  <a:srgbClr val="FFFFFF"/>
                </a:solidFill>
                <a:effectLst/>
                <a:latin typeface="Consolas" panose="020B0609020204030204" pitchFamily="49" charset="0"/>
              </a:rPr>
              <a:t>(</a:t>
            </a:r>
            <a:r>
              <a:rPr lang="en-IN" sz="1000" b="0" i="0" dirty="0">
                <a:solidFill>
                  <a:srgbClr val="00A67D"/>
                </a:solidFill>
                <a:effectLst/>
                <a:latin typeface="Consolas" panose="020B0609020204030204" pitchFamily="49" charset="0"/>
              </a:rPr>
              <a:t>"She said, \"Hello!\""</a:t>
            </a:r>
            <a:r>
              <a:rPr lang="en-IN" sz="1000" b="0" i="0" dirty="0">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IN" sz="1000" b="0" i="0" dirty="0">
                <a:solidFill>
                  <a:srgbClr val="787474"/>
                </a:solidFill>
                <a:effectLst/>
                <a:latin typeface="Consolas" panose="020B0609020204030204" pitchFamily="49" charset="0"/>
              </a:rPr>
              <a:t># Output: She said, "Hello!" </a:t>
            </a:r>
          </a:p>
          <a:p>
            <a:pPr marL="0" marR="0" lvl="0" indent="0" algn="l" defTabSz="914400" rtl="0" eaLnBrk="0" fontAlgn="base" latinLnBrk="0" hangingPunct="0">
              <a:lnSpc>
                <a:spcPct val="100000"/>
              </a:lnSpc>
              <a:spcBef>
                <a:spcPct val="0"/>
              </a:spcBef>
              <a:spcAft>
                <a:spcPct val="0"/>
              </a:spcAft>
              <a:buClrTx/>
              <a:buSzTx/>
              <a:buFontTx/>
              <a:buNone/>
              <a:tabLst/>
            </a:pPr>
            <a:endParaRPr lang="en-IN" sz="1000" dirty="0">
              <a:solidFill>
                <a:srgbClr val="787474"/>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1000" b="0" i="0" dirty="0">
                <a:solidFill>
                  <a:srgbClr val="787474"/>
                </a:solidFill>
                <a:effectLst/>
                <a:latin typeface="Consolas" panose="020B0609020204030204" pitchFamily="49" charset="0"/>
              </a:rPr>
              <a:t># Carriage Return</a:t>
            </a:r>
            <a:r>
              <a:rPr lang="en-IN" sz="1000" b="0" i="0" dirty="0">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IN" sz="1000" b="0" i="0" dirty="0">
                <a:solidFill>
                  <a:srgbClr val="E9950C"/>
                </a:solidFill>
                <a:effectLst/>
                <a:latin typeface="Consolas" panose="020B0609020204030204" pitchFamily="49" charset="0"/>
              </a:rPr>
              <a:t>print</a:t>
            </a:r>
            <a:r>
              <a:rPr lang="en-IN" sz="1000" b="0" i="0" dirty="0">
                <a:solidFill>
                  <a:srgbClr val="FFFFFF"/>
                </a:solidFill>
                <a:effectLst/>
                <a:latin typeface="Consolas" panose="020B0609020204030204" pitchFamily="49" charset="0"/>
              </a:rPr>
              <a:t>(</a:t>
            </a:r>
            <a:r>
              <a:rPr lang="en-IN" sz="1000" b="0" i="0" dirty="0">
                <a:solidFill>
                  <a:srgbClr val="00A67D"/>
                </a:solidFill>
                <a:effectLst/>
                <a:latin typeface="Consolas" panose="020B0609020204030204" pitchFamily="49" charset="0"/>
              </a:rPr>
              <a:t>"Hello\</a:t>
            </a:r>
            <a:r>
              <a:rPr lang="en-IN" sz="1000" b="0" i="0" dirty="0" err="1">
                <a:solidFill>
                  <a:srgbClr val="00A67D"/>
                </a:solidFill>
                <a:effectLst/>
                <a:latin typeface="Consolas" panose="020B0609020204030204" pitchFamily="49" charset="0"/>
              </a:rPr>
              <a:t>rWorld</a:t>
            </a:r>
            <a:r>
              <a:rPr lang="en-IN" sz="1000" b="0" i="0" dirty="0">
                <a:solidFill>
                  <a:srgbClr val="00A67D"/>
                </a:solidFill>
                <a:effectLst/>
                <a:latin typeface="Consolas" panose="020B0609020204030204" pitchFamily="49" charset="0"/>
              </a:rPr>
              <a:t>!"</a:t>
            </a:r>
            <a:r>
              <a:rPr lang="en-IN" sz="1000" b="0" i="0" dirty="0">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IN" sz="1000" b="0" i="0" dirty="0">
                <a:solidFill>
                  <a:srgbClr val="787474"/>
                </a:solidFill>
                <a:effectLst/>
                <a:latin typeface="Consolas" panose="020B0609020204030204" pitchFamily="49" charset="0"/>
              </a:rPr>
              <a:t># Output: </a:t>
            </a:r>
            <a:r>
              <a:rPr lang="en-IN" sz="1000" b="0" i="0" dirty="0" err="1">
                <a:solidFill>
                  <a:srgbClr val="787474"/>
                </a:solidFill>
                <a:effectLst/>
                <a:latin typeface="Consolas" panose="020B0609020204030204" pitchFamily="49" charset="0"/>
              </a:rPr>
              <a:t>World!ollo</a:t>
            </a:r>
            <a:r>
              <a:rPr lang="en-IN" sz="1000" b="0" i="0" dirty="0">
                <a:solidFill>
                  <a:srgbClr val="78747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IN" sz="1000" dirty="0">
              <a:solidFill>
                <a:srgbClr val="787474"/>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1000" b="0" i="0" dirty="0">
                <a:solidFill>
                  <a:srgbClr val="787474"/>
                </a:solidFill>
                <a:effectLst/>
                <a:latin typeface="Consolas" panose="020B0609020204030204" pitchFamily="49" charset="0"/>
              </a:rPr>
              <a:t># Vertical Tab </a:t>
            </a:r>
          </a:p>
          <a:p>
            <a:pPr marL="0" marR="0" lvl="0" indent="0" algn="l" defTabSz="914400" rtl="0" eaLnBrk="0" fontAlgn="base" latinLnBrk="0" hangingPunct="0">
              <a:lnSpc>
                <a:spcPct val="100000"/>
              </a:lnSpc>
              <a:spcBef>
                <a:spcPct val="0"/>
              </a:spcBef>
              <a:spcAft>
                <a:spcPct val="0"/>
              </a:spcAft>
              <a:buClrTx/>
              <a:buSzTx/>
              <a:buFontTx/>
              <a:buNone/>
              <a:tabLst/>
            </a:pPr>
            <a:r>
              <a:rPr lang="en-IN" sz="1000" b="0" i="0" dirty="0">
                <a:solidFill>
                  <a:srgbClr val="E9950C"/>
                </a:solidFill>
                <a:effectLst/>
                <a:latin typeface="Consolas" panose="020B0609020204030204" pitchFamily="49" charset="0"/>
              </a:rPr>
              <a:t>print</a:t>
            </a:r>
            <a:r>
              <a:rPr lang="en-IN" sz="1000" b="0" i="0" dirty="0">
                <a:solidFill>
                  <a:srgbClr val="FFFFFF"/>
                </a:solidFill>
                <a:effectLst/>
                <a:latin typeface="Consolas" panose="020B0609020204030204" pitchFamily="49" charset="0"/>
              </a:rPr>
              <a:t>(</a:t>
            </a:r>
            <a:r>
              <a:rPr lang="en-IN" sz="1000" b="0" i="0" dirty="0">
                <a:solidFill>
                  <a:srgbClr val="00A67D"/>
                </a:solidFill>
                <a:effectLst/>
                <a:latin typeface="Consolas" panose="020B0609020204030204" pitchFamily="49" charset="0"/>
              </a:rPr>
              <a:t>"Hello\</a:t>
            </a:r>
            <a:r>
              <a:rPr lang="en-IN" sz="1000" b="0" i="0" dirty="0" err="1">
                <a:solidFill>
                  <a:srgbClr val="00A67D"/>
                </a:solidFill>
                <a:effectLst/>
                <a:latin typeface="Consolas" panose="020B0609020204030204" pitchFamily="49" charset="0"/>
              </a:rPr>
              <a:t>vWorld</a:t>
            </a:r>
            <a:r>
              <a:rPr lang="en-IN" sz="1000" b="0" i="0" dirty="0">
                <a:solidFill>
                  <a:srgbClr val="00A67D"/>
                </a:solidFill>
                <a:effectLst/>
                <a:latin typeface="Consolas" panose="020B0609020204030204" pitchFamily="49" charset="0"/>
              </a:rPr>
              <a:t>!"</a:t>
            </a:r>
            <a:r>
              <a:rPr lang="en-IN" sz="1000" b="0" i="0" dirty="0">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IN" sz="1000" b="0" i="0" dirty="0">
                <a:solidFill>
                  <a:srgbClr val="787474"/>
                </a:solidFill>
                <a:effectLst/>
                <a:latin typeface="Consolas" panose="020B0609020204030204" pitchFamily="49" charset="0"/>
              </a:rPr>
              <a:t># Output: </a:t>
            </a:r>
            <a:r>
              <a:rPr lang="en-IN" sz="1000" b="0" i="0" dirty="0" err="1">
                <a:solidFill>
                  <a:srgbClr val="787474"/>
                </a:solidFill>
                <a:effectLst/>
                <a:latin typeface="Consolas" panose="020B0609020204030204" pitchFamily="49" charset="0"/>
              </a:rPr>
              <a:t>Hello</a:t>
            </a:r>
            <a:r>
              <a:rPr lang="en-IN" sz="1000" dirty="0" err="1">
                <a:solidFill>
                  <a:srgbClr val="787474"/>
                </a:solidFill>
                <a:highlight>
                  <a:srgbClr val="C0C0C0"/>
                </a:highlight>
                <a:latin typeface="Söhne Mono"/>
              </a:rPr>
              <a:t>x</a:t>
            </a:r>
            <a:r>
              <a:rPr lang="en-IN" sz="1000" b="0" i="0" dirty="0" err="1">
                <a:solidFill>
                  <a:srgbClr val="787474"/>
                </a:solidFill>
                <a:effectLst/>
                <a:latin typeface="Consolas" panose="020B0609020204030204" pitchFamily="49" charset="0"/>
              </a:rPr>
              <a:t>World</a:t>
            </a:r>
            <a:r>
              <a:rPr lang="en-IN" sz="1000" b="0" i="0" dirty="0">
                <a:solidFill>
                  <a:srgbClr val="78747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IN" sz="1000" dirty="0">
              <a:solidFill>
                <a:srgbClr val="787474"/>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1000" b="0" i="0" dirty="0">
                <a:solidFill>
                  <a:srgbClr val="787474"/>
                </a:solidFill>
                <a:effectLst/>
                <a:latin typeface="Consolas" panose="020B0609020204030204" pitchFamily="49" charset="0"/>
              </a:rPr>
              <a:t># Backspace </a:t>
            </a:r>
          </a:p>
          <a:p>
            <a:pPr marL="0" marR="0" lvl="0" indent="0" algn="l" defTabSz="914400" rtl="0" eaLnBrk="0" fontAlgn="base" latinLnBrk="0" hangingPunct="0">
              <a:lnSpc>
                <a:spcPct val="100000"/>
              </a:lnSpc>
              <a:spcBef>
                <a:spcPct val="0"/>
              </a:spcBef>
              <a:spcAft>
                <a:spcPct val="0"/>
              </a:spcAft>
              <a:buClrTx/>
              <a:buSzTx/>
              <a:buFontTx/>
              <a:buNone/>
              <a:tabLst/>
            </a:pPr>
            <a:r>
              <a:rPr lang="en-IN" sz="1000" b="0" i="0" dirty="0">
                <a:solidFill>
                  <a:srgbClr val="E9950C"/>
                </a:solidFill>
                <a:effectLst/>
                <a:latin typeface="Consolas" panose="020B0609020204030204" pitchFamily="49" charset="0"/>
              </a:rPr>
              <a:t>print</a:t>
            </a:r>
            <a:r>
              <a:rPr lang="en-IN" sz="1000" b="0" i="0" dirty="0">
                <a:solidFill>
                  <a:srgbClr val="FFFFFF"/>
                </a:solidFill>
                <a:effectLst/>
                <a:latin typeface="Consolas" panose="020B0609020204030204" pitchFamily="49" charset="0"/>
              </a:rPr>
              <a:t>(</a:t>
            </a:r>
            <a:r>
              <a:rPr lang="en-IN" sz="1000" b="0" i="0" dirty="0">
                <a:solidFill>
                  <a:srgbClr val="00A67D"/>
                </a:solidFill>
                <a:effectLst/>
                <a:latin typeface="Consolas" panose="020B0609020204030204" pitchFamily="49" charset="0"/>
              </a:rPr>
              <a:t>"Hello\</a:t>
            </a:r>
            <a:r>
              <a:rPr lang="en-IN" sz="1000" b="0" i="0" dirty="0" err="1">
                <a:solidFill>
                  <a:srgbClr val="00A67D"/>
                </a:solidFill>
                <a:effectLst/>
                <a:latin typeface="Consolas" panose="020B0609020204030204" pitchFamily="49" charset="0"/>
              </a:rPr>
              <a:t>bWorld</a:t>
            </a:r>
            <a:r>
              <a:rPr lang="en-IN" sz="1000" b="0" i="0" dirty="0">
                <a:solidFill>
                  <a:srgbClr val="00A67D"/>
                </a:solidFill>
                <a:effectLst/>
                <a:latin typeface="Consolas" panose="020B0609020204030204" pitchFamily="49" charset="0"/>
              </a:rPr>
              <a:t>!"</a:t>
            </a:r>
            <a:r>
              <a:rPr lang="en-IN" sz="1000" b="0" i="0" dirty="0">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IN" sz="1000" b="0" i="0" dirty="0">
                <a:solidFill>
                  <a:srgbClr val="787474"/>
                </a:solidFill>
                <a:effectLst/>
                <a:latin typeface="Consolas" panose="020B0609020204030204" pitchFamily="49" charset="0"/>
              </a:rPr>
              <a:t># Output: </a:t>
            </a:r>
            <a:r>
              <a:rPr lang="en-IN" sz="1000" b="0" i="0" dirty="0" err="1">
                <a:solidFill>
                  <a:srgbClr val="787474"/>
                </a:solidFill>
                <a:effectLst/>
                <a:latin typeface="Consolas" panose="020B0609020204030204" pitchFamily="49" charset="0"/>
              </a:rPr>
              <a:t>HellWorld</a:t>
            </a:r>
            <a:r>
              <a:rPr lang="en-IN" sz="1000" b="0" i="0" dirty="0">
                <a:solidFill>
                  <a:srgbClr val="78747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IN" sz="1000" dirty="0">
              <a:solidFill>
                <a:srgbClr val="787474"/>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000" b="0" i="0" dirty="0">
              <a:solidFill>
                <a:srgbClr val="78747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F2DF4E08-FF54-F26A-3D55-C493D80788BF}"/>
              </a:ext>
            </a:extLst>
          </p:cNvPr>
          <p:cNvSpPr txBox="1"/>
          <p:nvPr/>
        </p:nvSpPr>
        <p:spPr>
          <a:xfrm>
            <a:off x="8926287" y="537944"/>
            <a:ext cx="2558142" cy="2862322"/>
          </a:xfrm>
          <a:prstGeom prst="rect">
            <a:avLst/>
          </a:prstGeom>
          <a:solidFill>
            <a:schemeClr val="tx1"/>
          </a:solidFill>
        </p:spPr>
        <p:txBody>
          <a:bodyPr wrap="square" rtlCol="0">
            <a:spAutoFit/>
          </a:bodyPr>
          <a:lstStyle/>
          <a:p>
            <a:r>
              <a:rPr lang="en-IN" sz="1000" b="0" i="0" dirty="0">
                <a:solidFill>
                  <a:srgbClr val="787474"/>
                </a:solidFill>
                <a:effectLst/>
                <a:latin typeface="Consolas" panose="020B0609020204030204" pitchFamily="49" charset="0"/>
              </a:rPr>
              <a:t># Alert/Bell </a:t>
            </a:r>
          </a:p>
          <a:p>
            <a:r>
              <a:rPr lang="en-IN" sz="1000" b="0" i="0" dirty="0">
                <a:solidFill>
                  <a:srgbClr val="E9950C"/>
                </a:solidFill>
                <a:effectLst/>
                <a:latin typeface="Consolas" panose="020B0609020204030204" pitchFamily="49" charset="0"/>
              </a:rPr>
              <a:t>print</a:t>
            </a:r>
            <a:r>
              <a:rPr lang="en-IN" sz="1000" b="0" i="0" dirty="0">
                <a:solidFill>
                  <a:srgbClr val="FFFFFF"/>
                </a:solidFill>
                <a:effectLst/>
                <a:latin typeface="Consolas" panose="020B0609020204030204" pitchFamily="49" charset="0"/>
              </a:rPr>
              <a:t>(</a:t>
            </a:r>
            <a:r>
              <a:rPr lang="en-IN" sz="1000" b="0" i="0" dirty="0">
                <a:solidFill>
                  <a:srgbClr val="00A67D"/>
                </a:solidFill>
                <a:effectLst/>
                <a:latin typeface="Consolas" panose="020B0609020204030204" pitchFamily="49" charset="0"/>
              </a:rPr>
              <a:t>"Hello\</a:t>
            </a:r>
            <a:r>
              <a:rPr lang="en-IN" sz="1000" b="0" i="0" dirty="0" err="1">
                <a:solidFill>
                  <a:srgbClr val="00A67D"/>
                </a:solidFill>
                <a:effectLst/>
                <a:latin typeface="Consolas" panose="020B0609020204030204" pitchFamily="49" charset="0"/>
              </a:rPr>
              <a:t>aWorld</a:t>
            </a:r>
            <a:r>
              <a:rPr lang="en-IN" sz="1000" b="0" i="0" dirty="0">
                <a:solidFill>
                  <a:srgbClr val="00A67D"/>
                </a:solidFill>
                <a:effectLst/>
                <a:latin typeface="Consolas" panose="020B0609020204030204" pitchFamily="49" charset="0"/>
              </a:rPr>
              <a:t>!"</a:t>
            </a:r>
            <a:r>
              <a:rPr lang="en-IN" sz="1000" b="0" i="0" dirty="0">
                <a:solidFill>
                  <a:srgbClr val="FFFFFF"/>
                </a:solidFill>
                <a:effectLst/>
                <a:latin typeface="Consolas" panose="020B0609020204030204" pitchFamily="49" charset="0"/>
              </a:rPr>
              <a:t>) </a:t>
            </a:r>
          </a:p>
          <a:p>
            <a:r>
              <a:rPr lang="en-IN" sz="1000" b="0" i="0" dirty="0">
                <a:solidFill>
                  <a:srgbClr val="787474"/>
                </a:solidFill>
                <a:effectLst/>
                <a:latin typeface="Consolas" panose="020B0609020204030204" pitchFamily="49" charset="0"/>
              </a:rPr>
              <a:t># Output: Hello World! (Depending on the system, this may create an audible alert sound)</a:t>
            </a:r>
          </a:p>
          <a:p>
            <a:endParaRPr lang="en-IN" sz="1000" dirty="0">
              <a:solidFill>
                <a:srgbClr val="787474"/>
              </a:solidFill>
              <a:latin typeface="Consolas" panose="020B0609020204030204" pitchFamily="49" charset="0"/>
            </a:endParaRPr>
          </a:p>
          <a:p>
            <a:r>
              <a:rPr lang="en-IN" sz="1000" b="0" i="0" dirty="0">
                <a:solidFill>
                  <a:srgbClr val="787474"/>
                </a:solidFill>
                <a:effectLst/>
                <a:latin typeface="Consolas" panose="020B0609020204030204" pitchFamily="49" charset="0"/>
              </a:rPr>
              <a:t># Unicode Escape (using \u) </a:t>
            </a:r>
          </a:p>
          <a:p>
            <a:r>
              <a:rPr lang="en-IN" sz="1000" b="0" i="0" dirty="0">
                <a:solidFill>
                  <a:srgbClr val="E9950C"/>
                </a:solidFill>
                <a:effectLst/>
                <a:latin typeface="Consolas" panose="020B0609020204030204" pitchFamily="49" charset="0"/>
              </a:rPr>
              <a:t>print</a:t>
            </a:r>
            <a:r>
              <a:rPr lang="en-IN" sz="1000" b="0" i="0" dirty="0">
                <a:solidFill>
                  <a:srgbClr val="FFFFFF"/>
                </a:solidFill>
                <a:effectLst/>
                <a:latin typeface="Consolas" panose="020B0609020204030204" pitchFamily="49" charset="0"/>
              </a:rPr>
              <a:t>(</a:t>
            </a:r>
            <a:r>
              <a:rPr lang="en-IN" sz="1000" b="0" i="0" dirty="0">
                <a:solidFill>
                  <a:srgbClr val="00A67D"/>
                </a:solidFill>
                <a:effectLst/>
                <a:latin typeface="Consolas" panose="020B0609020204030204" pitchFamily="49" charset="0"/>
              </a:rPr>
              <a:t>"\u03A9"</a:t>
            </a:r>
            <a:r>
              <a:rPr lang="en-IN" sz="1000" b="0" i="0" dirty="0">
                <a:solidFill>
                  <a:srgbClr val="FFFFFF"/>
                </a:solidFill>
                <a:effectLst/>
                <a:latin typeface="Consolas" panose="020B0609020204030204" pitchFamily="49" charset="0"/>
              </a:rPr>
              <a:t>) </a:t>
            </a:r>
            <a:r>
              <a:rPr lang="en-IN" sz="1000" b="0" i="0" dirty="0">
                <a:solidFill>
                  <a:srgbClr val="787474"/>
                </a:solidFill>
                <a:effectLst/>
                <a:latin typeface="Consolas" panose="020B0609020204030204" pitchFamily="49" charset="0"/>
              </a:rPr>
              <a:t># Greek capital letter Omega </a:t>
            </a:r>
          </a:p>
          <a:p>
            <a:r>
              <a:rPr lang="en-IN" sz="1000" b="0" i="0" dirty="0">
                <a:solidFill>
                  <a:srgbClr val="787474"/>
                </a:solidFill>
                <a:effectLst/>
                <a:latin typeface="Consolas" panose="020B0609020204030204" pitchFamily="49" charset="0"/>
              </a:rPr>
              <a:t># Output: </a:t>
            </a:r>
            <a:r>
              <a:rPr lang="el-GR" sz="1000" b="0" i="0" dirty="0">
                <a:solidFill>
                  <a:srgbClr val="787474"/>
                </a:solidFill>
                <a:effectLst/>
                <a:latin typeface="Consolas" panose="020B0609020204030204" pitchFamily="49" charset="0"/>
              </a:rPr>
              <a:t>Ω </a:t>
            </a:r>
            <a:endParaRPr lang="en-IN" sz="1000" b="0" i="0" dirty="0">
              <a:solidFill>
                <a:srgbClr val="787474"/>
              </a:solidFill>
              <a:effectLst/>
              <a:latin typeface="Consolas" panose="020B0609020204030204" pitchFamily="49" charset="0"/>
            </a:endParaRPr>
          </a:p>
          <a:p>
            <a:endParaRPr lang="en-IN" sz="1000" dirty="0">
              <a:solidFill>
                <a:srgbClr val="787474"/>
              </a:solidFill>
              <a:latin typeface="Consolas" panose="020B0609020204030204" pitchFamily="49" charset="0"/>
            </a:endParaRPr>
          </a:p>
          <a:p>
            <a:r>
              <a:rPr lang="el-GR" sz="1000" b="0" i="0" dirty="0">
                <a:solidFill>
                  <a:srgbClr val="787474"/>
                </a:solidFill>
                <a:effectLst/>
                <a:latin typeface="Consolas" panose="020B0609020204030204" pitchFamily="49" charset="0"/>
              </a:rPr>
              <a:t># </a:t>
            </a:r>
            <a:r>
              <a:rPr lang="en-IN" sz="1000" b="0" i="0" dirty="0">
                <a:solidFill>
                  <a:srgbClr val="787474"/>
                </a:solidFill>
                <a:effectLst/>
                <a:latin typeface="Consolas" panose="020B0609020204030204" pitchFamily="49" charset="0"/>
              </a:rPr>
              <a:t>Unicode Escape (using \U)</a:t>
            </a:r>
          </a:p>
          <a:p>
            <a:r>
              <a:rPr lang="en-IN" sz="1000" b="0" i="0" dirty="0">
                <a:solidFill>
                  <a:srgbClr val="E9950C"/>
                </a:solidFill>
                <a:effectLst/>
                <a:latin typeface="Consolas" panose="020B0609020204030204" pitchFamily="49" charset="0"/>
              </a:rPr>
              <a:t>print</a:t>
            </a:r>
            <a:r>
              <a:rPr lang="en-IN" sz="1000" b="0" i="0" dirty="0">
                <a:solidFill>
                  <a:srgbClr val="FFFFFF"/>
                </a:solidFill>
                <a:effectLst/>
                <a:latin typeface="Consolas" panose="020B0609020204030204" pitchFamily="49" charset="0"/>
              </a:rPr>
              <a:t>(</a:t>
            </a:r>
            <a:r>
              <a:rPr lang="en-IN" sz="1000" b="0" i="0" dirty="0">
                <a:solidFill>
                  <a:srgbClr val="00A67D"/>
                </a:solidFill>
                <a:effectLst/>
                <a:latin typeface="Consolas" panose="020B0609020204030204" pitchFamily="49" charset="0"/>
              </a:rPr>
              <a:t>"\U0001F604"</a:t>
            </a:r>
            <a:r>
              <a:rPr lang="en-IN" sz="1000" b="0" i="0" dirty="0">
                <a:solidFill>
                  <a:srgbClr val="FFFFFF"/>
                </a:solidFill>
                <a:effectLst/>
                <a:latin typeface="Consolas" panose="020B0609020204030204" pitchFamily="49" charset="0"/>
              </a:rPr>
              <a:t>) </a:t>
            </a:r>
            <a:r>
              <a:rPr lang="en-IN" sz="1000" b="0" i="0" dirty="0">
                <a:solidFill>
                  <a:srgbClr val="787474"/>
                </a:solidFill>
                <a:effectLst/>
                <a:latin typeface="Consolas" panose="020B0609020204030204" pitchFamily="49" charset="0"/>
              </a:rPr>
              <a:t># Smiling Face with Open Mouth and Smiling Eyes emoji </a:t>
            </a:r>
          </a:p>
          <a:p>
            <a:r>
              <a:rPr lang="en-IN" sz="1000" b="0" i="0" dirty="0">
                <a:solidFill>
                  <a:srgbClr val="787474"/>
                </a:solidFill>
                <a:effectLst/>
                <a:latin typeface="Consolas" panose="020B0609020204030204" pitchFamily="49" charset="0"/>
              </a:rPr>
              <a:t># Output: 😄</a:t>
            </a:r>
            <a:endParaRPr lang="en-IN" sz="1000" dirty="0"/>
          </a:p>
          <a:p>
            <a:pPr marL="0" marR="0" lvl="0" indent="0" algn="l" defTabSz="914400" rtl="0" eaLnBrk="0" fontAlgn="base" latinLnBrk="0" hangingPunct="0">
              <a:lnSpc>
                <a:spcPct val="100000"/>
              </a:lnSpc>
              <a:spcBef>
                <a:spcPct val="0"/>
              </a:spcBef>
              <a:spcAft>
                <a:spcPct val="0"/>
              </a:spcAft>
              <a:buClrTx/>
              <a:buSzTx/>
              <a:buFontTx/>
              <a:buNone/>
              <a:tabLst/>
            </a:pPr>
            <a:endParaRPr lang="en-IN" sz="1000" dirty="0">
              <a:solidFill>
                <a:srgbClr val="787474"/>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000" b="0" i="0" dirty="0">
              <a:solidFill>
                <a:srgbClr val="787474"/>
              </a:solidFill>
              <a:effectLst/>
              <a:latin typeface="Consolas" panose="020B0609020204030204" pitchFamily="49" charset="0"/>
            </a:endParaRPr>
          </a:p>
        </p:txBody>
      </p:sp>
    </p:spTree>
    <p:extLst>
      <p:ext uri="{BB962C8B-B14F-4D97-AF65-F5344CB8AC3E}">
        <p14:creationId xmlns:p14="http://schemas.microsoft.com/office/powerpoint/2010/main" val="34566617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451</TotalTime>
  <Words>3048</Words>
  <Application>Microsoft Office PowerPoint</Application>
  <PresentationFormat>Widescreen</PresentationFormat>
  <Paragraphs>512</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Consolas</vt:lpstr>
      <vt:lpstr>Söhne</vt:lpstr>
      <vt:lpstr>Söhne Mono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deekshithanand09@outlook.com</dc:creator>
  <cp:lastModifiedBy>deekshithanand09@outlook.com</cp:lastModifiedBy>
  <cp:revision>20</cp:revision>
  <dcterms:created xsi:type="dcterms:W3CDTF">2023-07-20T13:38:01Z</dcterms:created>
  <dcterms:modified xsi:type="dcterms:W3CDTF">2023-07-27T16:23:51Z</dcterms:modified>
</cp:coreProperties>
</file>