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474"/>
    <a:srgbClr val="71340F"/>
    <a:srgbClr val="3A6C57"/>
    <a:srgbClr val="A24567"/>
    <a:srgbClr val="1C010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71" autoAdjust="0"/>
  </p:normalViewPr>
  <p:slideViewPr>
    <p:cSldViewPr snapToGrid="0">
      <p:cViewPr>
        <p:scale>
          <a:sx n="90" d="100"/>
          <a:sy n="90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A388D-AB79-4230-8BD8-D174459F6C85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A8158-D0FB-47C2-AB6B-F039A73B2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1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A8158-D0FB-47C2-AB6B-F039A73B258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23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A8158-D0FB-47C2-AB6B-F039A73B258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25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2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29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52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7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0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16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66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61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2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62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7F55-E066-4846-A6BD-6EFCD754F6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7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C7F55-E066-4846-A6BD-6EFCD754F613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61D27-7ADD-4381-A6FF-D758B08F5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65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BE812-BCF8-B058-2D5D-31900C7A1899}"/>
              </a:ext>
            </a:extLst>
          </p:cNvPr>
          <p:cNvSpPr txBox="1"/>
          <p:nvPr/>
        </p:nvSpPr>
        <p:spPr>
          <a:xfrm>
            <a:off x="5060375" y="20781"/>
            <a:ext cx="138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ea typeface="Cambria" panose="02040503050406030204" pitchFamily="18" charset="0"/>
              </a:rPr>
              <a:t>PYTHON </a:t>
            </a:r>
          </a:p>
          <a:p>
            <a:endParaRPr lang="en-IN" sz="2400" b="1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E7687-30AB-FEFD-D628-2F97B19C0C41}"/>
              </a:ext>
            </a:extLst>
          </p:cNvPr>
          <p:cNvSpPr txBox="1"/>
          <p:nvPr/>
        </p:nvSpPr>
        <p:spPr>
          <a:xfrm>
            <a:off x="215250" y="558990"/>
            <a:ext cx="5880750" cy="59400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A list is versatile and fundamental data structure that allows to store a collection of items.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List are mutable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They can hold elements of different data types and the elements can be accessed using indices.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They are denoted by </a:t>
            </a:r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</a:p>
          <a:p>
            <a:pPr algn="just"/>
            <a:endParaRPr lang="en-US" sz="1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my_list_int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Creating a list 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my_list_str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Creating a list of strings 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my_list_mixed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Creating a list with mixed data types 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empty_list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[]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Creating an empty list 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squares = [x**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Creating a list using list comprehension </a:t>
            </a:r>
            <a:endParaRPr lang="en-US" sz="1000" b="1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#List indexing</a:t>
            </a:r>
          </a:p>
          <a:p>
            <a:pPr algn="just"/>
            <a:endParaRPr lang="en-US" sz="1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#create a list </a:t>
            </a:r>
          </a:p>
          <a:p>
            <a:pPr algn="just"/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My_list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just"/>
            <a:endParaRPr lang="en-IN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Accessing elements using positive indexing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10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30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50 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Accessing elements using negative indexing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50 (Last element)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30 (Third element from the end)</a:t>
            </a:r>
          </a:p>
          <a:p>
            <a:pPr algn="just"/>
            <a:endParaRPr lang="en-US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Positive indices start from 0 for the first element and increment by 1 for each subsequent element.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Negative indices start from -1 for the last element and decrement by 1 for each element from the end.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DF17A5-3FE8-529A-042E-6A8022ECDF98}"/>
              </a:ext>
            </a:extLst>
          </p:cNvPr>
          <p:cNvSpPr txBox="1"/>
          <p:nvPr/>
        </p:nvSpPr>
        <p:spPr>
          <a:xfrm>
            <a:off x="6229104" y="558991"/>
            <a:ext cx="5768927" cy="59400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#slicing lists</a:t>
            </a: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Creating a list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algn="just"/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Slicing the list to get a 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sublist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sublist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Elements from index 2 (inclusive) to index 7 (exclusive)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sublist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[3, 4, 5, 6, 7] 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Slicing with step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step_slice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[::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Every second element, starting from the beginning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step_slice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[1, 3, 5, 7, 9] 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Negative slicing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neg_slice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Elements from the fifth-to-last to the second-to-last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neg_slice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[6, 7, 8] </a:t>
            </a:r>
          </a:p>
          <a:p>
            <a:pPr algn="just"/>
            <a:endParaRPr lang="en-US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Slicing with negative step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neg_step_slice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[::-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Reversing the list using a negative step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neg_step_slice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[10, 9, 8, 7, 6, 5, 4, 3, 2, 1]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#modifying lists and list methods </a:t>
            </a: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Creating a list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algn="just"/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Modifying list elements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[1, 2, 10, 4, 5] 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Appending an element to the end of the list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my_list.append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[1, 2, 10, 4, 5, 6]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BE812-BCF8-B058-2D5D-31900C7A1899}"/>
              </a:ext>
            </a:extLst>
          </p:cNvPr>
          <p:cNvSpPr txBox="1"/>
          <p:nvPr/>
        </p:nvSpPr>
        <p:spPr>
          <a:xfrm>
            <a:off x="5060375" y="20781"/>
            <a:ext cx="138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ea typeface="Cambria" panose="02040503050406030204" pitchFamily="18" charset="0"/>
              </a:rPr>
              <a:t>PYTHON </a:t>
            </a:r>
          </a:p>
          <a:p>
            <a:endParaRPr lang="en-IN" sz="2400" b="1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E7687-30AB-FEFD-D628-2F97B19C0C41}"/>
              </a:ext>
            </a:extLst>
          </p:cNvPr>
          <p:cNvSpPr txBox="1"/>
          <p:nvPr/>
        </p:nvSpPr>
        <p:spPr>
          <a:xfrm>
            <a:off x="176648" y="602535"/>
            <a:ext cx="5825834" cy="609397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Extending the list with another list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my_list.extend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[1, 2, 10, 4, 5, 6, 7, 8, 9]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Inserting an element at a specific index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my_list.insert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[1, 2, 10, 11, 4, 5, 6, 7, 8, 9] 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Removing an element by its value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my_list.remove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[1, 2, 10, 11, 5, 6, 7, 8, 9] 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Removing the last element and getting its value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last_element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my_list.pop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last_element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9 </a:t>
            </a: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	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[1, 2, 10, 11, 5, 6, 7, 8] 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Sorting the list in ascending order</a:t>
            </a: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my_list.sort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[1, 2, 5, 6, 7, 8, 10, 11] 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Reversing the elements of the list</a:t>
            </a: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my_list.reverse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[11, 10, 8, 7, 6, 5, 2, 1]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finding the length of the list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length = </a:t>
            </a:r>
            <a:r>
              <a:rPr lang="en-US" sz="1000" b="0" i="0" dirty="0" err="1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(length)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5</a:t>
            </a:r>
          </a:p>
          <a:p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#checking membership in a list 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The ‘in’ keyword is a useful way to determine whether an element exists in 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alist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or any other 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object </a:t>
            </a:r>
          </a:p>
          <a:p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IN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Checking if an element is present in the list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element_1 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element_2 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721B5B9-ABE2-1502-A6D7-D3784AB47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D7FF3-79C5-E18E-C76C-1B591FE18DF1}"/>
              </a:ext>
            </a:extLst>
          </p:cNvPr>
          <p:cNvSpPr txBox="1"/>
          <p:nvPr/>
        </p:nvSpPr>
        <p:spPr>
          <a:xfrm>
            <a:off x="6119444" y="619265"/>
            <a:ext cx="5825834" cy="609397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Using 'in' keyword to check membership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is_element_1_present = element_1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is_element_2_present = element_2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Printing the results </a:t>
            </a: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(is_element_1_present)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True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(is_element_2_present)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False</a:t>
            </a:r>
            <a:endParaRPr lang="en-US" sz="1000" b="1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endParaRPr lang="en-US" sz="1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# list comprehensions </a:t>
            </a:r>
          </a:p>
          <a:p>
            <a:endParaRPr lang="en-US" sz="1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Example 1: Creating a list of squares using a for loop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squares_for_loop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[] </a:t>
            </a:r>
          </a:p>
          <a:p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squares_for_loop.append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(x**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squares_for_loop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[1, 4, 9, 16, 25] 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Example 2: Creating the same list using list comprehension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squares_list_comprehension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[x**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 </a:t>
            </a: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squares_list_comprehension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[1, 4, 9, 16, 25]</a:t>
            </a:r>
            <a:endParaRPr lang="en-US" sz="1000" b="1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#copying Lists </a:t>
            </a:r>
          </a:p>
          <a:p>
            <a:pPr algn="just"/>
            <a:endParaRPr lang="en-US" sz="1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original_list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algn="just"/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Method 1: Using the copy() method to create a shallow copy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copy_1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original_list.copy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algn="just"/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Method 2: Using list slicing to create a shallow copy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copy_2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original_list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[:] </a:t>
            </a:r>
          </a:p>
          <a:p>
            <a:pPr algn="just"/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Modifying the shallow copies (won't affect the original list)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copy_1[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copy_2[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endParaRPr lang="en-US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Printing the original list and the shallow copies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"Original List:"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original_list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Original List: [1, 2, 3]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"Shallow Copy (using copy()):"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copy_1)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Shallow Copy (using copy()): [10, 2, 3]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"Shallow Copy (using list slicing):"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copy_2)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# Output: Shallow Copy (using list slicing): [1, 2, 30]</a:t>
            </a:r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5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BE812-BCF8-B058-2D5D-31900C7A1899}"/>
              </a:ext>
            </a:extLst>
          </p:cNvPr>
          <p:cNvSpPr txBox="1"/>
          <p:nvPr/>
        </p:nvSpPr>
        <p:spPr>
          <a:xfrm>
            <a:off x="5060375" y="20781"/>
            <a:ext cx="138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ea typeface="Cambria" panose="02040503050406030204" pitchFamily="18" charset="0"/>
              </a:rPr>
              <a:t>PYTHON </a:t>
            </a:r>
          </a:p>
          <a:p>
            <a:endParaRPr lang="en-IN" sz="2400" b="1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E7687-30AB-FEFD-D628-2F97B19C0C41}"/>
              </a:ext>
            </a:extLst>
          </p:cNvPr>
          <p:cNvSpPr txBox="1"/>
          <p:nvPr/>
        </p:nvSpPr>
        <p:spPr>
          <a:xfrm>
            <a:off x="176648" y="602535"/>
            <a:ext cx="5825834" cy="59400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TUPLE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A Tuple is an ordered, immutable collection of elements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This means once a tuple is created, its elements cannot be changed, added or removed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A tuple is defined using parentheses ‘</a:t>
            </a:r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’ and can contain elements of different data types </a:t>
            </a: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Empty tuple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empty_tuple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() </a:t>
            </a:r>
          </a:p>
          <a:p>
            <a:pPr algn="just"/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Tuple with elements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accessing elements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algn="just"/>
            <a:endParaRPr lang="en-US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1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'hello’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True (Negative indexing starts from the end)</a:t>
            </a: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slicing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algn="just"/>
            <a:endParaRPr lang="en-US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(2, 3, 'hello’)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(1, 2, 3)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:])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(3, 'hello', True)</a:t>
            </a: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tuple length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5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tuple concatenation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tuple1 = 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tuple2 = 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'b’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algn="just"/>
            <a:endParaRPr lang="en-US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concatenated_tuple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tuple1 + tuple2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concatenated_tuple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(1, 2, 3, 'a', 'b')</a:t>
            </a: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721B5B9-ABE2-1502-A6D7-D3784AB47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D7FF3-79C5-E18E-C76C-1B591FE18DF1}"/>
              </a:ext>
            </a:extLst>
          </p:cNvPr>
          <p:cNvSpPr txBox="1"/>
          <p:nvPr/>
        </p:nvSpPr>
        <p:spPr>
          <a:xfrm>
            <a:off x="6119444" y="597493"/>
            <a:ext cx="5825834" cy="59400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tuple repetition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repeated_tuple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repeated_tuple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effectLst/>
                <a:latin typeface="Consolas" panose="020B0609020204030204" pitchFamily="49" charset="0"/>
              </a:rPr>
              <a:t># Output: (1, 2, 3, 1, 2, 3, 1, 2, 3)</a:t>
            </a: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endParaRPr lang="en-US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Iterating over a Tuple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(item)</a:t>
            </a:r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#output </a:t>
            </a:r>
          </a:p>
          <a:p>
            <a:r>
              <a:rPr lang="nb-NO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nb-NO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r>
              <a:rPr lang="nb-NO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nb-NO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hello </a:t>
            </a:r>
          </a:p>
          <a:p>
            <a:r>
              <a:rPr lang="nb-NO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#Tuple unpacking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  <a:latin typeface="Consolas" panose="020B0609020204030204" pitchFamily="49" charset="0"/>
              </a:rPr>
              <a:t>Tuple</a:t>
            </a:r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chemeClr val="bg1"/>
                </a:solidFill>
                <a:latin typeface="Consolas" panose="020B0609020204030204" pitchFamily="49" charset="0"/>
              </a:rPr>
              <a:t>unpacking allows to assign the individual element of a tuple to separate variables in a single line</a:t>
            </a:r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  <a:latin typeface="Consolas" panose="020B0609020204030204" pitchFamily="49" charset="0"/>
              </a:rPr>
              <a:t>The number of variables on the left side of the assignment must match the number of elements in the tuple</a:t>
            </a:r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Unpacking the tuple into separate variables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a, b, c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(a, b, c)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1 2 3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Incorrect: Number of variables doesn't match the number of elements in the tuple </a:t>
            </a: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This will raise a 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ValueError</a:t>
            </a:r>
            <a:endParaRPr lang="en-US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a, b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endParaRPr lang="en-US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BE812-BCF8-B058-2D5D-31900C7A1899}"/>
              </a:ext>
            </a:extLst>
          </p:cNvPr>
          <p:cNvSpPr txBox="1"/>
          <p:nvPr/>
        </p:nvSpPr>
        <p:spPr>
          <a:xfrm>
            <a:off x="5060375" y="20781"/>
            <a:ext cx="138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ea typeface="Cambria" panose="02040503050406030204" pitchFamily="18" charset="0"/>
              </a:rPr>
              <a:t>PYTHON </a:t>
            </a:r>
          </a:p>
          <a:p>
            <a:endParaRPr lang="en-IN" sz="2400" b="1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E7687-30AB-FEFD-D628-2F97B19C0C41}"/>
              </a:ext>
            </a:extLst>
          </p:cNvPr>
          <p:cNvSpPr txBox="1"/>
          <p:nvPr/>
        </p:nvSpPr>
        <p:spPr>
          <a:xfrm>
            <a:off x="176648" y="602535"/>
            <a:ext cx="5825834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checking for membership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endParaRPr lang="en-US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True </a:t>
            </a: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False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tuple methods </a:t>
            </a: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Since tuples are immutable, they have only two basic methods </a:t>
            </a:r>
          </a:p>
          <a:p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Count(x): returns the number of occurrences of the element ‘x’ in the tuple.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Index(x): returns the index of the first occurrence of element ‘x’ in the tuple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endParaRPr lang="en-US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my_tuple.count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2 (number of occurrences of 2)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my_tuple.index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2 (index of the first occurrence of 3)</a:t>
            </a: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721B5B9-ABE2-1502-A6D7-D3784AB47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D7FF3-79C5-E18E-C76C-1B591FE18DF1}"/>
              </a:ext>
            </a:extLst>
          </p:cNvPr>
          <p:cNvSpPr txBox="1"/>
          <p:nvPr/>
        </p:nvSpPr>
        <p:spPr>
          <a:xfrm>
            <a:off x="6119444" y="619265"/>
            <a:ext cx="5825834" cy="59400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adding and updating items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'key3'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'value3’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i="0" dirty="0" err="1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new_key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i="0" dirty="0" err="1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i="0" dirty="0" err="1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updated_value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# Output: {'key1': '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updated_value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', 'key2': 'value2', 'key3': 'value3', '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new_key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': '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’}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removing items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i="0" dirty="0" err="1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updated_value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'key3'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'value3'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i="0" dirty="0" err="1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new_key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i="0" dirty="0" err="1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Using 'del' keyword to remove 'key3’ </a:t>
            </a:r>
          </a:p>
          <a:p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'key3’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Using 'pop()' method to remove 'key2</a:t>
            </a:r>
            <a:r>
              <a:rPr lang="en-US" sz="1000" b="0" i="0" dirty="0">
                <a:effectLst/>
                <a:latin typeface="Consolas" panose="020B0609020204030204" pitchFamily="49" charset="0"/>
              </a:rPr>
              <a:t>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my_dict.pop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'key2’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{'key1': '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updated_value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new_key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': '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’}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Trying to access 'key3' after removal (will raise 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'key3'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Raises 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: 'key3’ 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Trying to access 'key2' after removal (will raise 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Raises 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: 'key2’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1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Dictionary methods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'New York’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keys(): Returns a list of all keys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all_keys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my_dict.keys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all_keys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# Output: 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dict_keys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(['name', 'age', 'city’]) 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values(): Returns a list of all values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all_values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my_dict.values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all_values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dict_values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(['John', 30, 'New York’])</a:t>
            </a:r>
          </a:p>
          <a:p>
            <a:endParaRPr lang="en-US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42010-4CDC-63BF-64A2-50642DB1E951}"/>
              </a:ext>
            </a:extLst>
          </p:cNvPr>
          <p:cNvSpPr txBox="1"/>
          <p:nvPr/>
        </p:nvSpPr>
        <p:spPr>
          <a:xfrm>
            <a:off x="176648" y="3595076"/>
            <a:ext cx="5825834" cy="30162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DICTIONARY </a:t>
            </a:r>
            <a:endParaRPr lang="en-IN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  <a:latin typeface="Consolas" panose="020B0609020204030204" pitchFamily="49" charset="0"/>
              </a:rPr>
              <a:t>A dictionary is a versatile and powerful data structure that allows to store and retrieve data in a </a:t>
            </a:r>
            <a:r>
              <a:rPr lang="en-IN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key-value</a:t>
            </a:r>
            <a:r>
              <a:rPr lang="en-IN" sz="1000" dirty="0">
                <a:solidFill>
                  <a:schemeClr val="bg1"/>
                </a:solidFill>
                <a:latin typeface="Consolas" panose="020B0609020204030204" pitchFamily="49" charset="0"/>
              </a:rPr>
              <a:t> format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  <a:latin typeface="Consolas" panose="020B0609020204030204" pitchFamily="49" charset="0"/>
              </a:rPr>
              <a:t>Also known as associative array or hash map in other programming languages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  <a:latin typeface="Consolas" panose="020B0609020204030204" pitchFamily="49" charset="0"/>
              </a:rPr>
              <a:t>Dictionaries are implemented using a hash table, which provides efficient key-based lookups, insertions and deletions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N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  <a:latin typeface="Consolas" panose="020B0609020204030204" pitchFamily="49" charset="0"/>
              </a:rPr>
              <a:t>A dictionary is created using curly braces </a:t>
            </a:r>
            <a:r>
              <a:rPr lang="en-IN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‘{}’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Key-value </a:t>
            </a:r>
            <a:r>
              <a:rPr lang="en-IN" sz="1000" dirty="0">
                <a:solidFill>
                  <a:schemeClr val="bg1"/>
                </a:solidFill>
                <a:latin typeface="Consolas" panose="020B0609020204030204" pitchFamily="49" charset="0"/>
              </a:rPr>
              <a:t>pairs are separated by colons </a:t>
            </a:r>
            <a:r>
              <a:rPr lang="en-IN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‘:’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N" sz="1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'key3'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'value3’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just"/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Dictionary keys must be unique and immutable(</a:t>
            </a:r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eg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: strings, numbers, tuples).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Lists or other dictionaries cannot be used as keys because they are mutable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accessing values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lang="en-IN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'key2’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just"/>
            <a:r>
              <a:rPr lang="en-IN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(value) </a:t>
            </a:r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value2</a:t>
            </a:r>
          </a:p>
          <a:p>
            <a:pPr algn="just"/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0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BE812-BCF8-B058-2D5D-31900C7A1899}"/>
              </a:ext>
            </a:extLst>
          </p:cNvPr>
          <p:cNvSpPr txBox="1"/>
          <p:nvPr/>
        </p:nvSpPr>
        <p:spPr>
          <a:xfrm>
            <a:off x="5060375" y="20781"/>
            <a:ext cx="138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ea typeface="Cambria" panose="02040503050406030204" pitchFamily="18" charset="0"/>
              </a:rPr>
              <a:t>PYTHON </a:t>
            </a:r>
          </a:p>
          <a:p>
            <a:endParaRPr lang="en-IN" sz="2400" b="1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E7687-30AB-FEFD-D628-2F97B19C0C41}"/>
              </a:ext>
            </a:extLst>
          </p:cNvPr>
          <p:cNvSpPr txBox="1"/>
          <p:nvPr/>
        </p:nvSpPr>
        <p:spPr>
          <a:xfrm>
            <a:off x="176648" y="602535"/>
            <a:ext cx="5825834" cy="62478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items(): Returns a list of tuples containing key-value pairs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all_items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my_dict.items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all_items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dict_items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([('name', 'John'), ('age', 30), ('city', 'New York')]) 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get(key, default): Returns the value associated with the key, or a default value if the key is not found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my_dict.get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'Unknown’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occupation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my_dict.get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'occupation'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'Unemployed’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(name)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# Output: John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(occupation)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# Output: Unemployed 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clear(): Removes all items from the dictionary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my_dict.clear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# Output: {} 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copy(): Creates a shallow copy of the dictionary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original_dict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'value2’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copied_dict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original_dict.copy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copied_dict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{'key1': 'value1', 'key2': 'value2’}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Dictionary comprehension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squares = {x: x**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)} </a:t>
            </a:r>
          </a:p>
          <a:p>
            <a:pPr algn="just"/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(squares)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# Output: {1: 1, 2: 4, 3: 9, 4: 16, 5: 25}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checking key existence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'key3'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'value3’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just"/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"'key1' exists in the dictionary."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"'key1' does not exist in the dictionary."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 - 'key1' exists in the dictionary.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'key4'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"'key4' exists in the dictionary."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algn="just"/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 </a:t>
            </a:r>
          </a:p>
          <a:p>
            <a:pPr algn="just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"'key4' does not exist in the dictionary."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 - 'key4' does not exist in the dictionary.</a:t>
            </a: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721B5B9-ABE2-1502-A6D7-D3784AB47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D7FF3-79C5-E18E-C76C-1B591FE18DF1}"/>
              </a:ext>
            </a:extLst>
          </p:cNvPr>
          <p:cNvSpPr txBox="1"/>
          <p:nvPr/>
        </p:nvSpPr>
        <p:spPr>
          <a:xfrm>
            <a:off x="6119444" y="597493"/>
            <a:ext cx="5825834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length of a dictionary 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'key3'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'value3’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num_items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i="0" dirty="0" err="1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num_items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3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 iterating over a dictionary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'city'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'New York’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Iterating over keys and printing keys and corresponding values </a:t>
            </a:r>
          </a:p>
          <a:p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(key,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[key]) </a:t>
            </a:r>
          </a:p>
          <a:p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#output</a:t>
            </a:r>
            <a:endParaRPr lang="en-US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name John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city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York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Iterating over values and printing each value </a:t>
            </a:r>
          </a:p>
          <a:p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my_dict.values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(): </a:t>
            </a:r>
          </a:p>
          <a:p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(value) </a:t>
            </a:r>
          </a:p>
          <a:p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#output</a:t>
            </a:r>
            <a:endParaRPr lang="en-US" sz="1000" b="0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John </a:t>
            </a:r>
          </a:p>
          <a:p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York</a:t>
            </a:r>
            <a:endParaRPr lang="en-US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Iterating over key-value pairs and printing each key and its corresponding value </a:t>
            </a:r>
          </a:p>
          <a:p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key, value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my_dict.items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(): </a:t>
            </a:r>
          </a:p>
          <a:p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(key, value)</a:t>
            </a:r>
          </a:p>
          <a:p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#output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name John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city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York</a:t>
            </a: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76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BE812-BCF8-B058-2D5D-31900C7A1899}"/>
              </a:ext>
            </a:extLst>
          </p:cNvPr>
          <p:cNvSpPr txBox="1"/>
          <p:nvPr/>
        </p:nvSpPr>
        <p:spPr>
          <a:xfrm>
            <a:off x="5060375" y="20781"/>
            <a:ext cx="138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ea typeface="Cambria" panose="02040503050406030204" pitchFamily="18" charset="0"/>
              </a:rPr>
              <a:t>PYTHON </a:t>
            </a:r>
          </a:p>
          <a:p>
            <a:endParaRPr lang="en-IN" sz="2400" b="1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E7687-30AB-FEFD-D628-2F97B19C0C41}"/>
              </a:ext>
            </a:extLst>
          </p:cNvPr>
          <p:cNvSpPr txBox="1"/>
          <p:nvPr/>
        </p:nvSpPr>
        <p:spPr>
          <a:xfrm>
            <a:off x="176648" y="678735"/>
            <a:ext cx="5825834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SETS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A set is an unordered collection of unique elements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It is defined using curly braces </a:t>
            </a:r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{} 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or the built-in ‘</a:t>
            </a:r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set()’ 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constructor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Sets are similar to lists and tuples, but they 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donot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allow duplicate elements and their elements are not indexed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Sets are particularly useful when needed to store unique elements and perform operations like union, intersection, difference </a:t>
            </a: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empty set </a:t>
            </a:r>
          </a:p>
          <a:p>
            <a:pPr algn="just"/>
            <a:r>
              <a:rPr lang="en-IN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empty_set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just"/>
            <a:endParaRPr lang="en-IN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Set with elements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just"/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creating set using set() constructor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</a:p>
          <a:p>
            <a:pPr algn="just"/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    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#output: </a:t>
            </a:r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{1, 2, 3, 4, 5}</a:t>
            </a:r>
          </a:p>
          <a:p>
            <a:pPr algn="just"/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 adding elements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my_set.add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algn="just"/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     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#output: </a:t>
            </a:r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{1, 2, 3, 4, 5, 6}</a:t>
            </a:r>
          </a:p>
          <a:p>
            <a:pPr algn="just"/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 removing elements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my_set.remove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algn="just"/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my_set.discard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algn="just"/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      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#output: </a:t>
            </a:r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{1, 2, 5}</a:t>
            </a:r>
          </a:p>
          <a:p>
            <a:pPr algn="just"/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set1 = {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set2 = {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721B5B9-ABE2-1502-A6D7-D3784AB47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D7FF3-79C5-E18E-C76C-1B591FE18DF1}"/>
              </a:ext>
            </a:extLst>
          </p:cNvPr>
          <p:cNvSpPr txBox="1"/>
          <p:nvPr/>
        </p:nvSpPr>
        <p:spPr>
          <a:xfrm>
            <a:off x="6132144" y="737193"/>
            <a:ext cx="5825834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# Set operations</a:t>
            </a:r>
            <a:r>
              <a:rPr lang="en-US" sz="1000" b="1" dirty="0">
                <a:solidFill>
                  <a:srgbClr val="78747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Union of sets set1 and set2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union_set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set1 | set2 </a:t>
            </a: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{1, 2, 3, 4, 5} </a:t>
            </a: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The 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union_set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contains all the elements from both set1 and set2 without any duplicates. 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Intersection of sets set1 and set2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intersection_set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set1 &amp; set2 </a:t>
            </a: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{3} </a:t>
            </a: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The 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intersection_set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contains only the elements that are present in both set1 and set2. 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Difference between sets set1 and set2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difference_set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set1 - set2 </a:t>
            </a: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{1, 2} </a:t>
            </a: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The 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difference_set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contains elements that are in set1 but not in set2. 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Symmetric Difference between sets set1 and set2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symmetric_difference_set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set1 ^ set2 </a:t>
            </a: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{1, 2, 4, 5} </a:t>
            </a: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The 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symmetric_difference_set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contains elements that are in either set1 or set2 but not in both. 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Subset relationship check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is_subset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set1.issubset(set2) </a:t>
            </a: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False </a:t>
            </a: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set1 is not a subset of set2, as set2 has elements {4, 5} that are not present in set1. 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Superset relationship check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is_superset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set1.issuperset(set2) </a:t>
            </a: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False # set1 is not a superset of set2, as set1 lacks elements {4, 5} that are present in set2.</a:t>
            </a:r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0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BE812-BCF8-B058-2D5D-31900C7A1899}"/>
              </a:ext>
            </a:extLst>
          </p:cNvPr>
          <p:cNvSpPr txBox="1"/>
          <p:nvPr/>
        </p:nvSpPr>
        <p:spPr>
          <a:xfrm>
            <a:off x="5060375" y="20781"/>
            <a:ext cx="138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ea typeface="Cambria" panose="02040503050406030204" pitchFamily="18" charset="0"/>
              </a:rPr>
              <a:t>PYTHON </a:t>
            </a:r>
          </a:p>
          <a:p>
            <a:endParaRPr lang="en-IN" sz="2400" b="1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E7687-30AB-FEFD-D628-2F97B19C0C41}"/>
              </a:ext>
            </a:extLst>
          </p:cNvPr>
          <p:cNvSpPr txBox="1"/>
          <p:nvPr/>
        </p:nvSpPr>
        <p:spPr>
          <a:xfrm>
            <a:off x="176648" y="602535"/>
            <a:ext cx="5825834" cy="57861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# Set methods</a:t>
            </a:r>
          </a:p>
          <a:p>
            <a:endParaRPr lang="en-US" sz="1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Length of the set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length_of_set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i="0" dirty="0" err="1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    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5 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Check if an element is present in the set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element_exists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True 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Clear all elements from the set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my_set.clear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set() 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Copy the set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new_set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my_set.copy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set() # The copy() method creates a shallow copy of the set and assigns it to '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new_set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'. # Since '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' was cleared and became an empty set, '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new_set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' is also an empty set. 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Pop an element from the set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popped_element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my_set.pop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Raises 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if the set is empty </a:t>
            </a: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The pop() method removes and returns an arbitrary element from the set. </a:t>
            </a: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However, if the set is empty, it raises a 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. Since we cleared '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', this line will raise a </a:t>
            </a:r>
            <a:r>
              <a:rPr lang="en-US" sz="1000" b="0" i="0" dirty="0" err="1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. </a:t>
            </a:r>
            <a:br>
              <a:rPr lang="en-US" sz="1000" dirty="0">
                <a:latin typeface="Consolas" panose="020B0609020204030204" pitchFamily="49" charset="0"/>
              </a:rPr>
            </a:b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#iterating over sets </a:t>
            </a:r>
          </a:p>
          <a:p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element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(element)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#possible output </a:t>
            </a:r>
          </a:p>
          <a:p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2 </a:t>
            </a:r>
          </a:p>
          <a:p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3 </a:t>
            </a:r>
          </a:p>
          <a:p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1 </a:t>
            </a:r>
          </a:p>
          <a:p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4 </a:t>
            </a:r>
          </a:p>
          <a:p>
            <a:r>
              <a:rPr lang="en-IN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The output might vary due to the unordered nature of sets. Each time the loop may get a different order of elements.</a:t>
            </a:r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721B5B9-ABE2-1502-A6D7-D3784AB47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D7FF3-79C5-E18E-C76C-1B591FE18DF1}"/>
              </a:ext>
            </a:extLst>
          </p:cNvPr>
          <p:cNvSpPr txBox="1"/>
          <p:nvPr/>
        </p:nvSpPr>
        <p:spPr>
          <a:xfrm>
            <a:off x="6119444" y="619265"/>
            <a:ext cx="5825834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 </a:t>
            </a:r>
            <a:r>
              <a:rPr lang="en-IN" sz="1000" dirty="0" err="1">
                <a:solidFill>
                  <a:srgbClr val="787474"/>
                </a:solidFill>
                <a:latin typeface="Consolas" panose="020B0609020204030204" pitchFamily="49" charset="0"/>
              </a:rPr>
              <a:t>frozenset</a:t>
            </a:r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chemeClr val="bg1"/>
                </a:solidFill>
                <a:latin typeface="Consolas" panose="020B0609020204030204" pitchFamily="49" charset="0"/>
              </a:rPr>
              <a:t>A ‘</a:t>
            </a:r>
            <a:r>
              <a:rPr lang="en-IN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frozenset</a:t>
            </a:r>
            <a:r>
              <a:rPr lang="en-IN" sz="1000" dirty="0">
                <a:solidFill>
                  <a:schemeClr val="bg1"/>
                </a:solidFill>
                <a:latin typeface="Consolas" panose="020B0609020204030204" pitchFamily="49" charset="0"/>
              </a:rPr>
              <a:t>’ is an immutable version of a set. Once created, cannot be modified</a:t>
            </a:r>
          </a:p>
          <a:p>
            <a:endParaRPr lang="en-IN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frozen_set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000" b="0" i="0" dirty="0" err="1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frozenset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 </a:t>
            </a:r>
          </a:p>
          <a:p>
            <a:r>
              <a:rPr lang="en-IN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frozen_set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787474"/>
                </a:solidFill>
                <a:latin typeface="Consolas" panose="020B0609020204030204" pitchFamily="49" charset="0"/>
              </a:rPr>
              <a:t>#output</a:t>
            </a:r>
            <a:r>
              <a:rPr lang="en-IN" sz="1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000" b="0" i="0" dirty="0" err="1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frozenset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IN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8383E-53F0-F92D-B222-3D1D6542C46C}"/>
              </a:ext>
            </a:extLst>
          </p:cNvPr>
          <p:cNvSpPr txBox="1"/>
          <p:nvPr/>
        </p:nvSpPr>
        <p:spPr>
          <a:xfrm>
            <a:off x="6126370" y="2028966"/>
            <a:ext cx="5825834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CONDITIONAL EXPRESSIONS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Conditional expressions are a way to write concise and inline if-else statements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They are also known as “ternary operators”</a:t>
            </a: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value_if_true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condition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value_if_false</a:t>
            </a:r>
            <a:endParaRPr lang="en-US" sz="1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#The  </a:t>
            </a:r>
            <a:r>
              <a:rPr lang="en-US" sz="1000" b="1" dirty="0">
                <a:solidFill>
                  <a:srgbClr val="787474"/>
                </a:solidFill>
                <a:latin typeface="Consolas" panose="020B0609020204030204" pitchFamily="49" charset="0"/>
              </a:rPr>
              <a:t>‘condition’ </a:t>
            </a:r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is evaluated and if it is ‘</a:t>
            </a:r>
            <a:r>
              <a:rPr lang="en-US" sz="1000" b="1" dirty="0">
                <a:solidFill>
                  <a:srgbClr val="787474"/>
                </a:solidFill>
                <a:latin typeface="Consolas" panose="020B0609020204030204" pitchFamily="49" charset="0"/>
              </a:rPr>
              <a:t>True’ </a:t>
            </a:r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the ‘</a:t>
            </a:r>
            <a:r>
              <a:rPr lang="en-US" sz="1000" b="1" dirty="0" err="1">
                <a:solidFill>
                  <a:srgbClr val="787474"/>
                </a:solidFill>
                <a:latin typeface="Consolas" panose="020B0609020204030204" pitchFamily="49" charset="0"/>
              </a:rPr>
              <a:t>value_if_true</a:t>
            </a:r>
            <a:r>
              <a:rPr lang="en-US" sz="1000" b="1" dirty="0">
                <a:solidFill>
                  <a:srgbClr val="787474"/>
                </a:solidFill>
                <a:latin typeface="Consolas" panose="020B0609020204030204" pitchFamily="49" charset="0"/>
              </a:rPr>
              <a:t>’ </a:t>
            </a:r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is returned </a:t>
            </a: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#Otherwise, the </a:t>
            </a:r>
            <a:r>
              <a:rPr lang="en-US" sz="1000" b="1" dirty="0">
                <a:solidFill>
                  <a:srgbClr val="787474"/>
                </a:solidFill>
                <a:latin typeface="Consolas" panose="020B0609020204030204" pitchFamily="49" charset="0"/>
              </a:rPr>
              <a:t>‘</a:t>
            </a:r>
            <a:r>
              <a:rPr lang="en-US" sz="1000" b="1" dirty="0" err="1">
                <a:solidFill>
                  <a:srgbClr val="787474"/>
                </a:solidFill>
                <a:latin typeface="Consolas" panose="020B0609020204030204" pitchFamily="49" charset="0"/>
              </a:rPr>
              <a:t>value_if_false</a:t>
            </a:r>
            <a:r>
              <a:rPr lang="en-US" sz="1000" b="1" dirty="0">
                <a:solidFill>
                  <a:srgbClr val="787474"/>
                </a:solidFill>
                <a:latin typeface="Consolas" panose="020B0609020204030204" pitchFamily="49" charset="0"/>
              </a:rPr>
              <a:t>’ </a:t>
            </a:r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is returned </a:t>
            </a: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#The result of the of the expression can be assigned to a variable or used directly in an expression </a:t>
            </a: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example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"x is greater"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x &gt; y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"y is greater"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(result)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Output: "y is greater"</a:t>
            </a:r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1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2BE812-BCF8-B058-2D5D-31900C7A1899}"/>
              </a:ext>
            </a:extLst>
          </p:cNvPr>
          <p:cNvSpPr txBox="1"/>
          <p:nvPr/>
        </p:nvSpPr>
        <p:spPr>
          <a:xfrm>
            <a:off x="5060375" y="20781"/>
            <a:ext cx="1381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ea typeface="Cambria" panose="02040503050406030204" pitchFamily="18" charset="0"/>
              </a:rPr>
              <a:t>PYTHON </a:t>
            </a:r>
          </a:p>
          <a:p>
            <a:endParaRPr lang="en-IN" sz="2400" b="1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E7687-30AB-FEFD-D628-2F97B19C0C41}"/>
              </a:ext>
            </a:extLst>
          </p:cNvPr>
          <p:cNvSpPr txBox="1"/>
          <p:nvPr/>
        </p:nvSpPr>
        <p:spPr>
          <a:xfrm>
            <a:off x="176648" y="678735"/>
            <a:ext cx="582583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RELATIONAL OPERATORS </a:t>
            </a:r>
          </a:p>
          <a:p>
            <a:pPr algn="ctr"/>
            <a:endParaRPr lang="en-US" sz="10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/>
            <a:endParaRPr lang="en-US" sz="1000" b="1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0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/>
            <a:endParaRPr lang="en-US" sz="1000" b="1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0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/>
            <a:endParaRPr lang="en-US" sz="1000" b="1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0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/>
            <a:endParaRPr lang="en-US" sz="1000" b="1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0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/>
            <a:endParaRPr lang="en-US" sz="1000" b="1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0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ctr"/>
            <a:endParaRPr lang="en-US" sz="10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These operators are used to compare values and return Boolean results based on the comparison.</a:t>
            </a: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b="1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00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 Example:</a:t>
            </a:r>
            <a:endParaRPr lang="en-US" sz="1000" b="1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(a &gt; b)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False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(a &lt; b)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True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(a == b) </a:t>
            </a:r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Output: False</a:t>
            </a:r>
            <a:endParaRPr lang="en-US" sz="1000" b="1" i="0" dirty="0">
              <a:solidFill>
                <a:srgbClr val="78747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721B5B9-ABE2-1502-A6D7-D3784AB47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D7FF3-79C5-E18E-C76C-1B591FE18DF1}"/>
              </a:ext>
            </a:extLst>
          </p:cNvPr>
          <p:cNvSpPr txBox="1"/>
          <p:nvPr/>
        </p:nvSpPr>
        <p:spPr>
          <a:xfrm>
            <a:off x="6132144" y="737193"/>
            <a:ext cx="5825834" cy="4401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example 1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Using 'and' logical operator </a:t>
            </a:r>
          </a:p>
          <a:p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x &gt;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y &lt;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"Both conditions are True"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Using 'or' logical operator </a:t>
            </a:r>
          </a:p>
          <a:p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x &lt;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y &gt;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"At least one condition is True"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787474"/>
                </a:solidFill>
                <a:effectLst/>
                <a:latin typeface="Consolas" panose="020B0609020204030204" pitchFamily="49" charset="0"/>
              </a:rPr>
              <a:t># Using 'not' logical operator </a:t>
            </a:r>
          </a:p>
          <a:p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x == y: </a:t>
            </a:r>
          </a:p>
          <a:p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"x is not equal to y"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# example 2</a:t>
            </a:r>
          </a:p>
          <a:p>
            <a:endParaRPr lang="en-US" sz="1000" dirty="0">
              <a:solidFill>
                <a:srgbClr val="787474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x &lt;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"x is less than 10"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000" b="0" i="0" dirty="0" err="1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x &lt; </a:t>
            </a:r>
            <a:r>
              <a:rPr lang="en-US" sz="1000" b="0" i="0" dirty="0">
                <a:solidFill>
                  <a:srgbClr val="DF3079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"x is between 10 and 20"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000" b="0" i="0" dirty="0">
                <a:solidFill>
                  <a:srgbClr val="2E95D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i="0" dirty="0">
                <a:solidFill>
                  <a:srgbClr val="E9950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"x is greater than or equal to 20"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000" dirty="0">
              <a:solidFill>
                <a:srgbClr val="78747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71D7CA1-8924-47A8-3060-962BE52C5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936388"/>
              </p:ext>
            </p:extLst>
          </p:nvPr>
        </p:nvGraphicFramePr>
        <p:xfrm>
          <a:off x="372299" y="908704"/>
          <a:ext cx="5434532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359920157"/>
                    </a:ext>
                  </a:extLst>
                </a:gridCol>
                <a:gridCol w="2557780">
                  <a:extLst>
                    <a:ext uri="{9D8B030D-6E8A-4147-A177-3AD203B41FA5}">
                      <a16:colId xmlns:a16="http://schemas.microsoft.com/office/drawing/2014/main" val="90272606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4116286878"/>
                    </a:ext>
                  </a:extLst>
                </a:gridCol>
                <a:gridCol w="1323542">
                  <a:extLst>
                    <a:ext uri="{9D8B030D-6E8A-4147-A177-3AD203B41FA5}">
                      <a16:colId xmlns:a16="http://schemas.microsoft.com/office/drawing/2014/main" val="1964681956"/>
                    </a:ext>
                  </a:extLst>
                </a:gridCol>
              </a:tblGrid>
              <a:tr h="170102">
                <a:tc>
                  <a:txBody>
                    <a:bodyPr/>
                    <a:lstStyle/>
                    <a:p>
                      <a:pPr fontAlgn="b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OPERATOR</a:t>
                      </a:r>
                    </a:p>
                  </a:txBody>
                  <a:tcPr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DESCRIPTION</a:t>
                      </a:r>
                    </a:p>
                  </a:txBody>
                  <a:tcPr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EXAMPLE</a:t>
                      </a:r>
                    </a:p>
                  </a:txBody>
                  <a:tcPr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RESULT</a:t>
                      </a:r>
                    </a:p>
                  </a:txBody>
                  <a:tcPr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727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GREATER THAN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5 &gt; 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080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LESS THAN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5 &lt; 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009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effectLst/>
                          <a:latin typeface="Consolas" panose="020B0609020204030204" pitchFamily="49" charset="0"/>
                        </a:rPr>
                        <a:t>GREATER THAN OR EQUAL TO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5 &gt;= 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12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effectLst/>
                          <a:latin typeface="Consolas" panose="020B0609020204030204" pitchFamily="49" charset="0"/>
                        </a:rPr>
                        <a:t>LESS THAN OR EQUAL TO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3 &lt;= 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174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>
                          <a:effectLst/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EQUAL TO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5 == 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6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>
                          <a:effectLst/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NOT EQUAL TO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5 != 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8997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33F75E-9088-47F7-0A9E-7C5129794FD9}"/>
              </a:ext>
            </a:extLst>
          </p:cNvPr>
          <p:cNvSpPr txBox="1"/>
          <p:nvPr/>
        </p:nvSpPr>
        <p:spPr>
          <a:xfrm>
            <a:off x="176648" y="4235455"/>
            <a:ext cx="5825834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LOGICAL OPERATORS</a:t>
            </a:r>
            <a:r>
              <a:rPr lang="en-US" sz="1000" dirty="0">
                <a:solidFill>
                  <a:srgbClr val="787474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Logical operators are used to combine multiple conditions </a:t>
            </a: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FEA31-63B1-7541-019B-D9D8BDC29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51795"/>
              </p:ext>
            </p:extLst>
          </p:nvPr>
        </p:nvGraphicFramePr>
        <p:xfrm>
          <a:off x="372299" y="4814564"/>
          <a:ext cx="543453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1853155309"/>
                    </a:ext>
                  </a:extLst>
                </a:gridCol>
                <a:gridCol w="2557780">
                  <a:extLst>
                    <a:ext uri="{9D8B030D-6E8A-4147-A177-3AD203B41FA5}">
                      <a16:colId xmlns:a16="http://schemas.microsoft.com/office/drawing/2014/main" val="3916701604"/>
                    </a:ext>
                  </a:extLst>
                </a:gridCol>
                <a:gridCol w="1335936">
                  <a:extLst>
                    <a:ext uri="{9D8B030D-6E8A-4147-A177-3AD203B41FA5}">
                      <a16:colId xmlns:a16="http://schemas.microsoft.com/office/drawing/2014/main" val="2908612590"/>
                    </a:ext>
                  </a:extLst>
                </a:gridCol>
                <a:gridCol w="729286">
                  <a:extLst>
                    <a:ext uri="{9D8B030D-6E8A-4147-A177-3AD203B41FA5}">
                      <a16:colId xmlns:a16="http://schemas.microsoft.com/office/drawing/2014/main" val="4122762612"/>
                    </a:ext>
                  </a:extLst>
                </a:gridCol>
              </a:tblGrid>
              <a:tr h="170102">
                <a:tc>
                  <a:txBody>
                    <a:bodyPr/>
                    <a:lstStyle/>
                    <a:p>
                      <a:pPr fontAlgn="b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OPERATOR</a:t>
                      </a:r>
                    </a:p>
                  </a:txBody>
                  <a:tcPr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DESCRIPTION</a:t>
                      </a:r>
                    </a:p>
                  </a:txBody>
                  <a:tcPr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EXAMPLE</a:t>
                      </a:r>
                    </a:p>
                  </a:txBody>
                  <a:tcPr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RESULT</a:t>
                      </a:r>
                    </a:p>
                  </a:txBody>
                  <a:tcPr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15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effectLst/>
                          <a:latin typeface="Consolas" panose="020B0609020204030204" pitchFamily="49" charset="0"/>
                        </a:rPr>
                        <a:t>RETURNS TRUE IF BOTH CONDITIONS ARE TRUE, OTHERWISE FALSE.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effectLst/>
                          <a:latin typeface="Consolas" panose="020B0609020204030204" pitchFamily="49" charset="0"/>
                        </a:rPr>
                        <a:t>5 &gt; 3 and 10 &gt; 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4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>
                          <a:effectLst/>
                          <a:latin typeface="Consolas" panose="020B0609020204030204" pitchFamily="49" charset="0"/>
                        </a:rPr>
                        <a:t>or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effectLst/>
                          <a:latin typeface="Consolas" panose="020B0609020204030204" pitchFamily="49" charset="0"/>
                        </a:rPr>
                        <a:t>RETURNS TRUE IF AT LEAST ONE OF THE CONDITIONS IS TRUE, OTHERWISE FALSE.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effectLst/>
                          <a:latin typeface="Consolas" panose="020B0609020204030204" pitchFamily="49" charset="0"/>
                        </a:rPr>
                        <a:t>5 &gt; 3 or 10 &lt; 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72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effectLst/>
                          <a:latin typeface="Consolas" panose="020B0609020204030204" pitchFamily="49" charset="0"/>
                        </a:rPr>
                        <a:t>RETURNS THE OPPOSITE OF THE CONDITION'S RESULT.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not 5 &gt; 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000" b="1" dirty="0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484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72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Words>4233</Words>
  <Application>Microsoft Office PowerPoint</Application>
  <PresentationFormat>Widescreen</PresentationFormat>
  <Paragraphs>578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deekshithanand09@outlook.com</dc:creator>
  <cp:lastModifiedBy>deekshithanand09@outlook.com</cp:lastModifiedBy>
  <cp:revision>30</cp:revision>
  <dcterms:created xsi:type="dcterms:W3CDTF">2023-07-20T13:38:01Z</dcterms:created>
  <dcterms:modified xsi:type="dcterms:W3CDTF">2023-08-01T17:28:02Z</dcterms:modified>
</cp:coreProperties>
</file>