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60" r:id="rId2"/>
    <p:sldId id="263" r:id="rId3"/>
    <p:sldId id="264" r:id="rId4"/>
    <p:sldId id="265" r:id="rId5"/>
    <p:sldId id="266" r:id="rId6"/>
    <p:sldId id="267" r:id="rId7"/>
    <p:sldId id="268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7474"/>
    <a:srgbClr val="71340F"/>
    <a:srgbClr val="3A6C57"/>
    <a:srgbClr val="A24567"/>
    <a:srgbClr val="1C0104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50" autoAdjust="0"/>
  </p:normalViewPr>
  <p:slideViewPr>
    <p:cSldViewPr snapToGrid="0">
      <p:cViewPr>
        <p:scale>
          <a:sx n="80" d="100"/>
          <a:sy n="80" d="100"/>
        </p:scale>
        <p:origin x="75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46C72-7A43-4B12-9A84-B4194ADA25C7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EF901-8ECD-4EC3-9694-E3B34DCAA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638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EF901-8ECD-4EC3-9694-E3B34DCAA42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24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7F55-E066-4846-A6BD-6EFCD754F613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1D27-7ADD-4381-A6FF-D758B08F5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2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7F55-E066-4846-A6BD-6EFCD754F613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1D27-7ADD-4381-A6FF-D758B08F5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29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7F55-E066-4846-A6BD-6EFCD754F613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1D27-7ADD-4381-A6FF-D758B08F5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52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7F55-E066-4846-A6BD-6EFCD754F613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1D27-7ADD-4381-A6FF-D758B08F5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87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7F55-E066-4846-A6BD-6EFCD754F613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1D27-7ADD-4381-A6FF-D758B08F5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10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7F55-E066-4846-A6BD-6EFCD754F613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1D27-7ADD-4381-A6FF-D758B08F5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16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7F55-E066-4846-A6BD-6EFCD754F613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1D27-7ADD-4381-A6FF-D758B08F5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66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7F55-E066-4846-A6BD-6EFCD754F613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1D27-7ADD-4381-A6FF-D758B08F5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61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7F55-E066-4846-A6BD-6EFCD754F613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1D27-7ADD-4381-A6FF-D758B08F5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22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7F55-E066-4846-A6BD-6EFCD754F613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1D27-7ADD-4381-A6FF-D758B08F5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62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7F55-E066-4846-A6BD-6EFCD754F613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1D27-7ADD-4381-A6FF-D758B08F5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27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C7F55-E066-4846-A6BD-6EFCD754F613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61D27-7ADD-4381-A6FF-D758B08F5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65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2BE812-BCF8-B058-2D5D-31900C7A1899}"/>
              </a:ext>
            </a:extLst>
          </p:cNvPr>
          <p:cNvSpPr txBox="1"/>
          <p:nvPr/>
        </p:nvSpPr>
        <p:spPr>
          <a:xfrm>
            <a:off x="5060375" y="20781"/>
            <a:ext cx="1381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ea typeface="Cambria" panose="02040503050406030204" pitchFamily="18" charset="0"/>
              </a:rPr>
              <a:t>PYTHON </a:t>
            </a:r>
          </a:p>
          <a:p>
            <a:endParaRPr lang="en-IN" sz="2400" b="1" dirty="0"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721B5B9-ABE2-1502-A6D7-D3784AB47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F40BC-1D7E-F386-5E4C-6C4A8DEA6CE7}"/>
              </a:ext>
            </a:extLst>
          </p:cNvPr>
          <p:cNvSpPr txBox="1"/>
          <p:nvPr/>
        </p:nvSpPr>
        <p:spPr>
          <a:xfrm>
            <a:off x="179062" y="396430"/>
            <a:ext cx="5906052" cy="62478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Consolas" panose="020B0609020204030204" pitchFamily="49" charset="0"/>
              </a:rPr>
              <a:t>LOOPS</a:t>
            </a:r>
          </a:p>
          <a:p>
            <a:pPr algn="just"/>
            <a:r>
              <a:rPr lang="en-US" sz="1000" b="1" dirty="0">
                <a:solidFill>
                  <a:schemeClr val="bg1"/>
                </a:solidFill>
                <a:latin typeface="Consolas" panose="020B0609020204030204" pitchFamily="49" charset="0"/>
              </a:rPr>
              <a:t>‘For’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 loop: it is used to iterate over a sequence(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eg.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 A list, tuple, string or range</a:t>
            </a:r>
          </a:p>
          <a:p>
            <a:pPr algn="just"/>
            <a:endParaRPr 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endParaRPr 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 Syntax of a for loop</a:t>
            </a:r>
          </a:p>
          <a:p>
            <a:pPr algn="just"/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numbers = [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algn="just"/>
            <a:r>
              <a:rPr lang="en-US" sz="1000" dirty="0">
                <a:solidFill>
                  <a:srgbClr val="00B0F0"/>
                </a:solidFill>
                <a:latin typeface="Consolas" panose="020B0609020204030204" pitchFamily="49" charset="0"/>
              </a:rPr>
              <a:t>for </a:t>
            </a:r>
            <a:r>
              <a:rPr lang="en-US" sz="1000" dirty="0" err="1">
                <a:solidFill>
                  <a:srgbClr val="FFFFFF"/>
                </a:solidFill>
                <a:latin typeface="Consolas" panose="020B0609020204030204" pitchFamily="49" charset="0"/>
              </a:rPr>
              <a:t>item_name</a:t>
            </a: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B0F0"/>
                </a:solidFill>
                <a:latin typeface="Consolas" panose="020B0609020204030204" pitchFamily="49" charset="0"/>
              </a:rPr>
              <a:t>in 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numbers </a:t>
            </a:r>
          </a:p>
          <a:p>
            <a:pPr algn="just"/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item_name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endParaRPr 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endParaRPr 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endParaRPr 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 for loop – List – example 1</a:t>
            </a:r>
          </a:p>
          <a:p>
            <a:pPr algn="just"/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fruits = [</a:t>
            </a:r>
            <a:r>
              <a:rPr lang="en-IN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 algn="just"/>
            <a:r>
              <a:rPr lang="en-IN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fruit </a:t>
            </a:r>
            <a:r>
              <a:rPr lang="en-IN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fruits: </a:t>
            </a:r>
          </a:p>
          <a:p>
            <a:pPr algn="just"/>
            <a:r>
              <a:rPr lang="en-IN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  </a:t>
            </a:r>
            <a:r>
              <a:rPr lang="en-IN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(fruit)</a:t>
            </a:r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</a:t>
            </a:r>
          </a:p>
          <a:p>
            <a:pPr algn="just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apple </a:t>
            </a:r>
          </a:p>
          <a:p>
            <a:pPr algn="just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banana </a:t>
            </a:r>
          </a:p>
          <a:p>
            <a:pPr algn="just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cherry</a:t>
            </a:r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 example 2</a:t>
            </a:r>
          </a:p>
          <a:p>
            <a:pPr algn="just"/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 algn="just"/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jelly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algn="just"/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'hello’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just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</a:t>
            </a:r>
            <a:endParaRPr lang="en-US" sz="1000" b="0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hello </a:t>
            </a:r>
          </a:p>
          <a:p>
            <a:pPr algn="just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hello </a:t>
            </a:r>
          </a:p>
          <a:p>
            <a:pPr algn="just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hello </a:t>
            </a:r>
          </a:p>
          <a:p>
            <a:pPr algn="just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Hello</a:t>
            </a:r>
          </a:p>
          <a:p>
            <a:pPr algn="just"/>
            <a:endParaRPr lang="en-IN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 example 3</a:t>
            </a:r>
          </a:p>
          <a:p>
            <a:pPr algn="just"/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 algn="just"/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num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Check for even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num %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algn="just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   </a:t>
            </a: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f'{num} is even’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algn="just"/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algn="just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  </a:t>
            </a: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f'{num} is odd’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just"/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F261F-4835-42AF-60C0-384CB982C7A0}"/>
              </a:ext>
            </a:extLst>
          </p:cNvPr>
          <p:cNvSpPr txBox="1"/>
          <p:nvPr/>
        </p:nvSpPr>
        <p:spPr>
          <a:xfrm>
            <a:off x="6237515" y="396430"/>
            <a:ext cx="5764538" cy="62478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 output:</a:t>
            </a:r>
          </a:p>
          <a:p>
            <a:pPr algn="just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1 is odd </a:t>
            </a:r>
          </a:p>
          <a:p>
            <a:pPr algn="just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2 is even </a:t>
            </a:r>
          </a:p>
          <a:p>
            <a:pPr algn="just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3 is odd </a:t>
            </a:r>
          </a:p>
          <a:p>
            <a:pPr algn="just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4 is even</a:t>
            </a:r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endParaRPr lang="en-IN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endParaRPr lang="en-IN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r>
              <a:rPr lang="en-IN" sz="1000" dirty="0">
                <a:solidFill>
                  <a:srgbClr val="787474"/>
                </a:solidFill>
                <a:latin typeface="Consolas" panose="020B0609020204030204" pitchFamily="49" charset="0"/>
              </a:rPr>
              <a:t># for loop – strings </a:t>
            </a:r>
            <a:endParaRPr lang="en-IN" sz="1000" b="0" i="0" dirty="0">
              <a:solidFill>
                <a:srgbClr val="787474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IN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IN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algn="just"/>
            <a:r>
              <a:rPr lang="en-IN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   </a:t>
            </a:r>
            <a:r>
              <a:rPr lang="en-IN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(char) </a:t>
            </a:r>
          </a:p>
          <a:p>
            <a:pPr algn="just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</a:t>
            </a:r>
          </a:p>
          <a:p>
            <a:pPr algn="just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H </a:t>
            </a:r>
          </a:p>
          <a:p>
            <a:pPr algn="just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e </a:t>
            </a:r>
          </a:p>
          <a:p>
            <a:pPr algn="just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l </a:t>
            </a:r>
          </a:p>
          <a:p>
            <a:pPr algn="just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l </a:t>
            </a:r>
          </a:p>
          <a:p>
            <a:pPr algn="just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</a:t>
            </a:r>
          </a:p>
          <a:p>
            <a:pPr algn="just"/>
            <a:endParaRPr lang="en-IN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r>
              <a:rPr lang="en-IN" sz="1000" dirty="0">
                <a:solidFill>
                  <a:srgbClr val="787474"/>
                </a:solidFill>
                <a:latin typeface="Consolas" panose="020B0609020204030204" pitchFamily="49" charset="0"/>
              </a:rPr>
              <a:t># for loop – tuples </a:t>
            </a:r>
          </a:p>
          <a:p>
            <a:pPr algn="just"/>
            <a:r>
              <a:rPr lang="en-IN" sz="1000" dirty="0">
                <a:solidFill>
                  <a:srgbClr val="787474"/>
                </a:solidFill>
                <a:latin typeface="Consolas" panose="020B0609020204030204" pitchFamily="49" charset="0"/>
              </a:rPr>
              <a:t>#example 1</a:t>
            </a:r>
          </a:p>
          <a:p>
            <a:pPr algn="just"/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[(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endParaRPr lang="en-US" sz="1000" b="0" i="0" dirty="0">
              <a:solidFill>
                <a:srgbClr val="787474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item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algn="just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     </a:t>
            </a: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(item)</a:t>
            </a:r>
          </a:p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#output</a:t>
            </a:r>
            <a:endParaRPr lang="en-US" sz="1000" b="0" i="0" dirty="0">
              <a:solidFill>
                <a:srgbClr val="787474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(1, 2) </a:t>
            </a:r>
          </a:p>
          <a:p>
            <a:pPr algn="just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(3, 4)</a:t>
            </a:r>
          </a:p>
          <a:p>
            <a:pPr algn="just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(5, 6) </a:t>
            </a:r>
          </a:p>
          <a:p>
            <a:pPr algn="just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(7, 8)</a:t>
            </a:r>
            <a:endParaRPr lang="en-IN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endParaRPr lang="en-US" sz="1000" b="1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r>
              <a:rPr lang="en-IN" sz="1000" dirty="0">
                <a:solidFill>
                  <a:srgbClr val="787474"/>
                </a:solidFill>
                <a:latin typeface="Consolas" panose="020B0609020204030204" pitchFamily="49" charset="0"/>
              </a:rPr>
              <a:t>#example 2</a:t>
            </a:r>
            <a:endParaRPr lang="en-US" sz="1000" b="1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[(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 </a:t>
            </a:r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a, b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algn="just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    </a:t>
            </a: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(a)</a:t>
            </a:r>
          </a:p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 output</a:t>
            </a:r>
          </a:p>
          <a:p>
            <a:pPr algn="just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pPr algn="just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3 </a:t>
            </a:r>
          </a:p>
          <a:p>
            <a:pPr algn="just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5 </a:t>
            </a:r>
          </a:p>
          <a:p>
            <a:pPr algn="just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7</a:t>
            </a:r>
          </a:p>
          <a:p>
            <a:pPr algn="just"/>
            <a:endParaRPr lang="en-IN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endParaRPr lang="en-IN" sz="1000" b="1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endParaRPr lang="en-US" sz="1000" b="1" dirty="0">
              <a:solidFill>
                <a:srgbClr val="78747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60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2BE812-BCF8-B058-2D5D-31900C7A1899}"/>
              </a:ext>
            </a:extLst>
          </p:cNvPr>
          <p:cNvSpPr txBox="1"/>
          <p:nvPr/>
        </p:nvSpPr>
        <p:spPr>
          <a:xfrm>
            <a:off x="5060375" y="20781"/>
            <a:ext cx="1381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ea typeface="Cambria" panose="02040503050406030204" pitchFamily="18" charset="0"/>
              </a:rPr>
              <a:t>PYTHON </a:t>
            </a:r>
          </a:p>
          <a:p>
            <a:endParaRPr lang="en-IN" sz="2400" b="1" dirty="0"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721B5B9-ABE2-1502-A6D7-D3784AB47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F40BC-1D7E-F386-5E4C-6C4A8DEA6CE7}"/>
              </a:ext>
            </a:extLst>
          </p:cNvPr>
          <p:cNvSpPr txBox="1"/>
          <p:nvPr/>
        </p:nvSpPr>
        <p:spPr>
          <a:xfrm>
            <a:off x="189948" y="1088282"/>
            <a:ext cx="5906052" cy="470898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1000" dirty="0">
                <a:solidFill>
                  <a:srgbClr val="787474"/>
                </a:solidFill>
                <a:latin typeface="Consolas" panose="020B0609020204030204" pitchFamily="49" charset="0"/>
              </a:rPr>
              <a:t># for loop – dictionary</a:t>
            </a:r>
          </a:p>
          <a:p>
            <a:pPr algn="just"/>
            <a:r>
              <a:rPr lang="en-IN" sz="1000" dirty="0">
                <a:solidFill>
                  <a:srgbClr val="787474"/>
                </a:solidFill>
                <a:latin typeface="Consolas" panose="020B0609020204030204" pitchFamily="49" charset="0"/>
              </a:rPr>
              <a:t># example 1</a:t>
            </a:r>
          </a:p>
          <a:p>
            <a:pPr algn="just"/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 = {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'K1'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'K2'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'K3'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algn="just"/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item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d: </a:t>
            </a:r>
          </a:p>
          <a:p>
            <a:pPr algn="just"/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(item)</a:t>
            </a:r>
            <a:endParaRPr lang="en-IN" sz="1000" b="0" i="0" dirty="0">
              <a:solidFill>
                <a:srgbClr val="787474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IN" sz="1000" dirty="0">
                <a:solidFill>
                  <a:srgbClr val="787474"/>
                </a:solidFill>
                <a:latin typeface="Consolas" panose="020B0609020204030204" pitchFamily="49" charset="0"/>
              </a:rPr>
              <a:t># output: </a:t>
            </a:r>
          </a:p>
          <a:p>
            <a:pPr algn="just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K1 </a:t>
            </a:r>
          </a:p>
          <a:p>
            <a:pPr algn="just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K2 </a:t>
            </a:r>
          </a:p>
          <a:p>
            <a:pPr algn="just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K3</a:t>
            </a:r>
          </a:p>
          <a:p>
            <a:pPr algn="just"/>
            <a:endParaRPr lang="en-IN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just"/>
            <a:r>
              <a:rPr lang="en-IN" sz="1000" dirty="0">
                <a:solidFill>
                  <a:srgbClr val="787474"/>
                </a:solidFill>
                <a:latin typeface="Consolas" panose="020B0609020204030204" pitchFamily="49" charset="0"/>
              </a:rPr>
              <a:t># using .values() method </a:t>
            </a:r>
          </a:p>
          <a:p>
            <a:pPr algn="just"/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 = {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'K1'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'K2'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'K3'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algn="just"/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value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(): </a:t>
            </a:r>
          </a:p>
          <a:p>
            <a:pPr algn="just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(value)</a:t>
            </a:r>
            <a:endParaRPr lang="en-IN" sz="1000" b="0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n-IN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just"/>
            <a:r>
              <a:rPr lang="en-IN" sz="1000" dirty="0">
                <a:solidFill>
                  <a:srgbClr val="787474"/>
                </a:solidFill>
                <a:latin typeface="Consolas" panose="020B0609020204030204" pitchFamily="49" charset="0"/>
              </a:rPr>
              <a:t>#output  </a:t>
            </a:r>
          </a:p>
          <a:p>
            <a:pPr algn="just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1 </a:t>
            </a:r>
          </a:p>
          <a:p>
            <a:pPr algn="just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2 </a:t>
            </a:r>
          </a:p>
          <a:p>
            <a:pPr algn="just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3</a:t>
            </a:r>
          </a:p>
          <a:p>
            <a:pPr algn="just"/>
            <a:endParaRPr lang="en-IN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just"/>
            <a:r>
              <a:rPr lang="en-IN" sz="1000" dirty="0">
                <a:solidFill>
                  <a:srgbClr val="787474"/>
                </a:solidFill>
                <a:latin typeface="Consolas" panose="020B0609020204030204" pitchFamily="49" charset="0"/>
              </a:rPr>
              <a:t># using .items() method – to get both keys and values </a:t>
            </a:r>
          </a:p>
          <a:p>
            <a:pPr algn="just"/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 = {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'K1'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'K2'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'K3'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algn="just"/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key, value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(): </a:t>
            </a:r>
          </a:p>
          <a:p>
            <a:pPr algn="just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  </a:t>
            </a: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(key, value)</a:t>
            </a:r>
            <a:endParaRPr lang="en-IN" sz="1000" b="0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n-IN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just"/>
            <a:r>
              <a:rPr lang="en-IN" sz="1000" dirty="0">
                <a:solidFill>
                  <a:srgbClr val="787474"/>
                </a:solidFill>
                <a:latin typeface="Consolas" panose="020B0609020204030204" pitchFamily="49" charset="0"/>
              </a:rPr>
              <a:t>#output   </a:t>
            </a:r>
          </a:p>
          <a:p>
            <a:pPr algn="just"/>
            <a:r>
              <a:rPr lang="nn-NO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K1 1 </a:t>
            </a:r>
          </a:p>
          <a:p>
            <a:pPr algn="just"/>
            <a:r>
              <a:rPr lang="nn-NO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K2 2 </a:t>
            </a:r>
          </a:p>
          <a:p>
            <a:pPr algn="just"/>
            <a:r>
              <a:rPr lang="nn-NO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K3 3</a:t>
            </a:r>
            <a:endParaRPr lang="en-IN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endParaRPr lang="en-IN" sz="1000" dirty="0">
              <a:solidFill>
                <a:srgbClr val="78747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F261F-4835-42AF-60C0-384CB982C7A0}"/>
              </a:ext>
            </a:extLst>
          </p:cNvPr>
          <p:cNvSpPr txBox="1"/>
          <p:nvPr/>
        </p:nvSpPr>
        <p:spPr>
          <a:xfrm>
            <a:off x="6237515" y="537948"/>
            <a:ext cx="5764538" cy="59400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The ‘while’ loop in python continues to execute a block of code as long as a given condition remains ‘true’</a:t>
            </a:r>
          </a:p>
          <a:p>
            <a:pPr algn="just"/>
            <a:endParaRPr 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 syntax</a:t>
            </a:r>
          </a:p>
          <a:p>
            <a:pPr algn="just"/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some_boolean_condition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algn="just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do something while the condition is True </a:t>
            </a:r>
          </a:p>
          <a:p>
            <a:pPr algn="just"/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algn="just"/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     # do something different after the loop ends</a:t>
            </a:r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 simple while loop </a:t>
            </a:r>
          </a:p>
          <a:p>
            <a:pPr algn="just"/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x &lt;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algn="just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f'The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 current value of x is {x}’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algn="just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x +=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pPr algn="just"/>
            <a:endParaRPr lang="en-US" sz="1000" dirty="0">
              <a:solidFill>
                <a:srgbClr val="DF3079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#output</a:t>
            </a:r>
          </a:p>
          <a:p>
            <a:pPr algn="just"/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The current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of x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The current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of x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The current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of x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The current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of x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The current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of x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just"/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  while loop with an else block</a:t>
            </a:r>
          </a:p>
          <a:p>
            <a:pPr algn="just"/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x &lt;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algn="just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f'The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 current value of x is {x}’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algn="just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x +=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algn="just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"x is not less than 5"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just"/>
            <a:endParaRPr lang="en-US" sz="1000" dirty="0">
              <a:solidFill>
                <a:srgbClr val="DF3079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#output</a:t>
            </a:r>
          </a:p>
          <a:p>
            <a:pPr algn="just"/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The current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of x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The current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of x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The current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of x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The current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of x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The current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of x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less than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67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2BE812-BCF8-B058-2D5D-31900C7A1899}"/>
              </a:ext>
            </a:extLst>
          </p:cNvPr>
          <p:cNvSpPr txBox="1"/>
          <p:nvPr/>
        </p:nvSpPr>
        <p:spPr>
          <a:xfrm>
            <a:off x="5060375" y="20781"/>
            <a:ext cx="1381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ea typeface="Cambria" panose="02040503050406030204" pitchFamily="18" charset="0"/>
              </a:rPr>
              <a:t>PYTHON </a:t>
            </a:r>
          </a:p>
          <a:p>
            <a:endParaRPr lang="en-IN" sz="2400" b="1" dirty="0"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721B5B9-ABE2-1502-A6D7-D3784AB47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F40BC-1D7E-F386-5E4C-6C4A8DEA6CE7}"/>
              </a:ext>
            </a:extLst>
          </p:cNvPr>
          <p:cNvSpPr txBox="1"/>
          <p:nvPr/>
        </p:nvSpPr>
        <p:spPr>
          <a:xfrm>
            <a:off x="189948" y="537948"/>
            <a:ext cx="5906052" cy="62478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break, continue, pass </a:t>
            </a:r>
          </a:p>
          <a:p>
            <a:pPr algn="just"/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we can use break, continue and pass statements in our loops to add additional functionality for various cases </a:t>
            </a:r>
          </a:p>
          <a:p>
            <a:pPr algn="just"/>
            <a:endParaRPr 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the three statements are defined by:</a:t>
            </a:r>
          </a:p>
          <a:p>
            <a:pPr algn="just"/>
            <a:endParaRPr 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break : breakout of the current enclosing loop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continue : goes to the top of the closest enclosing loop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pass : does nothing at all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 using ‘pass’ statement</a:t>
            </a:r>
          </a:p>
          <a:p>
            <a:pPr algn="just"/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x = [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 algn="just"/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item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x: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   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comment </a:t>
            </a:r>
          </a:p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   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'End of my script’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#output:</a:t>
            </a:r>
          </a:p>
          <a:p>
            <a:pPr algn="just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End of my script</a:t>
            </a:r>
          </a:p>
          <a:p>
            <a:pPr algn="just"/>
            <a:endParaRPr lang="en-IN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r>
              <a:rPr lang="en-IN" sz="1000" dirty="0">
                <a:solidFill>
                  <a:srgbClr val="787474"/>
                </a:solidFill>
                <a:latin typeface="Consolas" panose="020B0609020204030204" pitchFamily="49" charset="0"/>
              </a:rPr>
              <a:t># using ‘continue’ statement</a:t>
            </a:r>
          </a:p>
          <a:p>
            <a:pPr algn="just"/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my_string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i="0" dirty="0" err="1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sammy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letter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my_string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algn="just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letter ==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'a’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algn="just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   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(letter)</a:t>
            </a:r>
          </a:p>
          <a:p>
            <a:pPr algn="just"/>
            <a:r>
              <a:rPr lang="en-IN" sz="1000" dirty="0">
                <a:solidFill>
                  <a:srgbClr val="787474"/>
                </a:solidFill>
                <a:latin typeface="Consolas" panose="020B0609020204030204" pitchFamily="49" charset="0"/>
              </a:rPr>
              <a:t># output </a:t>
            </a:r>
          </a:p>
          <a:p>
            <a:pPr algn="just"/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 </a:t>
            </a:r>
          </a:p>
          <a:p>
            <a:pPr algn="just"/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 </a:t>
            </a:r>
          </a:p>
          <a:p>
            <a:pPr algn="just"/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 </a:t>
            </a:r>
          </a:p>
          <a:p>
            <a:pPr algn="just"/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Y</a:t>
            </a:r>
          </a:p>
          <a:p>
            <a:pPr algn="just"/>
            <a:endParaRPr lang="en-IN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r>
              <a:rPr lang="en-IN" sz="1000" dirty="0">
                <a:solidFill>
                  <a:srgbClr val="787474"/>
                </a:solidFill>
                <a:latin typeface="Consolas" panose="020B0609020204030204" pitchFamily="49" charset="0"/>
              </a:rPr>
              <a:t># using ‘break’ statement</a:t>
            </a:r>
          </a:p>
          <a:p>
            <a:pPr algn="just"/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my_string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i="0" dirty="0" err="1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sammy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letter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my_string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algn="just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 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letter ==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'a’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algn="just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      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  </a:t>
            </a: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(letter)</a:t>
            </a:r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r>
              <a:rPr lang="en-IN" sz="1000" dirty="0">
                <a:solidFill>
                  <a:srgbClr val="787474"/>
                </a:solidFill>
                <a:latin typeface="Consolas" panose="020B0609020204030204" pitchFamily="49" charset="0"/>
              </a:rPr>
              <a:t># output </a:t>
            </a:r>
          </a:p>
          <a:p>
            <a:pPr algn="just"/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 </a:t>
            </a:r>
            <a:endParaRPr lang="en-IN" sz="1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F261F-4835-42AF-60C0-384CB982C7A0}"/>
              </a:ext>
            </a:extLst>
          </p:cNvPr>
          <p:cNvSpPr txBox="1"/>
          <p:nvPr/>
        </p:nvSpPr>
        <p:spPr>
          <a:xfrm>
            <a:off x="6237515" y="537948"/>
            <a:ext cx="5764538" cy="36317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 using while loop</a:t>
            </a:r>
          </a:p>
          <a:p>
            <a:pPr algn="just"/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x &lt;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algn="just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(x) </a:t>
            </a:r>
          </a:p>
          <a:p>
            <a:pPr algn="just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x +=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 output:</a:t>
            </a:r>
          </a:p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0</a:t>
            </a:r>
          </a:p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1</a:t>
            </a:r>
          </a:p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2</a:t>
            </a:r>
          </a:p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3</a:t>
            </a:r>
          </a:p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4</a:t>
            </a:r>
          </a:p>
          <a:p>
            <a:pPr algn="just"/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 using while loop with break statement </a:t>
            </a:r>
          </a:p>
          <a:p>
            <a:pPr algn="just"/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x &lt;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algn="just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x ==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algn="just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   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(x) </a:t>
            </a:r>
          </a:p>
          <a:p>
            <a:pPr algn="just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x +=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 output:</a:t>
            </a:r>
          </a:p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0</a:t>
            </a:r>
          </a:p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1</a:t>
            </a:r>
          </a:p>
          <a:p>
            <a:pPr algn="just"/>
            <a:endParaRPr lang="en-US" sz="1000" dirty="0">
              <a:solidFill>
                <a:srgbClr val="DF307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67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2BE812-BCF8-B058-2D5D-31900C7A1899}"/>
              </a:ext>
            </a:extLst>
          </p:cNvPr>
          <p:cNvSpPr txBox="1"/>
          <p:nvPr/>
        </p:nvSpPr>
        <p:spPr>
          <a:xfrm>
            <a:off x="5060375" y="20781"/>
            <a:ext cx="1381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ea typeface="Cambria" panose="02040503050406030204" pitchFamily="18" charset="0"/>
              </a:rPr>
              <a:t>PYTHON </a:t>
            </a:r>
          </a:p>
          <a:p>
            <a:endParaRPr lang="en-IN" sz="2400" b="1" dirty="0"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721B5B9-ABE2-1502-A6D7-D3784AB47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F40BC-1D7E-F386-5E4C-6C4A8DEA6CE7}"/>
              </a:ext>
            </a:extLst>
          </p:cNvPr>
          <p:cNvSpPr txBox="1"/>
          <p:nvPr/>
        </p:nvSpPr>
        <p:spPr>
          <a:xfrm>
            <a:off x="189948" y="537948"/>
            <a:ext cx="5906052" cy="59400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The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range()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function in Python is used to generate a sequence of numbers.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It creates a range object representing a sequence of integers.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The function can take up to three arguments: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and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step_size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pPr defTabSz="914400"/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The syntax for the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range()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function is: </a:t>
            </a:r>
          </a:p>
          <a:p>
            <a:pPr defTabSz="914400"/>
            <a:endParaRPr lang="en-US" altLang="en-US" sz="1000" dirty="0">
              <a:latin typeface="Consolas" panose="020B0609020204030204" pitchFamily="49" charset="0"/>
            </a:endParaRPr>
          </a:p>
          <a:p>
            <a:pPr defTabSz="914400"/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(start, stop,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step_size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defTabSz="914400"/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defTabSz="914400"/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defTabSz="914400"/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Using the range 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defTabSz="914400"/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num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pPr defTabSz="914400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(num)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defTabSz="914400"/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</a:t>
            </a:r>
          </a:p>
          <a:p>
            <a:pPr defTabSz="914400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0 </a:t>
            </a:r>
          </a:p>
          <a:p>
            <a:pPr defTabSz="914400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1 </a:t>
            </a:r>
          </a:p>
          <a:p>
            <a:pPr defTabSz="914400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2 </a:t>
            </a:r>
          </a:p>
          <a:p>
            <a:pPr defTabSz="914400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3 </a:t>
            </a:r>
          </a:p>
          <a:p>
            <a:pPr defTabSz="914400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4 </a:t>
            </a:r>
          </a:p>
          <a:p>
            <a:pPr defTabSz="914400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5 </a:t>
            </a:r>
          </a:p>
          <a:p>
            <a:pPr defTabSz="914400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6 </a:t>
            </a:r>
          </a:p>
          <a:p>
            <a:pPr defTabSz="914400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7 </a:t>
            </a:r>
          </a:p>
          <a:p>
            <a:pPr defTabSz="914400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8 </a:t>
            </a:r>
          </a:p>
          <a:p>
            <a:pPr defTabSz="914400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9</a:t>
            </a:r>
          </a:p>
          <a:p>
            <a:pPr defTabSz="914400"/>
            <a:endParaRPr lang="en-IN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defTabSz="914400"/>
            <a:endParaRPr lang="en-IN" sz="1000" b="0" i="0" dirty="0">
              <a:solidFill>
                <a:srgbClr val="787474"/>
              </a:solidFill>
              <a:effectLst/>
              <a:latin typeface="Consolas" panose="020B0609020204030204" pitchFamily="49" charset="0"/>
            </a:endParaRPr>
          </a:p>
          <a:p>
            <a:pPr defTabSz="914400"/>
            <a:endParaRPr lang="en-IN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defTabSz="914400"/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Using the range function with start and end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defTabSz="914400"/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num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pPr defTabSz="914400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 </a:t>
            </a: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(num)</a:t>
            </a:r>
            <a:endParaRPr lang="en-IN" sz="1000" b="0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defTabSz="914400"/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</a:t>
            </a:r>
            <a:endParaRPr lang="en-IN" sz="1000" b="0" i="0" dirty="0">
              <a:solidFill>
                <a:srgbClr val="787474"/>
              </a:solidFill>
              <a:effectLst/>
              <a:latin typeface="Consolas" panose="020B0609020204030204" pitchFamily="49" charset="0"/>
            </a:endParaRPr>
          </a:p>
          <a:p>
            <a:pPr defTabSz="914400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3 </a:t>
            </a:r>
          </a:p>
          <a:p>
            <a:pPr defTabSz="914400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4 </a:t>
            </a:r>
          </a:p>
          <a:p>
            <a:pPr defTabSz="914400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5 </a:t>
            </a:r>
          </a:p>
          <a:p>
            <a:pPr defTabSz="914400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6 </a:t>
            </a:r>
          </a:p>
          <a:p>
            <a:pPr defTabSz="914400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7 </a:t>
            </a:r>
          </a:p>
          <a:p>
            <a:pPr defTabSz="914400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8 </a:t>
            </a:r>
          </a:p>
          <a:p>
            <a:pPr defTabSz="914400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b="0" i="0" dirty="0">
              <a:solidFill>
                <a:srgbClr val="78747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F261F-4835-42AF-60C0-384CB982C7A0}"/>
              </a:ext>
            </a:extLst>
          </p:cNvPr>
          <p:cNvSpPr txBox="1"/>
          <p:nvPr/>
        </p:nvSpPr>
        <p:spPr>
          <a:xfrm>
            <a:off x="6237515" y="537948"/>
            <a:ext cx="5764538" cy="59400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Using the range function with start, end, and step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num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(num)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Using list() with range to create a list from a range object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 err="1">
                <a:solidFill>
                  <a:srgbClr val="FFFFFF"/>
                </a:solidFill>
                <a:latin typeface="Consolas" panose="020B0609020204030204" pitchFamily="49" charset="0"/>
              </a:rPr>
              <a:t>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ylist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[0, 2, 4, 6, 8, 10]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78747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 </a:t>
            </a:r>
            <a: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Using enumerate to get the index and letter from a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index_count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letter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abcde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'At index {}, the letter is {}'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index_count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letter))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index_count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At index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the letter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At index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the letter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At index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the letter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At index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the letter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At index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the letter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Using enumerate directly with a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word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abcde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item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(word):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    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(item)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'a’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'b’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'c’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'd’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'e’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5913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2BE812-BCF8-B058-2D5D-31900C7A1899}"/>
              </a:ext>
            </a:extLst>
          </p:cNvPr>
          <p:cNvSpPr txBox="1"/>
          <p:nvPr/>
        </p:nvSpPr>
        <p:spPr>
          <a:xfrm>
            <a:off x="5060375" y="20781"/>
            <a:ext cx="1381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ea typeface="Cambria" panose="02040503050406030204" pitchFamily="18" charset="0"/>
              </a:rPr>
              <a:t>PYTHON </a:t>
            </a:r>
          </a:p>
          <a:p>
            <a:endParaRPr lang="en-IN" sz="2400" b="1" dirty="0"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721B5B9-ABE2-1502-A6D7-D3784AB47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F40BC-1D7E-F386-5E4C-6C4A8DEA6CE7}"/>
              </a:ext>
            </a:extLst>
          </p:cNvPr>
          <p:cNvSpPr txBox="1"/>
          <p:nvPr/>
        </p:nvSpPr>
        <p:spPr>
          <a:xfrm>
            <a:off x="255261" y="1049576"/>
            <a:ext cx="5906052" cy="51706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Using enumerate to get index and letter separately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word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abcde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index, letter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(word):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(index)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(letter)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'\n’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Using zip to combine two lists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mylist1 = 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mylist2 = 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'c’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item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zip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(mylist1, mylist2):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    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(item)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'a’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'b’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'c’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F261F-4835-42AF-60C0-384CB982C7A0}"/>
              </a:ext>
            </a:extLst>
          </p:cNvPr>
          <p:cNvSpPr txBox="1"/>
          <p:nvPr/>
        </p:nvSpPr>
        <p:spPr>
          <a:xfrm>
            <a:off x="6291943" y="1203464"/>
            <a:ext cx="5764538" cy="48628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Using the in operator to check membership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False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True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'a world'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True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mykey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mykey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345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True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 = {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mykey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345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345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False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78747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Using min and max functions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100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78747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Using shuffle from random to shuffle a 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random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shuffle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shuffle(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[6, 2, 4, 3, 5, 7, 1]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Using </a:t>
            </a:r>
            <a:r>
              <a:rPr kumimoji="0" lang="en-US" altLang="en-US" sz="1000" i="0" u="none" strike="noStrike" cap="none" normalizeH="0" baseline="0" dirty="0" err="1">
                <a:ln>
                  <a:noFill/>
                </a:ln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 from random to generate a random integer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random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 will be a random integer between 0 and 100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i="0" u="none" strike="noStrike" cap="none" normalizeH="0" baseline="0" dirty="0">
              <a:ln>
                <a:noFill/>
              </a:ln>
              <a:solidFill>
                <a:srgbClr val="78747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 </a:t>
            </a:r>
            <a: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Getting user input using input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'Enter a number here: 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78747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78747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38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2BE812-BCF8-B058-2D5D-31900C7A1899}"/>
              </a:ext>
            </a:extLst>
          </p:cNvPr>
          <p:cNvSpPr txBox="1"/>
          <p:nvPr/>
        </p:nvSpPr>
        <p:spPr>
          <a:xfrm>
            <a:off x="5060375" y="20781"/>
            <a:ext cx="1381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ea typeface="Cambria" panose="02040503050406030204" pitchFamily="18" charset="0"/>
              </a:rPr>
              <a:t>PYTHON </a:t>
            </a:r>
          </a:p>
          <a:p>
            <a:endParaRPr lang="en-IN" sz="2400" b="1" dirty="0"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721B5B9-ABE2-1502-A6D7-D3784AB47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F40BC-1D7E-F386-5E4C-6C4A8DEA6CE7}"/>
              </a:ext>
            </a:extLst>
          </p:cNvPr>
          <p:cNvSpPr txBox="1"/>
          <p:nvPr/>
        </p:nvSpPr>
        <p:spPr>
          <a:xfrm>
            <a:off x="189948" y="563348"/>
            <a:ext cx="5906052" cy="54784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Functions allows us to create blocks of code that can be easily executed many times, without needing to constantly rewrite the entire block of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A function is a group of statements performing a specific task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Basic function without parameters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rgbClr val="F22C3D"/>
                </a:solidFill>
                <a:effectLst/>
                <a:latin typeface="Consolas" panose="020B0609020204030204" pitchFamily="49" charset="0"/>
              </a:rPr>
              <a:t>name_of_function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'‘’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A67D"/>
                </a:solidFill>
                <a:latin typeface="Consolas" panose="020B0609020204030204" pitchFamily="49" charset="0"/>
              </a:rPr>
              <a:t>    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This is a docstring that explains the function.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A67D"/>
                </a:solidFill>
                <a:latin typeface="Consolas" panose="020B0609020204030204" pitchFamily="49" charset="0"/>
              </a:rPr>
              <a:t>    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'‘’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     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name_of_function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Call the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Hello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Function with a parameter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rgbClr val="F22C3D"/>
                </a:solidFill>
                <a:effectLst/>
                <a:latin typeface="Consolas" panose="020B0609020204030204" pitchFamily="49" charset="0"/>
              </a:rPr>
              <a:t>greet_person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(name):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    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"Hello, "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+ name)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b="0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greet_person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"Alice"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Call the function with argument "Alice“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 output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Hello, Alice</a:t>
            </a:r>
            <a:endParaRPr lang="en-US" sz="1000" b="0" i="0" dirty="0">
              <a:solidFill>
                <a:srgbClr val="78747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Example 3: Function with parameters and return statement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rgbClr val="F22C3D"/>
                </a:solidFill>
                <a:effectLst/>
                <a:latin typeface="Consolas" panose="020B0609020204030204" pitchFamily="49" charset="0"/>
              </a:rPr>
              <a:t>add_function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(num1, num2):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num1 + num2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add_function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Call the function with arguments 5 and 3 </a:t>
            </a: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(result)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Print the result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 output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8</a:t>
            </a:r>
            <a:endParaRPr lang="en-US" sz="1000" b="0" i="0" dirty="0">
              <a:solidFill>
                <a:srgbClr val="78747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F261F-4835-42AF-60C0-384CB982C7A0}"/>
              </a:ext>
            </a:extLst>
          </p:cNvPr>
          <p:cNvSpPr txBox="1"/>
          <p:nvPr/>
        </p:nvSpPr>
        <p:spPr>
          <a:xfrm>
            <a:off x="6237515" y="556998"/>
            <a:ext cx="5764538" cy="54784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rgbClr val="F22C3D"/>
                </a:solidFill>
                <a:effectLst/>
                <a:latin typeface="Consolas" panose="020B0609020204030204" pitchFamily="49" charset="0"/>
              </a:rPr>
              <a:t>say_hello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   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   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"are"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   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"you"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say_hello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#output</a:t>
            </a:r>
          </a:p>
          <a:p>
            <a:pPr algn="just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hello </a:t>
            </a:r>
          </a:p>
          <a:p>
            <a:pPr algn="just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are </a:t>
            </a:r>
          </a:p>
          <a:p>
            <a:pPr algn="just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You</a:t>
            </a:r>
          </a:p>
          <a:p>
            <a:pPr algn="just"/>
            <a:endParaRPr lang="en-IN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using an f-string</a:t>
            </a:r>
          </a:p>
          <a:p>
            <a:pPr algn="just"/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rgbClr val="F22C3D"/>
                </a:solidFill>
                <a:effectLst/>
                <a:latin typeface="Consolas" panose="020B0609020204030204" pitchFamily="49" charset="0"/>
              </a:rPr>
              <a:t>say_hello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(name): </a:t>
            </a:r>
          </a:p>
          <a:p>
            <a:pPr algn="just"/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   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f'hello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 {name}’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just"/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say_hello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i="0" dirty="0" err="1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jose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just"/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#output</a:t>
            </a:r>
          </a:p>
          <a:p>
            <a:pPr algn="just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hello </a:t>
            </a:r>
            <a:r>
              <a:rPr lang="en-IN" sz="1000" b="0" i="0" dirty="0" err="1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jose</a:t>
            </a:r>
            <a:endParaRPr lang="en-IN" sz="1000" b="0" i="0" dirty="0">
              <a:solidFill>
                <a:srgbClr val="787474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#example</a:t>
            </a:r>
          </a:p>
          <a:p>
            <a:pPr algn="just"/>
            <a:r>
              <a:rPr lang="pt-BR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i="0" dirty="0">
                <a:solidFill>
                  <a:srgbClr val="F22C3D"/>
                </a:solidFill>
                <a:effectLst/>
                <a:latin typeface="Consolas" panose="020B0609020204030204" pitchFamily="49" charset="0"/>
              </a:rPr>
              <a:t>add_num</a:t>
            </a:r>
            <a:r>
              <a:rPr lang="pt-BR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(num1, num2): </a:t>
            </a:r>
          </a:p>
          <a:p>
            <a:pPr algn="just"/>
            <a:r>
              <a:rPr lang="pt-BR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       return</a:t>
            </a:r>
            <a:r>
              <a:rPr lang="pt-BR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num1 + num2 </a:t>
            </a:r>
          </a:p>
          <a:p>
            <a:pPr algn="just"/>
            <a:endParaRPr lang="pt-BR" sz="1000" b="0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pt-BR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result = add_num(</a:t>
            </a:r>
            <a:r>
              <a:rPr lang="pt-BR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algn="just"/>
            <a:r>
              <a:rPr lang="pt-BR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(result) </a:t>
            </a:r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#output-30</a:t>
            </a:r>
          </a:p>
          <a:p>
            <a:pPr algn="just"/>
            <a:endParaRPr lang="pt-BR" sz="1000" b="0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Function to return the result </a:t>
            </a:r>
          </a:p>
          <a:p>
            <a:pPr marL="0" indent="0">
              <a:buNone/>
            </a:pP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rgbClr val="F22C3D"/>
                </a:solidFill>
                <a:effectLst/>
                <a:latin typeface="Consolas" panose="020B0609020204030204" pitchFamily="49" charset="0"/>
              </a:rPr>
              <a:t>return_result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(a, b): </a:t>
            </a:r>
          </a:p>
          <a:p>
            <a:pPr marL="0" indent="0">
              <a:buNone/>
            </a:pP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a + b </a:t>
            </a:r>
          </a:p>
          <a:p>
            <a:pPr marL="0" indent="0">
              <a:buNone/>
            </a:pPr>
            <a:endParaRPr lang="en-US" sz="1000" b="0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return_result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(result) 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   #output-30</a:t>
            </a:r>
          </a:p>
        </p:txBody>
      </p:sp>
    </p:spTree>
    <p:extLst>
      <p:ext uri="{BB962C8B-B14F-4D97-AF65-F5344CB8AC3E}">
        <p14:creationId xmlns:p14="http://schemas.microsoft.com/office/powerpoint/2010/main" val="189949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2BE812-BCF8-B058-2D5D-31900C7A1899}"/>
              </a:ext>
            </a:extLst>
          </p:cNvPr>
          <p:cNvSpPr txBox="1"/>
          <p:nvPr/>
        </p:nvSpPr>
        <p:spPr>
          <a:xfrm>
            <a:off x="5060375" y="20781"/>
            <a:ext cx="1381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ea typeface="Cambria" panose="02040503050406030204" pitchFamily="18" charset="0"/>
              </a:rPr>
              <a:t>PYTHON </a:t>
            </a:r>
          </a:p>
          <a:p>
            <a:endParaRPr lang="en-IN" sz="2400" b="1" dirty="0"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721B5B9-ABE2-1502-A6D7-D3784AB47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F40BC-1D7E-F386-5E4C-6C4A8DEA6CE7}"/>
              </a:ext>
            </a:extLst>
          </p:cNvPr>
          <p:cNvSpPr txBox="1"/>
          <p:nvPr/>
        </p:nvSpPr>
        <p:spPr>
          <a:xfrm>
            <a:off x="142322" y="537948"/>
            <a:ext cx="6090117" cy="54784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 Function with print </a:t>
            </a:r>
            <a:r>
              <a:rPr lang="en-US" sz="1000" b="0" i="0" dirty="0">
                <a:effectLst/>
                <a:latin typeface="Consolas" panose="020B0609020204030204" pitchFamily="49" charset="0"/>
              </a:rPr>
              <a:t>and return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rgbClr val="F22C3D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(a, b): </a:t>
            </a:r>
          </a:p>
          <a:p>
            <a:pPr marL="0" indent="0">
              <a:buNone/>
            </a:pP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    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(a + b) </a:t>
            </a:r>
          </a:p>
          <a:p>
            <a:pPr marL="0" indent="0">
              <a:buNone/>
            </a:pP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a + b </a:t>
            </a:r>
          </a:p>
          <a:p>
            <a:pPr marL="0" indent="0">
              <a:buNone/>
            </a:pP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  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#output-30</a:t>
            </a:r>
          </a:p>
          <a:p>
            <a:pPr marL="0" indent="0">
              <a:buNone/>
            </a:pP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(result)    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#output-30</a:t>
            </a:r>
          </a:p>
          <a:p>
            <a:pPr marL="0" indent="0">
              <a:buNone/>
            </a:pPr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Function with logic for summing numbers </a:t>
            </a:r>
          </a:p>
          <a:p>
            <a:pPr marL="0" indent="0">
              <a:buNone/>
            </a:pP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rgbClr val="F22C3D"/>
                </a:solidFill>
                <a:effectLst/>
                <a:latin typeface="Consolas" panose="020B0609020204030204" pitchFamily="49" charset="0"/>
              </a:rPr>
              <a:t>sum_numbers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(num1, num2):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  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num1 + num2 </a:t>
            </a:r>
          </a:p>
          <a:p>
            <a:pPr marL="0" indent="0">
              <a:buNone/>
            </a:pPr>
            <a:endParaRPr lang="en-US" sz="1000" b="0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sum_numbers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30</a:t>
            </a:r>
          </a:p>
          <a:p>
            <a:pPr marL="0" indent="0">
              <a:buNone/>
            </a:pP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sum_numbers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'10'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</a:t>
            </a:r>
            <a:r>
              <a:rPr lang="en-US" sz="1000" b="0" i="0" dirty="0" err="1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TypeError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 (unsupported operand type(s) for +)</a:t>
            </a:r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Function to check if a number is even</a:t>
            </a:r>
          </a:p>
          <a:p>
            <a:pPr marL="0" indent="0">
              <a:buNone/>
            </a:pPr>
            <a:r>
              <a:rPr lang="en-IN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i="0" dirty="0" err="1">
                <a:solidFill>
                  <a:srgbClr val="F22C3D"/>
                </a:solidFill>
                <a:effectLst/>
                <a:latin typeface="Consolas" panose="020B0609020204030204" pitchFamily="49" charset="0"/>
              </a:rPr>
              <a:t>even_check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(number):</a:t>
            </a:r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result = number % </a:t>
            </a:r>
            <a:r>
              <a:rPr lang="en-IN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IN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DF3079"/>
                </a:solidFill>
                <a:latin typeface="Consolas" panose="020B0609020204030204" pitchFamily="49" charset="0"/>
              </a:rPr>
              <a:t>    </a:t>
            </a:r>
            <a:r>
              <a:rPr lang="en-IN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result</a:t>
            </a:r>
          </a:p>
          <a:p>
            <a:pPr marL="0" indent="0">
              <a:buNone/>
            </a:pPr>
            <a:endParaRPr lang="en-IN" sz="1000" b="0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even_check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True </a:t>
            </a:r>
          </a:p>
          <a:p>
            <a:pPr marL="0" indent="0">
              <a:buNone/>
            </a:pP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even_check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False</a:t>
            </a:r>
          </a:p>
          <a:p>
            <a:pPr marL="0" indent="0">
              <a:buNone/>
            </a:pPr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Function to check if any number is even inside a list </a:t>
            </a:r>
          </a:p>
          <a:p>
            <a:pPr marL="0" indent="0">
              <a:buNone/>
            </a:pP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rgbClr val="F22C3D"/>
                </a:solidFill>
                <a:effectLst/>
                <a:latin typeface="Consolas" panose="020B0609020204030204" pitchFamily="49" charset="0"/>
              </a:rPr>
              <a:t>check_even_list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num_list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num_list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     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number %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          </a:t>
            </a:r>
            <a:r>
              <a:rPr lang="en-IN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       </a:t>
            </a:r>
            <a:r>
              <a:rPr lang="en-IN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            </a:t>
            </a:r>
            <a:r>
              <a:rPr lang="en-IN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pass</a:t>
            </a:r>
          </a:p>
          <a:p>
            <a:pPr marL="0" indent="0">
              <a:buNone/>
            </a:pPr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check_even_list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None (No even number) </a:t>
            </a:r>
          </a:p>
          <a:p>
            <a:pPr marL="0" indent="0">
              <a:buNone/>
            </a:pP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check_even_list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True (Contains even number) </a:t>
            </a:r>
          </a:p>
          <a:p>
            <a:pPr marL="0" indent="0">
              <a:buNone/>
            </a:pP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check_even_list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True (Contains even number)</a:t>
            </a:r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000" dirty="0">
              <a:solidFill>
                <a:srgbClr val="78747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F261F-4835-42AF-60C0-384CB982C7A0}"/>
              </a:ext>
            </a:extLst>
          </p:cNvPr>
          <p:cNvSpPr txBox="1"/>
          <p:nvPr/>
        </p:nvSpPr>
        <p:spPr>
          <a:xfrm>
            <a:off x="6304190" y="552955"/>
            <a:ext cx="5764538" cy="54784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Function to return all even numbers in a list </a:t>
            </a:r>
          </a:p>
          <a:p>
            <a:pPr marL="0" indent="0">
              <a:buNone/>
            </a:pP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rgbClr val="F22C3D"/>
                </a:solidFill>
                <a:effectLst/>
                <a:latin typeface="Consolas" panose="020B0609020204030204" pitchFamily="49" charset="0"/>
              </a:rPr>
              <a:t>check_even_list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num_list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IN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even_numbers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[]</a:t>
            </a:r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N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IN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num_list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     </a:t>
            </a:r>
            <a:r>
              <a:rPr lang="en-IN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number % </a:t>
            </a:r>
            <a:r>
              <a:rPr lang="en-IN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IN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endParaRPr lang="en-IN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       </a:t>
            </a:r>
            <a:r>
              <a:rPr lang="en-IN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even_numbers.append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(number)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      </a:t>
            </a:r>
            <a:r>
              <a:rPr lang="en-IN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endParaRPr lang="en-IN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           </a:t>
            </a:r>
            <a:r>
              <a:rPr lang="en-IN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pass</a:t>
            </a:r>
            <a:endParaRPr lang="en-IN" sz="1000" b="0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IN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even_numbers</a:t>
            </a:r>
            <a:endParaRPr lang="en-IN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check_even_list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[] </a:t>
            </a:r>
          </a:p>
          <a:p>
            <a:pPr marL="0" indent="0">
              <a:buNone/>
            </a:pP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check_even_list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[2, 4] </a:t>
            </a:r>
          </a:p>
          <a:p>
            <a:pPr marL="0" indent="0">
              <a:buNone/>
            </a:pP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check_even_list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[2]</a:t>
            </a:r>
          </a:p>
          <a:p>
            <a:pPr marL="0" indent="0">
              <a:buNone/>
            </a:pPr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Tuple unpacking with stock prices </a:t>
            </a:r>
          </a:p>
          <a:p>
            <a:pPr marL="0" indent="0">
              <a:buNone/>
            </a:pPr>
            <a:r>
              <a:rPr lang="en-US" sz="12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stock_prices</a:t>
            </a:r>
            <a:r>
              <a:rPr lang="en-US" sz="1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[(</a:t>
            </a:r>
            <a:r>
              <a:rPr lang="en-US" sz="12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'APPL'</a:t>
            </a:r>
            <a:r>
              <a:rPr lang="en-US" sz="1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en-US" sz="12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'GOOG'</a:t>
            </a:r>
            <a:r>
              <a:rPr lang="en-US" sz="1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1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en-US" sz="12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'MSFT'</a:t>
            </a:r>
            <a:r>
              <a:rPr lang="en-US" sz="1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 </a:t>
            </a:r>
          </a:p>
          <a:p>
            <a:pPr marL="0" indent="0">
              <a:buNone/>
            </a:pPr>
            <a:endParaRPr lang="en-US" sz="1200" b="0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item </a:t>
            </a:r>
            <a:r>
              <a:rPr lang="en-US" sz="12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stock_prices</a:t>
            </a:r>
            <a:r>
              <a:rPr lang="en-US" sz="1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    print</a:t>
            </a:r>
            <a:r>
              <a:rPr lang="en-US" sz="1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(item)</a:t>
            </a:r>
          </a:p>
          <a:p>
            <a:pPr marL="0" indent="0">
              <a:buNone/>
            </a:pPr>
            <a:endParaRPr 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 </a:t>
            </a:r>
          </a:p>
          <a:p>
            <a:pPr marL="0" indent="0">
              <a:buNone/>
            </a:pPr>
            <a:r>
              <a:rPr lang="en-IN" sz="1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'APPL'</a:t>
            </a:r>
            <a:r>
              <a:rPr lang="en-IN" sz="1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N" sz="1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IN" sz="1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'GOOG'</a:t>
            </a:r>
            <a:r>
              <a:rPr lang="en-IN" sz="1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IN" sz="1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IN" sz="1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'MSFT'</a:t>
            </a:r>
            <a:r>
              <a:rPr lang="en-IN" sz="1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Tuple unpacking for ticker and price </a:t>
            </a:r>
          </a:p>
          <a:p>
            <a:pPr marL="0" indent="0">
              <a:buNone/>
            </a:pP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ticker, price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stock_prices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  </a:t>
            </a: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(ticker)</a:t>
            </a:r>
          </a:p>
          <a:p>
            <a:pPr marL="0" indent="0">
              <a:buNone/>
            </a:pP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</a:t>
            </a:r>
          </a:p>
          <a:p>
            <a:pPr marL="0" indent="0">
              <a:buNone/>
            </a:pPr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APPL </a:t>
            </a:r>
          </a:p>
          <a:p>
            <a:pPr marL="0" indent="0">
              <a:buNone/>
            </a:pPr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GOOG </a:t>
            </a:r>
          </a:p>
          <a:p>
            <a:pPr marL="0" indent="0">
              <a:buNone/>
            </a:pPr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MSFT</a:t>
            </a:r>
            <a:endParaRPr lang="en-US" sz="1000" b="0" i="0" dirty="0">
              <a:solidFill>
                <a:srgbClr val="78747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69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2BE812-BCF8-B058-2D5D-31900C7A1899}"/>
              </a:ext>
            </a:extLst>
          </p:cNvPr>
          <p:cNvSpPr txBox="1"/>
          <p:nvPr/>
        </p:nvSpPr>
        <p:spPr>
          <a:xfrm>
            <a:off x="5060375" y="20781"/>
            <a:ext cx="1381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ea typeface="Cambria" panose="02040503050406030204" pitchFamily="18" charset="0"/>
              </a:rPr>
              <a:t>PYTHON </a:t>
            </a:r>
          </a:p>
          <a:p>
            <a:endParaRPr lang="en-IN" sz="2400" b="1" dirty="0"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721B5B9-ABE2-1502-A6D7-D3784AB47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F40BC-1D7E-F386-5E4C-6C4A8DEA6CE7}"/>
              </a:ext>
            </a:extLst>
          </p:cNvPr>
          <p:cNvSpPr txBox="1"/>
          <p:nvPr/>
        </p:nvSpPr>
        <p:spPr>
          <a:xfrm>
            <a:off x="179061" y="691705"/>
            <a:ext cx="5916939" cy="54784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Tuple unpacking for calculation </a:t>
            </a:r>
          </a:p>
          <a:p>
            <a:pPr algn="just"/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ticker, price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stock_prices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algn="just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(price + (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* price))</a:t>
            </a:r>
          </a:p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 output</a:t>
            </a:r>
          </a:p>
          <a:p>
            <a:pPr algn="just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220.0 </a:t>
            </a:r>
          </a:p>
          <a:p>
            <a:pPr algn="just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440.0 </a:t>
            </a:r>
          </a:p>
          <a:p>
            <a:pPr algn="just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110.0</a:t>
            </a:r>
          </a:p>
          <a:p>
            <a:pPr algn="just"/>
            <a:endParaRPr lang="en-IN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Employee of the month using a function and tuple unpacking</a:t>
            </a:r>
          </a:p>
          <a:p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work_hours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'Abby'</a:t>
            </a:r>
            <a:r>
              <a:rPr lang="en-US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billy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cassie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</a:t>
            </a:r>
            <a:r>
              <a:rPr lang="en-US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)]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employee_check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work_hours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current_max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employee_of_month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employee</a:t>
            </a:r>
            <a:r>
              <a:rPr lang="en-US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hours </a:t>
            </a:r>
            <a:r>
              <a:rPr lang="en-US" sz="1000" b="0" dirty="0">
                <a:solidFill>
                  <a:srgbClr val="82C6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work_hours</a:t>
            </a:r>
            <a:r>
              <a:rPr lang="en-US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hours &gt; 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current_max</a:t>
            </a:r>
            <a:r>
              <a:rPr lang="en-US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current_max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hours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employee_of_month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employee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employee_of_month</a:t>
            </a:r>
            <a:r>
              <a:rPr lang="en-US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current_max</a:t>
            </a:r>
            <a:r>
              <a:rPr lang="en-US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employee_check</a:t>
            </a:r>
            <a:r>
              <a:rPr lang="en-US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work_hours</a:t>
            </a:r>
            <a:r>
              <a:rPr lang="en-US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#output</a:t>
            </a:r>
          </a:p>
          <a:p>
            <a:pPr algn="just"/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('cassie', 800)</a:t>
            </a:r>
            <a:endParaRPr lang="en-IN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endParaRPr lang="en-IN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Assigning function result to variables using tuple unpacking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hours = 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employee_check</a:t>
            </a:r>
            <a:r>
              <a:rPr lang="en-US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work_hours</a:t>
            </a:r>
            <a:r>
              <a:rPr lang="en-US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1000" b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</a:t>
            </a:r>
            <a:r>
              <a:rPr lang="en-US" sz="1000" b="0" dirty="0" err="1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cassie</a:t>
            </a:r>
            <a:endParaRPr lang="en-US" sz="1000" b="0" dirty="0">
              <a:solidFill>
                <a:srgbClr val="78747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hours</a:t>
            </a:r>
            <a:r>
              <a:rPr lang="en-US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000" b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800</a:t>
            </a:r>
          </a:p>
        </p:txBody>
      </p:sp>
    </p:spTree>
    <p:extLst>
      <p:ext uri="{BB962C8B-B14F-4D97-AF65-F5344CB8AC3E}">
        <p14:creationId xmlns:p14="http://schemas.microsoft.com/office/powerpoint/2010/main" val="2203471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1526</TotalTime>
  <Words>2549</Words>
  <Application>Microsoft Office PowerPoint</Application>
  <PresentationFormat>Widescreen</PresentationFormat>
  <Paragraphs>510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deekshithanand09@outlook.com</dc:creator>
  <cp:lastModifiedBy>deekshithanand09@outlook.com</cp:lastModifiedBy>
  <cp:revision>37</cp:revision>
  <dcterms:created xsi:type="dcterms:W3CDTF">2023-07-20T13:38:01Z</dcterms:created>
  <dcterms:modified xsi:type="dcterms:W3CDTF">2023-08-10T16:44:47Z</dcterms:modified>
</cp:coreProperties>
</file>