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4"/>
  </p:notesMasterIdLst>
  <p:sldIdLst>
    <p:sldId id="257" r:id="rId2"/>
    <p:sldId id="258" r:id="rId3"/>
    <p:sldId id="259" r:id="rId4"/>
    <p:sldId id="260" r:id="rId5"/>
    <p:sldId id="261" r:id="rId6"/>
    <p:sldId id="262" r:id="rId7"/>
    <p:sldId id="263" r:id="rId8"/>
    <p:sldId id="264" r:id="rId9"/>
    <p:sldId id="266" r:id="rId10"/>
    <p:sldId id="265" r:id="rId11"/>
    <p:sldId id="269" r:id="rId12"/>
    <p:sldId id="268" r:id="rId13"/>
    <p:sldId id="270" r:id="rId14"/>
    <p:sldId id="271" r:id="rId15"/>
    <p:sldId id="273" r:id="rId16"/>
    <p:sldId id="274" r:id="rId17"/>
    <p:sldId id="275" r:id="rId18"/>
    <p:sldId id="272" r:id="rId19"/>
    <p:sldId id="277" r:id="rId20"/>
    <p:sldId id="276" r:id="rId21"/>
    <p:sldId id="279" r:id="rId22"/>
    <p:sldId id="267" r:id="rId23"/>
    <p:sldId id="278"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91" d="100"/>
          <a:sy n="91" d="100"/>
        </p:scale>
        <p:origin x="41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B2E49-184A-4785-A1F4-953A233E7666}"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9A7FB-3B82-4D86-B8ED-07C3F24283B0}" type="slidenum">
              <a:rPr lang="en-IN" smtClean="0"/>
              <a:t>‹#›</a:t>
            </a:fld>
            <a:endParaRPr lang="en-IN"/>
          </a:p>
        </p:txBody>
      </p:sp>
    </p:spTree>
    <p:extLst>
      <p:ext uri="{BB962C8B-B14F-4D97-AF65-F5344CB8AC3E}">
        <p14:creationId xmlns:p14="http://schemas.microsoft.com/office/powerpoint/2010/main" val="103108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7/21/2024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7/21/2024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7/21/2024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4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328959" y="801792"/>
            <a:ext cx="9528489" cy="5249332"/>
          </a:xfrm>
          <a:prstGeom prst="rect">
            <a:avLst/>
          </a:prstGeom>
        </p:spPr>
      </p:pic>
    </p:spTree>
    <p:extLst>
      <p:ext uri="{BB962C8B-B14F-4D97-AF65-F5344CB8AC3E}">
        <p14:creationId xmlns:p14="http://schemas.microsoft.com/office/powerpoint/2010/main" val="387239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TextBox 4"/>
          <p:cNvSpPr txBox="1"/>
          <p:nvPr/>
        </p:nvSpPr>
        <p:spPr>
          <a:xfrm>
            <a:off x="314036" y="1856509"/>
            <a:ext cx="10704945" cy="2308324"/>
          </a:xfrm>
          <a:prstGeom prst="rect">
            <a:avLst/>
          </a:prstGeom>
          <a:noFill/>
        </p:spPr>
        <p:txBody>
          <a:bodyPr wrap="square" rtlCol="0">
            <a:spAutoFit/>
          </a:bodyPr>
          <a:lstStyle/>
          <a:p>
            <a:pPr algn="ctr"/>
            <a:r>
              <a:rPr lang="en-IN" sz="3600" dirty="0"/>
              <a:t>&gt; : output redirection </a:t>
            </a:r>
          </a:p>
          <a:p>
            <a:pPr algn="ctr"/>
            <a:r>
              <a:rPr lang="en-IN" sz="3600" dirty="0"/>
              <a:t>&gt;&gt; : append redirection </a:t>
            </a:r>
          </a:p>
          <a:p>
            <a:pPr algn="ctr"/>
            <a:r>
              <a:rPr lang="en-IN" sz="3600" dirty="0"/>
              <a:t>&lt; : input redirection </a:t>
            </a:r>
          </a:p>
          <a:p>
            <a:pPr algn="ctr"/>
            <a:r>
              <a:rPr lang="en-IN" sz="3600" dirty="0"/>
              <a:t>2&gt; : error redirection </a:t>
            </a:r>
          </a:p>
        </p:txBody>
      </p:sp>
    </p:spTree>
    <p:extLst>
      <p:ext uri="{BB962C8B-B14F-4D97-AF65-F5344CB8AC3E}">
        <p14:creationId xmlns:p14="http://schemas.microsoft.com/office/powerpoint/2010/main" val="158827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3EF88-D493-48FF-AC2A-8A87556A9946}"/>
              </a:ext>
            </a:extLst>
          </p:cNvPr>
          <p:cNvSpPr txBox="1"/>
          <p:nvPr/>
        </p:nvSpPr>
        <p:spPr>
          <a:xfrm>
            <a:off x="178419" y="33454"/>
            <a:ext cx="10883591" cy="7448193"/>
          </a:xfrm>
          <a:prstGeom prst="rect">
            <a:avLst/>
          </a:prstGeom>
          <a:noFill/>
        </p:spPr>
        <p:txBody>
          <a:bodyPr wrap="square" rtlCol="0">
            <a:spAutoFit/>
          </a:bodyPr>
          <a:lstStyle/>
          <a:p>
            <a:r>
              <a:rPr lang="en-US" sz="3200" b="1" dirty="0"/>
              <a:t>head</a:t>
            </a:r>
          </a:p>
          <a:p>
            <a:r>
              <a:rPr lang="en-US" dirty="0"/>
              <a:t>The head command, as the name implies, print the top N number of data of the given input.</a:t>
            </a:r>
          </a:p>
          <a:p>
            <a:endParaRPr lang="en-US" sz="3200" b="1" dirty="0"/>
          </a:p>
          <a:p>
            <a:r>
              <a:rPr lang="en-US" sz="3200" b="1" dirty="0"/>
              <a:t>tail</a:t>
            </a:r>
          </a:p>
          <a:p>
            <a:r>
              <a:rPr lang="en-US" dirty="0"/>
              <a:t>The tail command, as the name implies, print the last N number of data of the given input. </a:t>
            </a:r>
            <a:endParaRPr lang="en-US" sz="3200" b="1" dirty="0"/>
          </a:p>
          <a:p>
            <a:endParaRPr lang="en-US" sz="3200" b="1" dirty="0"/>
          </a:p>
          <a:p>
            <a:r>
              <a:rPr lang="en-US" sz="3200" b="1" dirty="0"/>
              <a:t>cut</a:t>
            </a:r>
          </a:p>
          <a:p>
            <a:r>
              <a:rPr lang="en-US" dirty="0"/>
              <a:t>The cut command in UNIX is a command for cutting out the sections from each line of files and writing the result to standard output. It can be used to cut parts of a line by </a:t>
            </a:r>
            <a:r>
              <a:rPr lang="en-US" b="1" dirty="0"/>
              <a:t>byte position, character and field</a:t>
            </a:r>
          </a:p>
          <a:p>
            <a:endParaRPr lang="en-US" sz="3200" b="1" dirty="0"/>
          </a:p>
          <a:p>
            <a:r>
              <a:rPr lang="en-US" sz="3200" b="1" dirty="0"/>
              <a:t>sort </a:t>
            </a:r>
          </a:p>
          <a:p>
            <a:r>
              <a:rPr lang="en-US" dirty="0"/>
              <a:t>SORT command is used to sort a file, arranging the records in a particular order. By default, the sort command sorts file assuming the contents are ASCII. Options : -n -u -r </a:t>
            </a:r>
            <a:endParaRPr lang="en-US" sz="3200" b="1" dirty="0"/>
          </a:p>
          <a:p>
            <a:endParaRPr lang="en-US" sz="3200" b="1" dirty="0"/>
          </a:p>
          <a:p>
            <a:r>
              <a:rPr lang="en-US" sz="3200" b="1" dirty="0" err="1"/>
              <a:t>uniq</a:t>
            </a:r>
            <a:endParaRPr lang="en-US" sz="3200" b="1" dirty="0"/>
          </a:p>
          <a:p>
            <a:r>
              <a:rPr lang="en-US" dirty="0"/>
              <a:t>The </a:t>
            </a:r>
            <a:r>
              <a:rPr lang="en-US" b="1" dirty="0" err="1"/>
              <a:t>uniq</a:t>
            </a:r>
            <a:r>
              <a:rPr lang="en-US" dirty="0"/>
              <a:t> command in Linux is a command line utility that reports or filters out the repeated lines in a file.</a:t>
            </a:r>
            <a:r>
              <a:rPr lang="en-IN" sz="3200" b="1" dirty="0"/>
              <a:t> </a:t>
            </a:r>
            <a:r>
              <a:rPr lang="en-IN" dirty="0"/>
              <a:t>Options: -c -d</a:t>
            </a:r>
          </a:p>
          <a:p>
            <a:endParaRPr lang="en-US" dirty="0"/>
          </a:p>
        </p:txBody>
      </p:sp>
    </p:spTree>
    <p:extLst>
      <p:ext uri="{BB962C8B-B14F-4D97-AF65-F5344CB8AC3E}">
        <p14:creationId xmlns:p14="http://schemas.microsoft.com/office/powerpoint/2010/main" val="281574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animEffect transition="in" filter="fade">
                                      <p:cBhvr>
                                        <p:cTn id="39" dur="500"/>
                                        <p:tgtEl>
                                          <p:spTgt spid="2">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fade">
                                      <p:cBhvr>
                                        <p:cTn id="4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28B28-3B73-4309-91CD-4393935B6919}"/>
              </a:ext>
            </a:extLst>
          </p:cNvPr>
          <p:cNvSpPr txBox="1"/>
          <p:nvPr/>
        </p:nvSpPr>
        <p:spPr>
          <a:xfrm>
            <a:off x="813352" y="725557"/>
            <a:ext cx="11002617" cy="4647426"/>
          </a:xfrm>
          <a:prstGeom prst="rect">
            <a:avLst/>
          </a:prstGeom>
          <a:noFill/>
        </p:spPr>
        <p:txBody>
          <a:bodyPr wrap="square" rtlCol="0">
            <a:spAutoFit/>
          </a:bodyPr>
          <a:lstStyle/>
          <a:p>
            <a:r>
              <a:rPr lang="en-IN" sz="3200" b="1" dirty="0" err="1"/>
              <a:t>chmod</a:t>
            </a:r>
            <a:endParaRPr lang="en-IN" sz="3200" b="1" dirty="0"/>
          </a:p>
          <a:p>
            <a:r>
              <a:rPr lang="en-IN" dirty="0"/>
              <a:t> this command used to change file or directory permissions </a:t>
            </a:r>
          </a:p>
          <a:p>
            <a:endParaRPr lang="en-IN" sz="3200" b="1" dirty="0"/>
          </a:p>
          <a:p>
            <a:r>
              <a:rPr lang="en-IN" sz="3200" b="1" dirty="0" err="1"/>
              <a:t>chown</a:t>
            </a:r>
            <a:r>
              <a:rPr lang="en-IN" sz="3200" b="1" dirty="0"/>
              <a:t> </a:t>
            </a:r>
          </a:p>
          <a:p>
            <a:r>
              <a:rPr lang="en-IN" dirty="0"/>
              <a:t>To change the owner ship of  a file </a:t>
            </a:r>
          </a:p>
          <a:p>
            <a:endParaRPr lang="en-IN" sz="3200" b="1" dirty="0"/>
          </a:p>
          <a:p>
            <a:r>
              <a:rPr lang="en-IN" sz="3200" b="1" dirty="0" err="1"/>
              <a:t>mkdir</a:t>
            </a:r>
            <a:endParaRPr lang="en-IN" sz="3200" b="1" dirty="0"/>
          </a:p>
          <a:p>
            <a:r>
              <a:rPr lang="en-IN" dirty="0"/>
              <a:t>To create a directory we use this command </a:t>
            </a:r>
          </a:p>
          <a:p>
            <a:endParaRPr lang="en-IN" sz="3200" b="1" dirty="0"/>
          </a:p>
          <a:p>
            <a:r>
              <a:rPr lang="en-IN" sz="3200" b="1" dirty="0" err="1"/>
              <a:t>rmdir</a:t>
            </a:r>
            <a:endParaRPr lang="en-IN" sz="3200" b="1" dirty="0"/>
          </a:p>
          <a:p>
            <a:r>
              <a:rPr lang="en-US" b="1" dirty="0" err="1"/>
              <a:t>rmdir</a:t>
            </a:r>
            <a:r>
              <a:rPr lang="en-US" dirty="0"/>
              <a:t> command is used remove empty directories from the filesystem in Linux.</a:t>
            </a:r>
            <a:endParaRPr lang="en-IN" sz="3200" b="1" dirty="0"/>
          </a:p>
        </p:txBody>
      </p:sp>
    </p:spTree>
    <p:extLst>
      <p:ext uri="{BB962C8B-B14F-4D97-AF65-F5344CB8AC3E}">
        <p14:creationId xmlns:p14="http://schemas.microsoft.com/office/powerpoint/2010/main" val="184752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82A2AB-2B3E-422D-B182-6B7604B58932}"/>
              </a:ext>
            </a:extLst>
          </p:cNvPr>
          <p:cNvSpPr txBox="1"/>
          <p:nvPr/>
        </p:nvSpPr>
        <p:spPr>
          <a:xfrm>
            <a:off x="304800" y="33454"/>
            <a:ext cx="10883591" cy="6771084"/>
          </a:xfrm>
          <a:prstGeom prst="rect">
            <a:avLst/>
          </a:prstGeom>
          <a:noFill/>
        </p:spPr>
        <p:txBody>
          <a:bodyPr wrap="square" rtlCol="0">
            <a:spAutoFit/>
          </a:bodyPr>
          <a:lstStyle/>
          <a:p>
            <a:r>
              <a:rPr lang="en-US" sz="3200" b="1" dirty="0"/>
              <a:t>tee</a:t>
            </a:r>
          </a:p>
          <a:p>
            <a:r>
              <a:rPr lang="en-US" b="1" dirty="0"/>
              <a:t>tee command</a:t>
            </a:r>
            <a:r>
              <a:rPr lang="en-US" dirty="0"/>
              <a:t> reads the standard input and writes it to both the standard output and one or more files</a:t>
            </a:r>
          </a:p>
          <a:p>
            <a:r>
              <a:rPr lang="en-US" sz="1400" b="1" dirty="0"/>
              <a:t>Examples:</a:t>
            </a:r>
            <a:endParaRPr lang="en-IN" sz="1400" b="1" dirty="0"/>
          </a:p>
          <a:p>
            <a:pPr marL="342900" indent="-342900">
              <a:buAutoNum type="arabicPeriod"/>
            </a:pPr>
            <a:r>
              <a:rPr lang="en-IN" sz="1600" dirty="0"/>
              <a:t>df -h | tee disk_usage.txt</a:t>
            </a:r>
            <a:endParaRPr lang="en-US" sz="1600" dirty="0"/>
          </a:p>
          <a:p>
            <a:pPr marL="514350" indent="-514350">
              <a:buAutoNum type="arabicPeriod"/>
            </a:pPr>
            <a:r>
              <a:rPr lang="en-US" dirty="0"/>
              <a:t>command | tee file1.out file2.out file3.out</a:t>
            </a:r>
          </a:p>
          <a:p>
            <a:pPr marL="514350" indent="-514350">
              <a:buAutoNum type="arabicPeriod"/>
            </a:pPr>
            <a:r>
              <a:rPr lang="en-US" dirty="0"/>
              <a:t>command | tee -a </a:t>
            </a:r>
            <a:r>
              <a:rPr lang="en-US" dirty="0" err="1"/>
              <a:t>file.out</a:t>
            </a:r>
            <a:endParaRPr lang="en-US" sz="3200" b="1" dirty="0"/>
          </a:p>
          <a:p>
            <a:endParaRPr lang="en-US" sz="3200" b="1" dirty="0"/>
          </a:p>
          <a:p>
            <a:endParaRPr lang="en-US" sz="3200" b="1" dirty="0"/>
          </a:p>
          <a:p>
            <a:r>
              <a:rPr lang="en-US" sz="3200" b="1" dirty="0"/>
              <a:t>find</a:t>
            </a:r>
          </a:p>
          <a:p>
            <a:r>
              <a:rPr lang="en-US" dirty="0"/>
              <a:t>The </a:t>
            </a:r>
            <a:r>
              <a:rPr lang="en-US" b="1" dirty="0"/>
              <a:t>find</a:t>
            </a:r>
            <a:r>
              <a:rPr lang="en-US" dirty="0"/>
              <a:t> command in UNIX is a command line utility for walking a file hierarchy. It can be used to find files and directories and perform subsequent operations on them. It supports searching by file, folder, name, creation date, modification date, owner and permissions.</a:t>
            </a:r>
            <a:endParaRPr lang="en-US" sz="3200" b="1" dirty="0"/>
          </a:p>
          <a:p>
            <a:r>
              <a:rPr lang="en-US" sz="1200" b="1" dirty="0"/>
              <a:t>Examples:</a:t>
            </a:r>
          </a:p>
          <a:p>
            <a:endParaRPr lang="en-US" sz="1200" b="1" dirty="0"/>
          </a:p>
          <a:p>
            <a:pPr marL="342900" indent="-342900">
              <a:buAutoNum type="arabicPeriod"/>
            </a:pPr>
            <a:r>
              <a:rPr lang="en-US" sz="1600" dirty="0"/>
              <a:t>find </a:t>
            </a:r>
            <a:r>
              <a:rPr lang="en-US" sz="1600" dirty="0" err="1"/>
              <a:t>folder_name</a:t>
            </a:r>
            <a:r>
              <a:rPr lang="en-US" sz="1600" dirty="0"/>
              <a:t> - name sample.txt ( </a:t>
            </a:r>
            <a:r>
              <a:rPr lang="en-US" sz="1600" dirty="0" err="1"/>
              <a:t>file_name</a:t>
            </a:r>
            <a:r>
              <a:rPr lang="en-US" sz="1600" dirty="0"/>
              <a:t> )</a:t>
            </a:r>
          </a:p>
          <a:p>
            <a:pPr marL="342900" indent="-342900">
              <a:buAutoNum type="arabicPeriod"/>
            </a:pPr>
            <a:r>
              <a:rPr lang="en-US" sz="1600" dirty="0"/>
              <a:t>find </a:t>
            </a:r>
            <a:r>
              <a:rPr lang="en-US" sz="1600" dirty="0" err="1"/>
              <a:t>folder_name</a:t>
            </a:r>
            <a:r>
              <a:rPr lang="en-US" sz="1600" dirty="0"/>
              <a:t> -name *.txt</a:t>
            </a:r>
          </a:p>
          <a:p>
            <a:pPr marL="342900" indent="-342900">
              <a:buAutoNum type="arabicPeriod"/>
            </a:pPr>
            <a:r>
              <a:rPr lang="en-US" sz="1600" dirty="0"/>
              <a:t>find ./GFG -name sample.txt -exec rm -</a:t>
            </a:r>
            <a:r>
              <a:rPr lang="en-US" sz="1600" dirty="0" err="1"/>
              <a:t>i</a:t>
            </a:r>
            <a:r>
              <a:rPr lang="en-US" sz="1600" dirty="0"/>
              <a:t> {} \; </a:t>
            </a:r>
          </a:p>
          <a:p>
            <a:pPr marL="342900" indent="-342900">
              <a:buAutoNum type="arabicPeriod"/>
            </a:pPr>
            <a:r>
              <a:rPr lang="en-US" sz="1600" dirty="0"/>
              <a:t>find ./GFG –empty</a:t>
            </a:r>
          </a:p>
          <a:p>
            <a:pPr marL="342900" indent="-342900">
              <a:buAutoNum type="arabicPeriod"/>
            </a:pPr>
            <a:r>
              <a:rPr lang="en-US" sz="1600" dirty="0"/>
              <a:t>find ./GFG -perm 664</a:t>
            </a:r>
          </a:p>
          <a:p>
            <a:pPr marL="342900" indent="-342900">
              <a:buAutoNum type="arabicPeriod"/>
            </a:pPr>
            <a:r>
              <a:rPr lang="en-US" sz="1600" dirty="0"/>
              <a:t>find ./ -type f -name "*.txt" -exec grep 'Geek'  {} \;</a:t>
            </a:r>
          </a:p>
          <a:p>
            <a:r>
              <a:rPr lang="en-US" sz="1600" b="1" dirty="0"/>
              <a:t> </a:t>
            </a:r>
            <a:endParaRPr lang="en-US" sz="1200" b="1" dirty="0"/>
          </a:p>
          <a:p>
            <a:endParaRPr lang="en-US" sz="3200" b="1" dirty="0"/>
          </a:p>
        </p:txBody>
      </p:sp>
      <p:pic>
        <p:nvPicPr>
          <p:cNvPr id="1026" name="Picture 2" descr="file5">
            <a:extLst>
              <a:ext uri="{FF2B5EF4-FFF2-40B4-BE49-F238E27FC236}">
                <a16:creationId xmlns:a16="http://schemas.microsoft.com/office/drawing/2014/main" id="{86EBB3EE-73B4-40B8-B0DA-52DBECC73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59" y="1044944"/>
            <a:ext cx="3338582" cy="141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18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500"/>
                                        <p:tgtEl>
                                          <p:spTgt spid="3">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fade">
                                      <p:cBhvr>
                                        <p:cTn id="5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04CC9-8686-4E53-86B1-2A27EF014F03}"/>
              </a:ext>
            </a:extLst>
          </p:cNvPr>
          <p:cNvSpPr txBox="1"/>
          <p:nvPr/>
        </p:nvSpPr>
        <p:spPr>
          <a:xfrm>
            <a:off x="203200" y="-81280"/>
            <a:ext cx="11104880" cy="7109639"/>
          </a:xfrm>
          <a:prstGeom prst="rect">
            <a:avLst/>
          </a:prstGeom>
          <a:noFill/>
        </p:spPr>
        <p:txBody>
          <a:bodyPr wrap="square" rtlCol="0">
            <a:spAutoFit/>
          </a:bodyPr>
          <a:lstStyle/>
          <a:p>
            <a:r>
              <a:rPr lang="en-IN" sz="2800" b="1" dirty="0"/>
              <a:t>grep</a:t>
            </a:r>
          </a:p>
          <a:p>
            <a:r>
              <a:rPr lang="en-US" dirty="0"/>
              <a:t>The grep filter searches a file for a particular pattern of characters and displays all lines that contain that pattern.</a:t>
            </a:r>
          </a:p>
          <a:p>
            <a:r>
              <a:rPr lang="en-US" dirty="0"/>
              <a:t>-c , -n, -v , -o</a:t>
            </a:r>
          </a:p>
          <a:p>
            <a:endParaRPr lang="en-US" dirty="0"/>
          </a:p>
          <a:p>
            <a:r>
              <a:rPr lang="en-US" dirty="0"/>
              <a:t>Wild card characters - *, ^, $ </a:t>
            </a:r>
          </a:p>
          <a:p>
            <a:endParaRPr lang="en-US" dirty="0"/>
          </a:p>
          <a:p>
            <a:r>
              <a:rPr lang="en-US" sz="2800" b="1" dirty="0" err="1"/>
              <a:t>ps</a:t>
            </a:r>
            <a:r>
              <a:rPr lang="en-US" sz="2800" b="1" dirty="0"/>
              <a:t> </a:t>
            </a:r>
          </a:p>
          <a:p>
            <a:r>
              <a:rPr lang="en-US" dirty="0" err="1"/>
              <a:t>ps</a:t>
            </a:r>
            <a:r>
              <a:rPr lang="en-US" dirty="0"/>
              <a:t> command is used to list the currently running processes and their PIDs along with some other information depends on different options.</a:t>
            </a:r>
          </a:p>
          <a:p>
            <a:r>
              <a:rPr lang="en-US" dirty="0"/>
              <a:t>Options : -e, -a , -f , </a:t>
            </a:r>
            <a:r>
              <a:rPr lang="en-IN" dirty="0"/>
              <a:t>--sort=-%mem</a:t>
            </a:r>
          </a:p>
          <a:p>
            <a:endParaRPr lang="en-US" dirty="0"/>
          </a:p>
          <a:p>
            <a:r>
              <a:rPr lang="en-US" sz="2800" b="1" dirty="0" err="1"/>
              <a:t>nohup</a:t>
            </a:r>
            <a:r>
              <a:rPr lang="en-US" sz="2800" b="1" dirty="0"/>
              <a:t> </a:t>
            </a:r>
          </a:p>
          <a:p>
            <a:r>
              <a:rPr lang="en-US" dirty="0"/>
              <a:t> </a:t>
            </a:r>
            <a:r>
              <a:rPr lang="en-US" b="1" dirty="0"/>
              <a:t>command in Linux</a:t>
            </a:r>
            <a:r>
              <a:rPr lang="en-US" dirty="0"/>
              <a:t> systems that keep processes running even after exiting the shell or terminal.</a:t>
            </a:r>
          </a:p>
          <a:p>
            <a:r>
              <a:rPr lang="en-US" dirty="0"/>
              <a:t>&amp; </a:t>
            </a:r>
            <a:r>
              <a:rPr lang="en-US" dirty="0">
                <a:sym typeface="Wingdings" panose="05000000000000000000" pitchFamily="2" charset="2"/>
              </a:rPr>
              <a:t> even if user logs out the process should be running </a:t>
            </a:r>
          </a:p>
          <a:p>
            <a:endParaRPr lang="en-US" dirty="0"/>
          </a:p>
          <a:p>
            <a:r>
              <a:rPr lang="en-US" sz="2800" b="1" dirty="0"/>
              <a:t>top </a:t>
            </a:r>
          </a:p>
          <a:p>
            <a:r>
              <a:rPr lang="en-US" b="1" dirty="0"/>
              <a:t>top</a:t>
            </a:r>
            <a:r>
              <a:rPr lang="en-US" dirty="0"/>
              <a:t> command is used to show the Linux processes. It provides a dynamic real-time view of the running system</a:t>
            </a:r>
            <a:endParaRPr lang="en-US" sz="2800" b="1" dirty="0"/>
          </a:p>
          <a:p>
            <a:endParaRPr lang="en-US" sz="2800" b="1" dirty="0"/>
          </a:p>
          <a:p>
            <a:r>
              <a:rPr lang="en-US" sz="2800" b="1" dirty="0"/>
              <a:t>Kill – </a:t>
            </a:r>
            <a:r>
              <a:rPr lang="en-US" dirty="0"/>
              <a:t>to kill a specific process we will use this command </a:t>
            </a:r>
          </a:p>
          <a:p>
            <a:endParaRPr lang="en-US" dirty="0"/>
          </a:p>
        </p:txBody>
      </p:sp>
    </p:spTree>
    <p:extLst>
      <p:ext uri="{BB962C8B-B14F-4D97-AF65-F5344CB8AC3E}">
        <p14:creationId xmlns:p14="http://schemas.microsoft.com/office/powerpoint/2010/main" val="41822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fade">
                                      <p:cBhvr>
                                        <p:cTn id="35" dur="500"/>
                                        <p:tgtEl>
                                          <p:spTgt spid="2">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2" end="12"/>
                                            </p:txEl>
                                          </p:spTgt>
                                        </p:tgtEl>
                                        <p:attrNameLst>
                                          <p:attrName>style.visibility</p:attrName>
                                        </p:attrNameLst>
                                      </p:cBhvr>
                                      <p:to>
                                        <p:strVal val="visible"/>
                                      </p:to>
                                    </p:set>
                                    <p:animEffect transition="in" filter="fade">
                                      <p:cBhvr>
                                        <p:cTn id="38" dur="500"/>
                                        <p:tgtEl>
                                          <p:spTgt spid="2">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animEffect transition="in" filter="fade">
                                      <p:cBhvr>
                                        <p:cTn id="43" dur="500"/>
                                        <p:tgtEl>
                                          <p:spTgt spid="2">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animEffect transition="in" filter="fade">
                                      <p:cBhvr>
                                        <p:cTn id="51"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00A8D-9F2C-4D7D-9A37-5754BDA979EF}"/>
              </a:ext>
            </a:extLst>
          </p:cNvPr>
          <p:cNvSpPr txBox="1"/>
          <p:nvPr/>
        </p:nvSpPr>
        <p:spPr>
          <a:xfrm>
            <a:off x="111760" y="193040"/>
            <a:ext cx="11104880" cy="64008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600CF6ED-897F-4F78-9262-87E203B9F5FF}"/>
              </a:ext>
            </a:extLst>
          </p:cNvPr>
          <p:cNvSpPr txBox="1"/>
          <p:nvPr/>
        </p:nvSpPr>
        <p:spPr>
          <a:xfrm>
            <a:off x="193040" y="193040"/>
            <a:ext cx="10871200" cy="4955203"/>
          </a:xfrm>
          <a:prstGeom prst="rect">
            <a:avLst/>
          </a:prstGeom>
          <a:noFill/>
        </p:spPr>
        <p:txBody>
          <a:bodyPr wrap="square" rtlCol="0">
            <a:spAutoFit/>
          </a:bodyPr>
          <a:lstStyle/>
          <a:p>
            <a:r>
              <a:rPr lang="en-IN" sz="2400" b="1" dirty="0"/>
              <a:t>netstat</a:t>
            </a:r>
          </a:p>
          <a:p>
            <a:r>
              <a:rPr lang="en-IN" sz="2400" b="1" dirty="0"/>
              <a:t> </a:t>
            </a:r>
            <a:r>
              <a:rPr lang="en-US" b="1" dirty="0"/>
              <a:t>netstat</a:t>
            </a:r>
            <a:r>
              <a:rPr lang="en-US" dirty="0"/>
              <a:t> is one of the most basic network service debugging tools, telling you what ports are open and whether any programs are listening on ports.</a:t>
            </a:r>
          </a:p>
          <a:p>
            <a:r>
              <a:rPr lang="en-US" dirty="0"/>
              <a:t>Options :- -a, -t , -u , -l , -p </a:t>
            </a:r>
          </a:p>
          <a:p>
            <a:endParaRPr lang="en-IN" sz="2400" b="1" dirty="0"/>
          </a:p>
          <a:p>
            <a:r>
              <a:rPr lang="en-IN" sz="2400" b="1" dirty="0" err="1"/>
              <a:t>nslookup</a:t>
            </a:r>
            <a:r>
              <a:rPr lang="en-IN" sz="2400" b="1" dirty="0"/>
              <a:t> </a:t>
            </a:r>
          </a:p>
          <a:p>
            <a:r>
              <a:rPr lang="en-US" b="1" dirty="0" err="1"/>
              <a:t>Nslookup</a:t>
            </a:r>
            <a:r>
              <a:rPr lang="en-US" b="1" dirty="0"/>
              <a:t> </a:t>
            </a:r>
            <a:r>
              <a:rPr lang="en-US" dirty="0"/>
              <a:t>(stands for “Name Server Lookup”) is a useful command for getting information from DNS server. </a:t>
            </a:r>
            <a:endParaRPr lang="en-US" sz="2400" b="1" dirty="0"/>
          </a:p>
          <a:p>
            <a:endParaRPr lang="en-IN" sz="2400" b="1" dirty="0"/>
          </a:p>
          <a:p>
            <a:r>
              <a:rPr lang="en-IN" sz="2400" b="1" dirty="0"/>
              <a:t>ifconfig </a:t>
            </a:r>
          </a:p>
          <a:p>
            <a:r>
              <a:rPr lang="en-US" dirty="0"/>
              <a:t>The “</a:t>
            </a:r>
            <a:r>
              <a:rPr lang="en-US" b="1" dirty="0"/>
              <a:t>ifconfig</a:t>
            </a:r>
            <a:r>
              <a:rPr lang="en-US" dirty="0"/>
              <a:t>” command is used for displaying current network configuration information, setting up an </a:t>
            </a:r>
            <a:r>
              <a:rPr lang="en-US" dirty="0" err="1"/>
              <a:t>ip</a:t>
            </a:r>
            <a:r>
              <a:rPr lang="en-US" dirty="0"/>
              <a:t> address, netmask or broadcast address to an network interface, creating an alias for network interface, setting up hardware address and enable or disable network interfaces.</a:t>
            </a:r>
          </a:p>
          <a:p>
            <a:br>
              <a:rPr lang="en-US" dirty="0"/>
            </a:br>
            <a:endParaRPr lang="en-US" sz="2800" b="1" dirty="0"/>
          </a:p>
        </p:txBody>
      </p:sp>
    </p:spTree>
    <p:extLst>
      <p:ext uri="{BB962C8B-B14F-4D97-AF65-F5344CB8AC3E}">
        <p14:creationId xmlns:p14="http://schemas.microsoft.com/office/powerpoint/2010/main" val="73812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1C709-40C1-4F10-A1DC-FD29F97F82B9}"/>
              </a:ext>
            </a:extLst>
          </p:cNvPr>
          <p:cNvSpPr txBox="1"/>
          <p:nvPr/>
        </p:nvSpPr>
        <p:spPr>
          <a:xfrm>
            <a:off x="457200" y="345440"/>
            <a:ext cx="10952480" cy="7171194"/>
          </a:xfrm>
          <a:prstGeom prst="rect">
            <a:avLst/>
          </a:prstGeom>
          <a:noFill/>
        </p:spPr>
        <p:txBody>
          <a:bodyPr wrap="square" rtlCol="0">
            <a:spAutoFit/>
          </a:bodyPr>
          <a:lstStyle/>
          <a:p>
            <a:r>
              <a:rPr lang="en-US" sz="2800" b="1" dirty="0"/>
              <a:t>export </a:t>
            </a:r>
          </a:p>
          <a:p>
            <a:r>
              <a:rPr lang="en-US" dirty="0"/>
              <a:t> Export is a built-in command of the Bash shell. It is used to mark variables and functions to be passed to child processes.</a:t>
            </a:r>
          </a:p>
          <a:p>
            <a:endParaRPr lang="en-US" sz="2800" b="1" dirty="0"/>
          </a:p>
          <a:p>
            <a:r>
              <a:rPr lang="en-US" sz="2800" b="1" dirty="0"/>
              <a:t>sleep </a:t>
            </a:r>
          </a:p>
          <a:p>
            <a:r>
              <a:rPr lang="en-US" b="1" dirty="0"/>
              <a:t>sleep</a:t>
            </a:r>
            <a:r>
              <a:rPr lang="en-US" dirty="0"/>
              <a:t> command is used to create a dummy job. A dummy job helps in delaying the execution. </a:t>
            </a:r>
            <a:endParaRPr lang="en-US" sz="2800" b="1" dirty="0"/>
          </a:p>
          <a:p>
            <a:endParaRPr lang="en-US" sz="2800" b="1" dirty="0"/>
          </a:p>
          <a:p>
            <a:r>
              <a:rPr lang="en-US" sz="2800" b="1" dirty="0"/>
              <a:t>du</a:t>
            </a:r>
          </a:p>
          <a:p>
            <a:r>
              <a:rPr lang="en-US" b="1" dirty="0"/>
              <a:t>du</a:t>
            </a:r>
            <a:r>
              <a:rPr lang="en-US" dirty="0"/>
              <a:t> command, short for disk usage, is used to estimate file space usage.</a:t>
            </a:r>
            <a:br>
              <a:rPr lang="en-US" sz="2800" dirty="0"/>
            </a:br>
            <a:r>
              <a:rPr lang="en-US" dirty="0"/>
              <a:t>The du command can be used to track the files and directories which are consuming excessive amount of space on hard disk drive.</a:t>
            </a:r>
            <a:endParaRPr lang="en-US" sz="2800" b="1" dirty="0"/>
          </a:p>
          <a:p>
            <a:r>
              <a:rPr lang="en-US" dirty="0"/>
              <a:t>-h, -s, -d</a:t>
            </a:r>
          </a:p>
          <a:p>
            <a:endParaRPr lang="en-US" sz="2800" b="1" dirty="0"/>
          </a:p>
          <a:p>
            <a:r>
              <a:rPr lang="en-US" sz="2800" b="1" dirty="0"/>
              <a:t>df</a:t>
            </a:r>
          </a:p>
          <a:p>
            <a:r>
              <a:rPr lang="en-US" b="1" dirty="0"/>
              <a:t>df</a:t>
            </a:r>
            <a:r>
              <a:rPr lang="en-US" dirty="0"/>
              <a:t> command that displays the amount of disk space available on the file system containing each file name argument.</a:t>
            </a:r>
          </a:p>
          <a:p>
            <a:r>
              <a:rPr lang="en-US" dirty="0"/>
              <a:t>Ex: df </a:t>
            </a:r>
            <a:r>
              <a:rPr lang="en-US" dirty="0" err="1"/>
              <a:t>file_name</a:t>
            </a:r>
            <a:endParaRPr lang="en-US" dirty="0"/>
          </a:p>
          <a:p>
            <a:r>
              <a:rPr lang="en-US" dirty="0"/>
              <a:t>-h</a:t>
            </a:r>
          </a:p>
          <a:p>
            <a:endParaRPr lang="en-IN" sz="2800" b="1" dirty="0"/>
          </a:p>
          <a:p>
            <a:endParaRPr lang="en-IN" sz="2800" dirty="0"/>
          </a:p>
        </p:txBody>
      </p:sp>
    </p:spTree>
    <p:extLst>
      <p:ext uri="{BB962C8B-B14F-4D97-AF65-F5344CB8AC3E}">
        <p14:creationId xmlns:p14="http://schemas.microsoft.com/office/powerpoint/2010/main" val="279138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fade">
                                      <p:cBhvr>
                                        <p:cTn id="40" dur="500"/>
                                        <p:tgtEl>
                                          <p:spTgt spid="2">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fade">
                                      <p:cBhvr>
                                        <p:cTn id="4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431C0-0E5B-496E-A810-CFE9CB7A59B0}"/>
              </a:ext>
            </a:extLst>
          </p:cNvPr>
          <p:cNvSpPr txBox="1"/>
          <p:nvPr/>
        </p:nvSpPr>
        <p:spPr>
          <a:xfrm>
            <a:off x="0" y="0"/>
            <a:ext cx="12110720" cy="6740307"/>
          </a:xfrm>
          <a:prstGeom prst="rect">
            <a:avLst/>
          </a:prstGeom>
          <a:noFill/>
        </p:spPr>
        <p:txBody>
          <a:bodyPr wrap="square" rtlCol="0">
            <a:spAutoFit/>
          </a:bodyPr>
          <a:lstStyle/>
          <a:p>
            <a:r>
              <a:rPr lang="en-IN" sz="2400" b="1" dirty="0" err="1"/>
              <a:t>xargs</a:t>
            </a:r>
            <a:r>
              <a:rPr lang="en-IN" sz="2400" b="1" dirty="0"/>
              <a:t> </a:t>
            </a:r>
          </a:p>
          <a:p>
            <a:r>
              <a:rPr lang="en-US" dirty="0"/>
              <a:t>The </a:t>
            </a:r>
            <a:r>
              <a:rPr lang="en-US" dirty="0" err="1"/>
              <a:t>xargs</a:t>
            </a:r>
            <a:r>
              <a:rPr lang="en-US" dirty="0"/>
              <a:t> command is used in a UNIX shell to convert input from standard input into arguments to a command.</a:t>
            </a:r>
          </a:p>
          <a:p>
            <a:r>
              <a:rPr lang="en-IN" dirty="0"/>
              <a:t>Example: ls -1 | </a:t>
            </a:r>
            <a:r>
              <a:rPr lang="en-IN" dirty="0" err="1"/>
              <a:t>xarg</a:t>
            </a:r>
            <a:r>
              <a:rPr lang="en-IN" dirty="0"/>
              <a:t> rm</a:t>
            </a:r>
          </a:p>
          <a:p>
            <a:endParaRPr lang="en-IN" dirty="0"/>
          </a:p>
          <a:p>
            <a:r>
              <a:rPr lang="en-IN" sz="2400" b="1" dirty="0" err="1"/>
              <a:t>wget</a:t>
            </a:r>
            <a:r>
              <a:rPr lang="en-IN" sz="2400" b="1" dirty="0"/>
              <a:t> </a:t>
            </a:r>
          </a:p>
          <a:p>
            <a:r>
              <a:rPr lang="en-US" dirty="0" err="1"/>
              <a:t>Wget</a:t>
            </a:r>
            <a:r>
              <a:rPr lang="en-US" dirty="0"/>
              <a:t> is the non-interactive network downloader which is used to download files from the server even when the user has not logged on to the system and it can work in the background without hindering the current process.</a:t>
            </a:r>
          </a:p>
          <a:p>
            <a:endParaRPr lang="en-IN" sz="2400" b="1" dirty="0"/>
          </a:p>
          <a:p>
            <a:r>
              <a:rPr lang="en-IN" sz="2400" b="1" dirty="0"/>
              <a:t>ping </a:t>
            </a:r>
          </a:p>
          <a:p>
            <a:r>
              <a:rPr lang="en-US" dirty="0"/>
              <a:t>The Linux ping command is a simple utility used to check whether a network is available and if a host is reachable.</a:t>
            </a:r>
            <a:r>
              <a:rPr lang="en-IN" sz="2400" b="1" dirty="0"/>
              <a:t> </a:t>
            </a:r>
          </a:p>
          <a:p>
            <a:endParaRPr lang="en-IN" sz="2400" b="1" dirty="0"/>
          </a:p>
          <a:p>
            <a:r>
              <a:rPr lang="en-IN" sz="2400" b="1" dirty="0"/>
              <a:t>tar </a:t>
            </a:r>
          </a:p>
          <a:p>
            <a:r>
              <a:rPr lang="en-US" dirty="0"/>
              <a:t>The Linux “</a:t>
            </a:r>
            <a:r>
              <a:rPr lang="en-US" b="1" dirty="0"/>
              <a:t>tar</a:t>
            </a:r>
            <a:r>
              <a:rPr lang="en-US" dirty="0"/>
              <a:t>” stands for tape archive, which is used by large number of </a:t>
            </a:r>
            <a:r>
              <a:rPr lang="en-US" b="1" dirty="0"/>
              <a:t>Linux/Unix</a:t>
            </a:r>
            <a:r>
              <a:rPr lang="en-US" dirty="0"/>
              <a:t> system administrators to deal with tape drives backup. The tar command used to rip a collection of files and directories into highly compressed archive file commonly called </a:t>
            </a:r>
            <a:r>
              <a:rPr lang="en-US" b="1" dirty="0" err="1"/>
              <a:t>tarball</a:t>
            </a:r>
            <a:r>
              <a:rPr lang="en-US" dirty="0"/>
              <a:t> or </a:t>
            </a:r>
            <a:r>
              <a:rPr lang="en-US" b="1" dirty="0"/>
              <a:t>tar</a:t>
            </a:r>
            <a:r>
              <a:rPr lang="en-US" dirty="0"/>
              <a:t>, </a:t>
            </a:r>
            <a:r>
              <a:rPr lang="en-US" b="1" dirty="0" err="1"/>
              <a:t>gzip</a:t>
            </a:r>
            <a:r>
              <a:rPr lang="en-US" dirty="0"/>
              <a:t> and </a:t>
            </a:r>
            <a:r>
              <a:rPr lang="en-US" b="1" dirty="0" err="1"/>
              <a:t>bzip</a:t>
            </a:r>
            <a:r>
              <a:rPr lang="en-US" dirty="0"/>
              <a:t> in </a:t>
            </a:r>
            <a:r>
              <a:rPr lang="en-US" b="1" dirty="0"/>
              <a:t>Linux</a:t>
            </a:r>
            <a:r>
              <a:rPr lang="en-US" dirty="0"/>
              <a:t>. </a:t>
            </a:r>
          </a:p>
          <a:p>
            <a:endParaRPr lang="en-IN" sz="2400" b="1" dirty="0"/>
          </a:p>
          <a:p>
            <a:r>
              <a:rPr lang="en-IN" sz="2400" b="1" dirty="0"/>
              <a:t>curl</a:t>
            </a:r>
          </a:p>
          <a:p>
            <a:r>
              <a:rPr lang="en-US" i="1" dirty="0"/>
              <a:t>curl </a:t>
            </a:r>
            <a:r>
              <a:rPr lang="en-US" dirty="0"/>
              <a:t>is a command line tool to transfer data to or from a server, using any of the supported protocols (HTTP, FTP, IMAP, POP3, SCP, SFTP, SMTP, TFTP, TELNET, LDAP or FILE). </a:t>
            </a:r>
            <a:r>
              <a:rPr lang="en-US" i="1" dirty="0"/>
              <a:t>curl </a:t>
            </a:r>
            <a:r>
              <a:rPr lang="en-US" dirty="0"/>
              <a:t>is powered by </a:t>
            </a:r>
            <a:r>
              <a:rPr lang="en-US" dirty="0" err="1"/>
              <a:t>Libcurl</a:t>
            </a:r>
            <a:r>
              <a:rPr lang="en-US" dirty="0"/>
              <a:t>. This tool is preferred for automation, since it is designed to work without user interaction.</a:t>
            </a:r>
            <a:endParaRPr lang="en-IN" sz="2400" b="1" dirty="0"/>
          </a:p>
          <a:p>
            <a:r>
              <a:rPr lang="en-IN" dirty="0"/>
              <a:t>Example - </a:t>
            </a:r>
            <a:r>
              <a:rPr lang="en-US" dirty="0"/>
              <a:t>curl https://www.geeksforgeeks.org</a:t>
            </a:r>
            <a:endParaRPr lang="en-IN" dirty="0"/>
          </a:p>
        </p:txBody>
      </p:sp>
    </p:spTree>
    <p:extLst>
      <p:ext uri="{BB962C8B-B14F-4D97-AF65-F5344CB8AC3E}">
        <p14:creationId xmlns:p14="http://schemas.microsoft.com/office/powerpoint/2010/main" val="351550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5F531-A49B-4A98-AAD7-3A624F892D2D}"/>
              </a:ext>
            </a:extLst>
          </p:cNvPr>
          <p:cNvSpPr txBox="1"/>
          <p:nvPr/>
        </p:nvSpPr>
        <p:spPr>
          <a:xfrm>
            <a:off x="213360" y="436880"/>
            <a:ext cx="11084560" cy="5293757"/>
          </a:xfrm>
          <a:prstGeom prst="rect">
            <a:avLst/>
          </a:prstGeom>
          <a:noFill/>
        </p:spPr>
        <p:txBody>
          <a:bodyPr wrap="square" rtlCol="0">
            <a:spAutoFit/>
          </a:bodyPr>
          <a:lstStyle/>
          <a:p>
            <a:r>
              <a:rPr lang="en-US" sz="2800" b="1" dirty="0" err="1"/>
              <a:t>logname</a:t>
            </a:r>
            <a:endParaRPr lang="en-US" sz="2800" b="1" dirty="0"/>
          </a:p>
          <a:p>
            <a:r>
              <a:rPr lang="en-US" dirty="0"/>
              <a:t>he </a:t>
            </a:r>
            <a:r>
              <a:rPr lang="en-US" b="1" dirty="0" err="1"/>
              <a:t>logname</a:t>
            </a:r>
            <a:r>
              <a:rPr lang="en-US" b="1" dirty="0"/>
              <a:t> command</a:t>
            </a:r>
            <a:r>
              <a:rPr lang="en-US" dirty="0"/>
              <a:t> prints the login name of the current user</a:t>
            </a:r>
          </a:p>
          <a:p>
            <a:endParaRPr lang="en-US" b="1" dirty="0"/>
          </a:p>
          <a:p>
            <a:r>
              <a:rPr lang="en-US" sz="2800" b="1" dirty="0" err="1"/>
              <a:t>useradd</a:t>
            </a:r>
            <a:endParaRPr lang="en-US" sz="2800" b="1" dirty="0"/>
          </a:p>
          <a:p>
            <a:r>
              <a:rPr lang="en-US" dirty="0" err="1"/>
              <a:t>useradd</a:t>
            </a:r>
            <a:r>
              <a:rPr lang="en-US" dirty="0"/>
              <a:t> command to create new user accounts.</a:t>
            </a:r>
          </a:p>
          <a:p>
            <a:endParaRPr lang="en-US" b="1" dirty="0"/>
          </a:p>
          <a:p>
            <a:r>
              <a:rPr lang="en-US" sz="2800" b="1" dirty="0"/>
              <a:t>passwd</a:t>
            </a:r>
          </a:p>
          <a:p>
            <a:r>
              <a:rPr lang="en-US" dirty="0"/>
              <a:t>used to change the user account passwords</a:t>
            </a:r>
            <a:r>
              <a:rPr lang="en-US" b="1" dirty="0"/>
              <a:t> </a:t>
            </a:r>
          </a:p>
          <a:p>
            <a:endParaRPr lang="en-US" b="1" dirty="0"/>
          </a:p>
          <a:p>
            <a:r>
              <a:rPr lang="en-US" sz="2800" b="1" dirty="0" err="1"/>
              <a:t>userdel</a:t>
            </a:r>
            <a:endParaRPr lang="en-US" sz="2800" b="1" dirty="0"/>
          </a:p>
          <a:p>
            <a:r>
              <a:rPr lang="en-US" b="1" dirty="0" err="1"/>
              <a:t>userdel</a:t>
            </a:r>
            <a:r>
              <a:rPr lang="en-US" b="1" dirty="0"/>
              <a:t> command in Linux</a:t>
            </a:r>
            <a:r>
              <a:rPr lang="en-US" dirty="0"/>
              <a:t> system is used to delete a user account and related files.</a:t>
            </a:r>
            <a:br>
              <a:rPr lang="en-US" dirty="0"/>
            </a:br>
            <a:br>
              <a:rPr lang="en-US" b="1" dirty="0"/>
            </a:br>
            <a:r>
              <a:rPr lang="en-IN" sz="2800" b="1" dirty="0" err="1"/>
              <a:t>getent</a:t>
            </a:r>
            <a:r>
              <a:rPr lang="en-IN" sz="2800" b="1" dirty="0"/>
              <a:t> passwd</a:t>
            </a:r>
          </a:p>
          <a:p>
            <a:r>
              <a:rPr lang="en-IN" dirty="0"/>
              <a:t>To list all the user in </a:t>
            </a:r>
            <a:r>
              <a:rPr lang="en-IN" dirty="0" err="1"/>
              <a:t>linux</a:t>
            </a:r>
            <a:r>
              <a:rPr lang="en-IN" dirty="0"/>
              <a:t> or </a:t>
            </a:r>
            <a:r>
              <a:rPr lang="en-IN" dirty="0" err="1"/>
              <a:t>unix</a:t>
            </a:r>
            <a:r>
              <a:rPr lang="en-IN" dirty="0"/>
              <a:t> machine </a:t>
            </a:r>
          </a:p>
          <a:p>
            <a:r>
              <a:rPr lang="en-IN" dirty="0"/>
              <a:t>	</a:t>
            </a:r>
          </a:p>
          <a:p>
            <a:endParaRPr lang="en-IN" dirty="0"/>
          </a:p>
        </p:txBody>
      </p:sp>
    </p:spTree>
    <p:extLst>
      <p:ext uri="{BB962C8B-B14F-4D97-AF65-F5344CB8AC3E}">
        <p14:creationId xmlns:p14="http://schemas.microsoft.com/office/powerpoint/2010/main" val="156022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56642-89B1-4B0C-BAAB-93B1324A4367}"/>
              </a:ext>
            </a:extLst>
          </p:cNvPr>
          <p:cNvSpPr txBox="1"/>
          <p:nvPr/>
        </p:nvSpPr>
        <p:spPr>
          <a:xfrm>
            <a:off x="213360" y="375920"/>
            <a:ext cx="11236960" cy="5632311"/>
          </a:xfrm>
          <a:prstGeom prst="rect">
            <a:avLst/>
          </a:prstGeom>
          <a:noFill/>
        </p:spPr>
        <p:txBody>
          <a:bodyPr wrap="square" rtlCol="0">
            <a:spAutoFit/>
          </a:bodyPr>
          <a:lstStyle/>
          <a:p>
            <a:r>
              <a:rPr lang="en-IN" sz="2800" b="1" dirty="0" err="1"/>
              <a:t>groupadd</a:t>
            </a:r>
            <a:r>
              <a:rPr lang="en-IN" sz="2800" b="1" dirty="0"/>
              <a:t> </a:t>
            </a:r>
          </a:p>
          <a:p>
            <a:r>
              <a:rPr lang="en-US" b="1" i="1" dirty="0" err="1"/>
              <a:t>groupadd</a:t>
            </a:r>
            <a:r>
              <a:rPr lang="en-US" dirty="0"/>
              <a:t> command is used to create a new user group.</a:t>
            </a:r>
          </a:p>
          <a:p>
            <a:r>
              <a:rPr lang="en-IN" sz="1400" dirty="0"/>
              <a:t>Examples - </a:t>
            </a:r>
            <a:r>
              <a:rPr lang="en-IN" sz="1400" dirty="0" err="1"/>
              <a:t>groupadd</a:t>
            </a:r>
            <a:r>
              <a:rPr lang="en-IN" sz="1400" dirty="0"/>
              <a:t> developers and tail /etc/group </a:t>
            </a:r>
          </a:p>
          <a:p>
            <a:endParaRPr lang="en-IN" sz="1400" dirty="0"/>
          </a:p>
          <a:p>
            <a:r>
              <a:rPr lang="en-IN" sz="2800" b="1" dirty="0" err="1"/>
              <a:t>groupmod</a:t>
            </a:r>
            <a:r>
              <a:rPr lang="en-IN" sz="2800" b="1" dirty="0"/>
              <a:t> </a:t>
            </a:r>
          </a:p>
          <a:p>
            <a:r>
              <a:rPr lang="en-US" b="1" dirty="0" err="1"/>
              <a:t>groupmod</a:t>
            </a:r>
            <a:r>
              <a:rPr lang="en-US" dirty="0"/>
              <a:t> command in Linux is used to modify or change the existing group on Linux system. </a:t>
            </a:r>
          </a:p>
          <a:p>
            <a:r>
              <a:rPr lang="en-IN" sz="1400" dirty="0"/>
              <a:t>Example - </a:t>
            </a:r>
            <a:r>
              <a:rPr lang="en-US" dirty="0" err="1"/>
              <a:t>groupmod</a:t>
            </a:r>
            <a:r>
              <a:rPr lang="en-US" dirty="0"/>
              <a:t> -n </a:t>
            </a:r>
            <a:r>
              <a:rPr lang="en-US" dirty="0" err="1"/>
              <a:t>group_new</a:t>
            </a:r>
            <a:r>
              <a:rPr lang="en-US" dirty="0"/>
              <a:t> developers</a:t>
            </a:r>
            <a:endParaRPr lang="en-IN" sz="2800" b="1" dirty="0"/>
          </a:p>
          <a:p>
            <a:endParaRPr lang="en-IN" sz="2800" b="1" dirty="0"/>
          </a:p>
          <a:p>
            <a:r>
              <a:rPr lang="en-IN" sz="2800" b="1" dirty="0" err="1"/>
              <a:t>groupdel</a:t>
            </a:r>
            <a:r>
              <a:rPr lang="en-IN" sz="2800" b="1" dirty="0"/>
              <a:t> </a:t>
            </a:r>
          </a:p>
          <a:p>
            <a:r>
              <a:rPr lang="en-US" i="1" dirty="0" err="1"/>
              <a:t>groupdel</a:t>
            </a:r>
            <a:r>
              <a:rPr lang="en-US" dirty="0"/>
              <a:t> command is used to delete a existing group. Example – </a:t>
            </a:r>
            <a:r>
              <a:rPr lang="en-US" dirty="0" err="1"/>
              <a:t>groupdel</a:t>
            </a:r>
            <a:r>
              <a:rPr lang="en-US" dirty="0"/>
              <a:t> </a:t>
            </a:r>
            <a:r>
              <a:rPr lang="en-US" dirty="0" err="1"/>
              <a:t>group_name</a:t>
            </a:r>
            <a:endParaRPr lang="en-IN" sz="2800" b="1" dirty="0"/>
          </a:p>
          <a:p>
            <a:endParaRPr lang="en-IN" sz="2800" b="1" dirty="0"/>
          </a:p>
          <a:p>
            <a:r>
              <a:rPr lang="en-IN" sz="2800" b="1" dirty="0" err="1"/>
              <a:t>usermod</a:t>
            </a:r>
            <a:endParaRPr lang="en-IN" sz="2800" b="1" dirty="0"/>
          </a:p>
          <a:p>
            <a:r>
              <a:rPr lang="en-US" dirty="0"/>
              <a:t>The most typical use case of the </a:t>
            </a:r>
            <a:r>
              <a:rPr lang="en-US" dirty="0" err="1"/>
              <a:t>usermod</a:t>
            </a:r>
            <a:r>
              <a:rPr lang="en-US" dirty="0"/>
              <a:t> is adding a user to a group.</a:t>
            </a:r>
            <a:endParaRPr lang="en-IN" dirty="0"/>
          </a:p>
          <a:p>
            <a:r>
              <a:rPr lang="en-IN" dirty="0" err="1"/>
              <a:t>sudo</a:t>
            </a:r>
            <a:r>
              <a:rPr lang="en-IN" dirty="0"/>
              <a:t> </a:t>
            </a:r>
            <a:r>
              <a:rPr lang="en-IN" dirty="0" err="1"/>
              <a:t>usermod</a:t>
            </a:r>
            <a:r>
              <a:rPr lang="en-IN" dirty="0"/>
              <a:t> -a -G games </a:t>
            </a:r>
            <a:r>
              <a:rPr lang="en-IN" dirty="0" err="1"/>
              <a:t>linuxize</a:t>
            </a:r>
            <a:endParaRPr lang="en-IN" sz="2800" b="1" dirty="0"/>
          </a:p>
          <a:p>
            <a:endParaRPr lang="en-IN" sz="2800" b="1" dirty="0"/>
          </a:p>
          <a:p>
            <a:endParaRPr lang="en-IN" sz="2800" b="1" dirty="0"/>
          </a:p>
        </p:txBody>
      </p:sp>
    </p:spTree>
    <p:extLst>
      <p:ext uri="{BB962C8B-B14F-4D97-AF65-F5344CB8AC3E}">
        <p14:creationId xmlns:p14="http://schemas.microsoft.com/office/powerpoint/2010/main" val="379234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1717964"/>
            <a:ext cx="10917382" cy="3170099"/>
          </a:xfrm>
          <a:prstGeom prst="rect">
            <a:avLst/>
          </a:prstGeom>
          <a:noFill/>
        </p:spPr>
        <p:txBody>
          <a:bodyPr wrap="square" rtlCol="0">
            <a:spAutoFit/>
          </a:bodyPr>
          <a:lstStyle/>
          <a:p>
            <a:pPr algn="ctr"/>
            <a:r>
              <a:rPr lang="en-IN" sz="4000" b="1" dirty="0">
                <a:solidFill>
                  <a:srgbClr val="002060"/>
                </a:solidFill>
              </a:rPr>
              <a:t>What is Linux?</a:t>
            </a:r>
          </a:p>
          <a:p>
            <a:pPr algn="ctr"/>
            <a:endParaRPr lang="en-IN" sz="4000" b="1" dirty="0">
              <a:solidFill>
                <a:srgbClr val="002060"/>
              </a:solidFill>
            </a:endParaRPr>
          </a:p>
          <a:p>
            <a:pPr algn="ctr"/>
            <a:r>
              <a:rPr lang="en-IN" sz="4000" b="1" dirty="0">
                <a:solidFill>
                  <a:srgbClr val="002060"/>
                </a:solidFill>
              </a:rPr>
              <a:t>Architecture of Linux</a:t>
            </a:r>
          </a:p>
          <a:p>
            <a:pPr algn="ctr"/>
            <a:endParaRPr lang="en-IN" sz="4000" b="1" dirty="0">
              <a:solidFill>
                <a:srgbClr val="002060"/>
              </a:solidFill>
            </a:endParaRPr>
          </a:p>
          <a:p>
            <a:pPr algn="ctr"/>
            <a:r>
              <a:rPr lang="en-IN" sz="4000" b="1" dirty="0">
                <a:solidFill>
                  <a:srgbClr val="002060"/>
                </a:solidFill>
              </a:rPr>
              <a:t>File system in Linux</a:t>
            </a:r>
          </a:p>
        </p:txBody>
      </p:sp>
      <p:sp>
        <p:nvSpPr>
          <p:cNvPr id="3" name="Slide Number Placeholder 2"/>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50322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A0068-D76D-40F8-9A9A-508AE695ED7B}"/>
              </a:ext>
            </a:extLst>
          </p:cNvPr>
          <p:cNvSpPr txBox="1"/>
          <p:nvPr/>
        </p:nvSpPr>
        <p:spPr>
          <a:xfrm>
            <a:off x="233680" y="335280"/>
            <a:ext cx="10922000" cy="5601533"/>
          </a:xfrm>
          <a:prstGeom prst="rect">
            <a:avLst/>
          </a:prstGeom>
          <a:noFill/>
        </p:spPr>
        <p:txBody>
          <a:bodyPr wrap="square" rtlCol="0">
            <a:spAutoFit/>
          </a:bodyPr>
          <a:lstStyle/>
          <a:p>
            <a:r>
              <a:rPr lang="en-IN" sz="3200" b="1" dirty="0" err="1"/>
              <a:t>sed</a:t>
            </a:r>
            <a:endParaRPr lang="en-IN" sz="3200" b="1" dirty="0"/>
          </a:p>
          <a:p>
            <a:r>
              <a:rPr lang="en-US" dirty="0"/>
              <a:t>SED command in UNIX is stands for stream editor and it can perform lot’s of function on file like, searching, find and replace, insertion or deletion</a:t>
            </a:r>
          </a:p>
          <a:p>
            <a:endParaRPr lang="en-US" sz="2800" b="1" dirty="0"/>
          </a:p>
          <a:p>
            <a:r>
              <a:rPr lang="en-IN" dirty="0"/>
              <a:t>Examples –</a:t>
            </a:r>
          </a:p>
          <a:p>
            <a:endParaRPr lang="en-IN" dirty="0"/>
          </a:p>
          <a:p>
            <a:r>
              <a:rPr lang="en-IN" b="1" dirty="0" err="1"/>
              <a:t>sed</a:t>
            </a:r>
            <a:r>
              <a:rPr lang="en-IN" b="1" dirty="0"/>
              <a:t> -n 's/</a:t>
            </a:r>
            <a:r>
              <a:rPr lang="en-IN" b="1" dirty="0" err="1"/>
              <a:t>unix</a:t>
            </a:r>
            <a:r>
              <a:rPr lang="en-IN" b="1" dirty="0"/>
              <a:t>/</a:t>
            </a:r>
            <a:r>
              <a:rPr lang="en-IN" b="1" dirty="0" err="1"/>
              <a:t>linux</a:t>
            </a:r>
            <a:r>
              <a:rPr lang="en-IN" b="1" dirty="0"/>
              <a:t>/p' geekfile.txt </a:t>
            </a:r>
            <a:r>
              <a:rPr lang="en-IN" dirty="0"/>
              <a:t>: it will print only matched lines after replacing specific word</a:t>
            </a:r>
          </a:p>
          <a:p>
            <a:r>
              <a:rPr lang="en-IN" b="1" dirty="0" err="1"/>
              <a:t>sed</a:t>
            </a:r>
            <a:r>
              <a:rPr lang="en-IN" b="1" dirty="0"/>
              <a:t> '1,3 s/</a:t>
            </a:r>
            <a:r>
              <a:rPr lang="en-IN" b="1" dirty="0" err="1"/>
              <a:t>unix</a:t>
            </a:r>
            <a:r>
              <a:rPr lang="en-IN" b="1" dirty="0"/>
              <a:t>/</a:t>
            </a:r>
            <a:r>
              <a:rPr lang="en-IN" b="1" dirty="0" err="1"/>
              <a:t>linux</a:t>
            </a:r>
            <a:r>
              <a:rPr lang="en-IN" b="1" dirty="0"/>
              <a:t>/' geekfile.txt </a:t>
            </a:r>
            <a:r>
              <a:rPr lang="en-IN" dirty="0"/>
              <a:t>: </a:t>
            </a:r>
            <a:r>
              <a:rPr lang="en-US" dirty="0"/>
              <a:t>You can specify a range of line numbers to the sed command for replacing a string.</a:t>
            </a:r>
          </a:p>
          <a:p>
            <a:r>
              <a:rPr lang="en-IN" b="1" dirty="0" err="1"/>
              <a:t>sed</a:t>
            </a:r>
            <a:r>
              <a:rPr lang="en-IN" b="1" dirty="0"/>
              <a:t> '2,$ s/</a:t>
            </a:r>
            <a:r>
              <a:rPr lang="en-IN" b="1" dirty="0" err="1"/>
              <a:t>unix</a:t>
            </a:r>
            <a:r>
              <a:rPr lang="en-IN" b="1" dirty="0"/>
              <a:t>/</a:t>
            </a:r>
            <a:r>
              <a:rPr lang="en-IN" b="1" dirty="0" err="1"/>
              <a:t>linux</a:t>
            </a:r>
            <a:r>
              <a:rPr lang="en-IN" b="1" dirty="0"/>
              <a:t>/' geekfile.txt </a:t>
            </a:r>
            <a:r>
              <a:rPr lang="en-IN" dirty="0"/>
              <a:t>: </a:t>
            </a:r>
            <a:r>
              <a:rPr lang="en-US" dirty="0"/>
              <a:t>Here $ indicates the last line in the file. So the sed command replaces the text from second line to last line in the file.</a:t>
            </a:r>
          </a:p>
          <a:p>
            <a:endParaRPr lang="en-US" dirty="0"/>
          </a:p>
          <a:p>
            <a:r>
              <a:rPr lang="en-IN" b="1" dirty="0" err="1"/>
              <a:t>sed</a:t>
            </a:r>
            <a:r>
              <a:rPr lang="en-IN" b="1" dirty="0"/>
              <a:t> '5d' filename.txt</a:t>
            </a:r>
          </a:p>
          <a:p>
            <a:r>
              <a:rPr lang="en-IN" b="1" dirty="0" err="1"/>
              <a:t>sed</a:t>
            </a:r>
            <a:r>
              <a:rPr lang="en-IN" b="1" dirty="0"/>
              <a:t> '$d' filename.txt</a:t>
            </a:r>
          </a:p>
          <a:p>
            <a:r>
              <a:rPr lang="en-IN" b="1" dirty="0" err="1"/>
              <a:t>sed</a:t>
            </a:r>
            <a:r>
              <a:rPr lang="en-IN" b="1" dirty="0"/>
              <a:t> '3,6d' filename.txt</a:t>
            </a:r>
          </a:p>
          <a:p>
            <a:r>
              <a:rPr lang="en-IN" b="1" dirty="0" err="1"/>
              <a:t>sed</a:t>
            </a:r>
            <a:r>
              <a:rPr lang="en-IN" b="1" dirty="0"/>
              <a:t> '12,$d' filename.txt</a:t>
            </a:r>
          </a:p>
          <a:p>
            <a:r>
              <a:rPr lang="en-IN" b="1" dirty="0" err="1"/>
              <a:t>sed</a:t>
            </a:r>
            <a:r>
              <a:rPr lang="en-IN" b="1" dirty="0"/>
              <a:t> '/pattern/d' filename.txt</a:t>
            </a:r>
          </a:p>
          <a:p>
            <a:endParaRPr lang="en-IN" sz="2800" b="1" dirty="0"/>
          </a:p>
        </p:txBody>
      </p:sp>
    </p:spTree>
    <p:extLst>
      <p:ext uri="{BB962C8B-B14F-4D97-AF65-F5344CB8AC3E}">
        <p14:creationId xmlns:p14="http://schemas.microsoft.com/office/powerpoint/2010/main" val="120105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46041-C67F-48B1-8AEB-D33644CC531B}"/>
              </a:ext>
            </a:extLst>
          </p:cNvPr>
          <p:cNvSpPr txBox="1"/>
          <p:nvPr/>
        </p:nvSpPr>
        <p:spPr>
          <a:xfrm>
            <a:off x="223520" y="233680"/>
            <a:ext cx="11094720" cy="6740307"/>
          </a:xfrm>
          <a:prstGeom prst="rect">
            <a:avLst/>
          </a:prstGeom>
          <a:noFill/>
        </p:spPr>
        <p:txBody>
          <a:bodyPr wrap="square" rtlCol="0">
            <a:spAutoFit/>
          </a:bodyPr>
          <a:lstStyle/>
          <a:p>
            <a:r>
              <a:rPr lang="en-US" sz="3600" b="1" dirty="0" err="1"/>
              <a:t>awk</a:t>
            </a:r>
            <a:r>
              <a:rPr lang="en-US" sz="3600" b="1" dirty="0"/>
              <a:t> </a:t>
            </a:r>
          </a:p>
          <a:p>
            <a:r>
              <a:rPr lang="en-US" dirty="0"/>
              <a:t>Awk is a scripting language used for manipulating data and generating reports. The awk command programming language requires no compiling, and allows the user to use variables, numeric functions, string functions, and logical operators.</a:t>
            </a:r>
          </a:p>
          <a:p>
            <a:r>
              <a:rPr lang="en-IN" b="1" dirty="0"/>
              <a:t>NR( current number of records), NF( number of fields), FS( field separator), OFS ( output field separator )</a:t>
            </a:r>
            <a:endParaRPr lang="en-US" sz="3600" b="1" dirty="0"/>
          </a:p>
          <a:p>
            <a:endParaRPr lang="en-US" sz="3600" b="1" dirty="0"/>
          </a:p>
          <a:p>
            <a:r>
              <a:rPr lang="en-US" altLang="en-US" b="1" dirty="0"/>
              <a:t>Syntax</a:t>
            </a:r>
            <a:r>
              <a:rPr lang="en-US" altLang="en-US" dirty="0"/>
              <a:t> - awk options 'selection _criteria {action }' input-file &gt; output-file </a:t>
            </a:r>
          </a:p>
          <a:p>
            <a:endParaRPr lang="en-US" sz="3600" b="1" dirty="0"/>
          </a:p>
          <a:p>
            <a:r>
              <a:rPr lang="en-US" dirty="0"/>
              <a:t>Examples:- </a:t>
            </a:r>
          </a:p>
          <a:p>
            <a:r>
              <a:rPr lang="en-US" dirty="0" err="1"/>
              <a:t>awk</a:t>
            </a:r>
            <a:r>
              <a:rPr lang="en-US" dirty="0"/>
              <a:t> '{print}' employee.txt</a:t>
            </a:r>
          </a:p>
          <a:p>
            <a:r>
              <a:rPr lang="en-US" dirty="0" err="1"/>
              <a:t>awk</a:t>
            </a:r>
            <a:r>
              <a:rPr lang="en-US" dirty="0"/>
              <a:t> '/manager/ {print}' employee.txt </a:t>
            </a:r>
          </a:p>
          <a:p>
            <a:r>
              <a:rPr lang="en-US" dirty="0" err="1"/>
              <a:t>awk</a:t>
            </a:r>
            <a:r>
              <a:rPr lang="en-US" dirty="0"/>
              <a:t> '{print $1,$4}' employee.txt </a:t>
            </a:r>
          </a:p>
          <a:p>
            <a:r>
              <a:rPr lang="en-US" dirty="0" err="1"/>
              <a:t>awk</a:t>
            </a:r>
            <a:r>
              <a:rPr lang="en-US" dirty="0"/>
              <a:t> '{print NR,$0}' employee.txt </a:t>
            </a:r>
          </a:p>
          <a:p>
            <a:r>
              <a:rPr lang="en-US" dirty="0" err="1"/>
              <a:t>awk</a:t>
            </a:r>
            <a:r>
              <a:rPr lang="en-US" dirty="0"/>
              <a:t> '{print $1,$NF}' employee.txt </a:t>
            </a:r>
          </a:p>
          <a:p>
            <a:r>
              <a:rPr lang="nn-NO" dirty="0"/>
              <a:t>awk 'NR==3, NR==6 {print NR,$0}' employee.txt </a:t>
            </a:r>
          </a:p>
          <a:p>
            <a:r>
              <a:rPr lang="en-US" dirty="0"/>
              <a:t>awk '{ if($NF == "25000")print $1,$4,$NF}' employee.txt </a:t>
            </a:r>
            <a:endParaRPr lang="nn-NO" dirty="0"/>
          </a:p>
          <a:p>
            <a:r>
              <a:rPr lang="en-US" altLang="en-US" dirty="0"/>
              <a:t>awk 'length($0) &gt; 10' </a:t>
            </a:r>
            <a:r>
              <a:rPr lang="en-US" dirty="0"/>
              <a:t>employee</a:t>
            </a:r>
            <a:r>
              <a:rPr lang="en-US" altLang="en-US" dirty="0"/>
              <a:t>.txt </a:t>
            </a:r>
          </a:p>
          <a:p>
            <a:r>
              <a:rPr lang="en-US" altLang="en-US" dirty="0"/>
              <a:t>echo "1: " | awk -F ":" '/1/ {print $1}' </a:t>
            </a:r>
          </a:p>
          <a:p>
            <a:endParaRPr lang="en-US" altLang="en-US" dirty="0"/>
          </a:p>
          <a:p>
            <a:endParaRPr lang="nn-NO" dirty="0"/>
          </a:p>
        </p:txBody>
      </p:sp>
    </p:spTree>
    <p:extLst>
      <p:ext uri="{BB962C8B-B14F-4D97-AF65-F5344CB8AC3E}">
        <p14:creationId xmlns:p14="http://schemas.microsoft.com/office/powerpoint/2010/main" val="890177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B0FFE-63B9-41DD-B23F-CA1F90C3D703}"/>
              </a:ext>
            </a:extLst>
          </p:cNvPr>
          <p:cNvSpPr txBox="1"/>
          <p:nvPr/>
        </p:nvSpPr>
        <p:spPr>
          <a:xfrm>
            <a:off x="268356" y="288235"/>
            <a:ext cx="10664687" cy="6186309"/>
          </a:xfrm>
          <a:prstGeom prst="rect">
            <a:avLst/>
          </a:prstGeom>
          <a:noFill/>
        </p:spPr>
        <p:txBody>
          <a:bodyPr wrap="square" rtlCol="0">
            <a:spAutoFit/>
          </a:bodyPr>
          <a:lstStyle/>
          <a:p>
            <a:r>
              <a:rPr lang="en-US" b="1" dirty="0" err="1"/>
              <a:t>cmp</a:t>
            </a:r>
            <a:endParaRPr lang="en-US" b="1" dirty="0"/>
          </a:p>
          <a:p>
            <a:r>
              <a:rPr lang="en-US" b="1" dirty="0" err="1"/>
              <a:t>cmp</a:t>
            </a:r>
            <a:r>
              <a:rPr lang="en-US" dirty="0"/>
              <a:t> command in Linux/UNIX is used to compare the two files byte by byte and helps you to find out whether the two files are identical or not.</a:t>
            </a:r>
            <a:endParaRPr lang="en-US" b="1" dirty="0"/>
          </a:p>
          <a:p>
            <a:endParaRPr lang="en-US" b="1" dirty="0"/>
          </a:p>
          <a:p>
            <a:r>
              <a:rPr lang="en-US" b="1" dirty="0"/>
              <a:t>comm</a:t>
            </a:r>
          </a:p>
          <a:p>
            <a:r>
              <a:rPr lang="en-US" dirty="0"/>
              <a:t>comm compare two sorted files line by line and write to standard output; the lines that are common and the lines that are unique.</a:t>
            </a:r>
            <a:endParaRPr lang="en-US" b="1" dirty="0"/>
          </a:p>
          <a:p>
            <a:endParaRPr lang="en-US" b="1" dirty="0"/>
          </a:p>
          <a:p>
            <a:r>
              <a:rPr lang="en-US" b="1" dirty="0"/>
              <a:t>diff</a:t>
            </a:r>
          </a:p>
          <a:p>
            <a:r>
              <a:rPr lang="en-US" dirty="0"/>
              <a:t>diff is a command-line utility that allows you to compare two files line by line. It can also compare the contents of directories.</a:t>
            </a:r>
          </a:p>
          <a:p>
            <a:r>
              <a:rPr lang="en-US" dirty="0"/>
              <a:t>The diff command is most commonly used to create a patch containing the differences between one or more files that can be applied using the patch command</a:t>
            </a:r>
          </a:p>
          <a:p>
            <a:endParaRPr lang="en-US" b="1" dirty="0"/>
          </a:p>
          <a:p>
            <a:r>
              <a:rPr lang="en-US" b="1" dirty="0"/>
              <a:t>tr ( translate ) </a:t>
            </a:r>
          </a:p>
          <a:p>
            <a:r>
              <a:rPr lang="en-US" dirty="0"/>
              <a:t>The tr command in UNIX is a command line utility for translating or deleting characters. It supports a range of transformations including uppercase to lowercase, squeezing repeating characters, deleting specific characters and basic find and replace</a:t>
            </a:r>
            <a:endParaRPr lang="en-US" b="1" dirty="0"/>
          </a:p>
          <a:p>
            <a:endParaRPr lang="en-US" b="1" dirty="0"/>
          </a:p>
          <a:p>
            <a:endParaRPr lang="en-US" b="1" dirty="0"/>
          </a:p>
          <a:p>
            <a:r>
              <a:rPr lang="en-US" b="1" dirty="0"/>
              <a:t>more</a:t>
            </a:r>
            <a:endParaRPr lang="en-IN" b="1" dirty="0"/>
          </a:p>
          <a:p>
            <a:endParaRPr lang="en-IN" dirty="0"/>
          </a:p>
        </p:txBody>
      </p:sp>
    </p:spTree>
    <p:extLst>
      <p:ext uri="{BB962C8B-B14F-4D97-AF65-F5344CB8AC3E}">
        <p14:creationId xmlns:p14="http://schemas.microsoft.com/office/powerpoint/2010/main" val="15193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4" end="14"/>
                                            </p:txEl>
                                          </p:spTgt>
                                        </p:tgtEl>
                                        <p:attrNameLst>
                                          <p:attrName>style.visibility</p:attrName>
                                        </p:attrNameLst>
                                      </p:cBhvr>
                                      <p:to>
                                        <p:strVal val="visible"/>
                                      </p:to>
                                    </p:set>
                                    <p:animEffect transition="in" filter="fade">
                                      <p:cBhvr>
                                        <p:cTn id="4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3528532-6010-4E76-9F05-0F17F56491E2}"/>
              </a:ext>
            </a:extLst>
          </p:cNvPr>
          <p:cNvPicPr>
            <a:picLocks noChangeAspect="1"/>
          </p:cNvPicPr>
          <p:nvPr/>
        </p:nvPicPr>
        <p:blipFill>
          <a:blip r:embed="rId6"/>
          <a:stretch>
            <a:fillRect/>
          </a:stretch>
        </p:blipFill>
        <p:spPr>
          <a:xfrm>
            <a:off x="633999" y="1429670"/>
            <a:ext cx="6882269" cy="4008921"/>
          </a:xfrm>
          <a:prstGeom prst="rect">
            <a:avLst/>
          </a:prstGeom>
        </p:spPr>
      </p:pic>
      <p:sp>
        <p:nvSpPr>
          <p:cNvPr id="2" name="TextBox 1">
            <a:extLst>
              <a:ext uri="{FF2B5EF4-FFF2-40B4-BE49-F238E27FC236}">
                <a16:creationId xmlns:a16="http://schemas.microsoft.com/office/drawing/2014/main" id="{7CCEABE2-73DC-4DAA-BE95-5C0AE109243D}"/>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b="1" dirty="0"/>
              <a:t>crontab</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indent="-182880" defTabSz="914400">
              <a:lnSpc>
                <a:spcPct val="90000"/>
              </a:lnSpc>
              <a:spcAft>
                <a:spcPts val="600"/>
              </a:spcAft>
              <a:buClr>
                <a:schemeClr val="accent1">
                  <a:lumMod val="75000"/>
                </a:schemeClr>
              </a:buClr>
              <a:buSzPct val="85000"/>
              <a:buFont typeface="Wingdings" pitchFamily="2" charset="2"/>
              <a:buChar char="§"/>
            </a:pPr>
            <a:r>
              <a:rPr lang="en-US" sz="1600" dirty="0"/>
              <a:t>The </a:t>
            </a:r>
            <a:r>
              <a:rPr lang="en-US" sz="1600" b="1" dirty="0"/>
              <a:t>crontab</a:t>
            </a:r>
            <a:r>
              <a:rPr lang="en-US" sz="1600" dirty="0"/>
              <a:t> is a list of commands that you want to run on a regular schedule, and also the name of the command used to manage that list.</a:t>
            </a:r>
          </a:p>
        </p:txBody>
      </p:sp>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1052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ux GIFs | Tenor">
            <a:extLst>
              <a:ext uri="{FF2B5EF4-FFF2-40B4-BE49-F238E27FC236}">
                <a16:creationId xmlns:a16="http://schemas.microsoft.com/office/drawing/2014/main" id="{7861C39F-20C3-443A-9ED9-2109C9C063B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2810" y="1414914"/>
            <a:ext cx="6160167" cy="46201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9B66DD-EF24-475F-9CCF-1EE8BD387A73}"/>
              </a:ext>
            </a:extLst>
          </p:cNvPr>
          <p:cNvSpPr txBox="1"/>
          <p:nvPr/>
        </p:nvSpPr>
        <p:spPr>
          <a:xfrm>
            <a:off x="7536582" y="2627697"/>
            <a:ext cx="4196614" cy="1938992"/>
          </a:xfrm>
          <a:prstGeom prst="rect">
            <a:avLst/>
          </a:prstGeom>
          <a:noFill/>
        </p:spPr>
        <p:txBody>
          <a:bodyPr wrap="square" rtlCol="0">
            <a:spAutoFit/>
          </a:bodyPr>
          <a:lstStyle/>
          <a:p>
            <a:pPr algn="ctr"/>
            <a:r>
              <a:rPr lang="en-US" sz="6000" b="1" dirty="0"/>
              <a:t>Shell Scripting </a:t>
            </a:r>
            <a:endParaRPr lang="en-IN" sz="6000" b="1" dirty="0"/>
          </a:p>
        </p:txBody>
      </p:sp>
    </p:spTree>
    <p:extLst>
      <p:ext uri="{BB962C8B-B14F-4D97-AF65-F5344CB8AC3E}">
        <p14:creationId xmlns:p14="http://schemas.microsoft.com/office/powerpoint/2010/main" val="347715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21C7E-D262-4D74-9CD4-9201DE76FB28}"/>
              </a:ext>
            </a:extLst>
          </p:cNvPr>
          <p:cNvSpPr txBox="1"/>
          <p:nvPr/>
        </p:nvSpPr>
        <p:spPr>
          <a:xfrm>
            <a:off x="577516" y="712269"/>
            <a:ext cx="11030551" cy="5078313"/>
          </a:xfrm>
          <a:prstGeom prst="rect">
            <a:avLst/>
          </a:prstGeom>
          <a:noFill/>
        </p:spPr>
        <p:txBody>
          <a:bodyPr wrap="square" rtlCol="0">
            <a:spAutoFit/>
          </a:bodyPr>
          <a:lstStyle/>
          <a:p>
            <a:r>
              <a:rPr lang="en-US" sz="3600" b="1" dirty="0"/>
              <a:t>Vi editor</a:t>
            </a:r>
          </a:p>
          <a:p>
            <a:endParaRPr lang="en-US" sz="3600" b="1" dirty="0"/>
          </a:p>
          <a:p>
            <a:r>
              <a:rPr lang="en-US" sz="3600" b="1" dirty="0"/>
              <a:t>Nano</a:t>
            </a:r>
          </a:p>
          <a:p>
            <a:endParaRPr lang="en-US" sz="3600" b="1" dirty="0"/>
          </a:p>
          <a:p>
            <a:r>
              <a:rPr lang="en-US" sz="3600" b="1" dirty="0"/>
              <a:t>Visual studio code</a:t>
            </a:r>
          </a:p>
          <a:p>
            <a:endParaRPr lang="en-US" sz="3600" b="1" dirty="0"/>
          </a:p>
          <a:p>
            <a:r>
              <a:rPr lang="en-US" sz="3600" b="1" dirty="0"/>
              <a:t>Sublime </a:t>
            </a:r>
          </a:p>
          <a:p>
            <a:endParaRPr lang="en-US" sz="3600" b="1" dirty="0"/>
          </a:p>
          <a:p>
            <a:r>
              <a:rPr lang="en-US" sz="3600" b="1" dirty="0"/>
              <a:t>yum repository and apt-get </a:t>
            </a:r>
            <a:endParaRPr lang="en-IN" sz="3600" b="1" dirty="0"/>
          </a:p>
        </p:txBody>
      </p:sp>
    </p:spTree>
    <p:extLst>
      <p:ext uri="{BB962C8B-B14F-4D97-AF65-F5344CB8AC3E}">
        <p14:creationId xmlns:p14="http://schemas.microsoft.com/office/powerpoint/2010/main" val="210842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F66F8A-6CA4-43AE-AD30-10B407428049}"/>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dirty="0"/>
              <a:t>While we creating shell scripts, we need keep few things in mind</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dirty="0"/>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Extension </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Permissions </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Shebang </a:t>
            </a:r>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dirty="0"/>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dirty="0"/>
          </a:p>
          <a:p>
            <a:pPr indent="-182880" defTabSz="914400">
              <a:lnSpc>
                <a:spcPct val="90000"/>
              </a:lnSpc>
              <a:spcAft>
                <a:spcPts val="600"/>
              </a:spcAft>
              <a:buClr>
                <a:schemeClr val="accent1">
                  <a:lumMod val="75000"/>
                </a:schemeClr>
              </a:buClr>
              <a:buSzPct val="85000"/>
              <a:buFont typeface="Wingdings" pitchFamily="2" charset="2"/>
              <a:buChar char="§"/>
            </a:pPr>
            <a:r>
              <a:rPr lang="en-US" sz="1600" b="1" dirty="0"/>
              <a:t>Shell Variables</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1" dirty="0"/>
              <a:t>read</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1600"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1600" dirty="0"/>
          </a:p>
        </p:txBody>
      </p:sp>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3" name="Table 2">
            <a:extLst>
              <a:ext uri="{FF2B5EF4-FFF2-40B4-BE49-F238E27FC236}">
                <a16:creationId xmlns:a16="http://schemas.microsoft.com/office/drawing/2014/main" id="{C0594188-AA0E-4A55-8A66-A042CBC497A7}"/>
              </a:ext>
            </a:extLst>
          </p:cNvPr>
          <p:cNvGraphicFramePr>
            <a:graphicFrameLocks noGrp="1"/>
          </p:cNvGraphicFramePr>
          <p:nvPr>
            <p:extLst>
              <p:ext uri="{D42A27DB-BD31-4B8C-83A1-F6EECF244321}">
                <p14:modId xmlns:p14="http://schemas.microsoft.com/office/powerpoint/2010/main" val="3200155594"/>
              </p:ext>
            </p:extLst>
          </p:nvPr>
        </p:nvGraphicFramePr>
        <p:xfrm>
          <a:off x="633999" y="1038298"/>
          <a:ext cx="6882269" cy="4791671"/>
        </p:xfrm>
        <a:graphic>
          <a:graphicData uri="http://schemas.openxmlformats.org/drawingml/2006/table">
            <a:tbl>
              <a:tblPr/>
              <a:tblGrid>
                <a:gridCol w="415954">
                  <a:extLst>
                    <a:ext uri="{9D8B030D-6E8A-4147-A177-3AD203B41FA5}">
                      <a16:colId xmlns:a16="http://schemas.microsoft.com/office/drawing/2014/main" val="2654457943"/>
                    </a:ext>
                  </a:extLst>
                </a:gridCol>
                <a:gridCol w="6466315">
                  <a:extLst>
                    <a:ext uri="{9D8B030D-6E8A-4147-A177-3AD203B41FA5}">
                      <a16:colId xmlns:a16="http://schemas.microsoft.com/office/drawing/2014/main" val="1421366278"/>
                    </a:ext>
                  </a:extLst>
                </a:gridCol>
              </a:tblGrid>
              <a:tr h="475269">
                <a:tc>
                  <a:txBody>
                    <a:bodyPr/>
                    <a:lstStyle/>
                    <a:p>
                      <a:pPr fontAlgn="t"/>
                      <a:r>
                        <a:rPr lang="en-IN" sz="1300">
                          <a:effectLst/>
                        </a:rPr>
                        <a:t>1</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$0</a:t>
                      </a:r>
                      <a:endParaRPr lang="en-US" sz="1300">
                        <a:solidFill>
                          <a:srgbClr val="000000"/>
                        </a:solidFill>
                        <a:effectLst/>
                      </a:endParaRPr>
                    </a:p>
                    <a:p>
                      <a:pPr algn="just" fontAlgn="t"/>
                      <a:r>
                        <a:rPr lang="en-US" sz="1300">
                          <a:solidFill>
                            <a:srgbClr val="000000"/>
                          </a:solidFill>
                          <a:effectLst/>
                        </a:rPr>
                        <a:t>The filename of the current script.</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226571"/>
                  </a:ext>
                </a:extLst>
              </a:tr>
              <a:tr h="871076">
                <a:tc>
                  <a:txBody>
                    <a:bodyPr/>
                    <a:lstStyle/>
                    <a:p>
                      <a:pPr fontAlgn="t"/>
                      <a:r>
                        <a:rPr lang="en-IN" sz="1300">
                          <a:effectLst/>
                        </a:rPr>
                        <a:t>2</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effectLst/>
                        </a:rPr>
                        <a:t>$n</a:t>
                      </a:r>
                      <a:endParaRPr lang="en-US" sz="1300" dirty="0">
                        <a:solidFill>
                          <a:srgbClr val="000000"/>
                        </a:solidFill>
                        <a:effectLst/>
                      </a:endParaRPr>
                    </a:p>
                    <a:p>
                      <a:pPr algn="just" fontAlgn="t"/>
                      <a:r>
                        <a:rPr lang="en-US" sz="1300" dirty="0">
                          <a:solidFill>
                            <a:srgbClr val="000000"/>
                          </a:solidFill>
                          <a:effectLst/>
                        </a:rPr>
                        <a:t>These variables correspond to the arguments with which a script was invoked. Here </a:t>
                      </a:r>
                      <a:r>
                        <a:rPr lang="en-US" sz="1300" b="1" dirty="0">
                          <a:solidFill>
                            <a:srgbClr val="000000"/>
                          </a:solidFill>
                          <a:effectLst/>
                        </a:rPr>
                        <a:t>n</a:t>
                      </a:r>
                      <a:r>
                        <a:rPr lang="en-US" sz="1300" dirty="0">
                          <a:solidFill>
                            <a:srgbClr val="000000"/>
                          </a:solidFill>
                          <a:effectLst/>
                        </a:rPr>
                        <a:t> is a positive decimal number corresponding to the position of an argument (the first argument is $1, the second argument is $2, and so on).</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5790475"/>
                  </a:ext>
                </a:extLst>
              </a:tr>
              <a:tr h="475269">
                <a:tc>
                  <a:txBody>
                    <a:bodyPr/>
                    <a:lstStyle/>
                    <a:p>
                      <a:pPr fontAlgn="t"/>
                      <a:r>
                        <a:rPr lang="en-IN" sz="1300">
                          <a:effectLst/>
                        </a:rPr>
                        <a:t>3</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a:t>
                      </a:r>
                      <a:endParaRPr lang="en-US" sz="1300">
                        <a:solidFill>
                          <a:srgbClr val="000000"/>
                        </a:solidFill>
                        <a:effectLst/>
                      </a:endParaRPr>
                    </a:p>
                    <a:p>
                      <a:pPr algn="just" fontAlgn="t"/>
                      <a:r>
                        <a:rPr lang="en-US" sz="1300">
                          <a:solidFill>
                            <a:srgbClr val="000000"/>
                          </a:solidFill>
                          <a:effectLst/>
                        </a:rPr>
                        <a:t>The number of arguments supplied to a script.</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5378949"/>
                  </a:ext>
                </a:extLst>
              </a:tr>
              <a:tr h="673173">
                <a:tc>
                  <a:txBody>
                    <a:bodyPr/>
                    <a:lstStyle/>
                    <a:p>
                      <a:pPr fontAlgn="t"/>
                      <a:r>
                        <a:rPr lang="en-IN" sz="1300">
                          <a:effectLst/>
                        </a:rPr>
                        <a:t>4</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a:t>
                      </a:r>
                      <a:endParaRPr lang="en-US" sz="1300">
                        <a:solidFill>
                          <a:srgbClr val="000000"/>
                        </a:solidFill>
                        <a:effectLst/>
                      </a:endParaRPr>
                    </a:p>
                    <a:p>
                      <a:pPr algn="just" fontAlgn="t"/>
                      <a:r>
                        <a:rPr lang="en-US" sz="1300">
                          <a:solidFill>
                            <a:srgbClr val="000000"/>
                          </a:solidFill>
                          <a:effectLst/>
                        </a:rPr>
                        <a:t>All the arguments are double quoted. If a script receives two arguments, $* is equivalent to $1 $2.</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07225281"/>
                  </a:ext>
                </a:extLst>
              </a:tr>
              <a:tr h="673173">
                <a:tc>
                  <a:txBody>
                    <a:bodyPr/>
                    <a:lstStyle/>
                    <a:p>
                      <a:pPr fontAlgn="t"/>
                      <a:r>
                        <a:rPr lang="en-IN" sz="1300">
                          <a:effectLst/>
                        </a:rPr>
                        <a:t>5</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a:t>
                      </a:r>
                      <a:endParaRPr lang="en-US" sz="1300">
                        <a:solidFill>
                          <a:srgbClr val="000000"/>
                        </a:solidFill>
                        <a:effectLst/>
                      </a:endParaRPr>
                    </a:p>
                    <a:p>
                      <a:pPr algn="just" fontAlgn="t"/>
                      <a:r>
                        <a:rPr lang="en-US" sz="1300">
                          <a:solidFill>
                            <a:srgbClr val="000000"/>
                          </a:solidFill>
                          <a:effectLst/>
                        </a:rPr>
                        <a:t>All the arguments are individually double quoted. If a script receives two arguments, $@ is equivalent to $1 $2.</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18278874"/>
                  </a:ext>
                </a:extLst>
              </a:tr>
              <a:tr h="475269">
                <a:tc>
                  <a:txBody>
                    <a:bodyPr/>
                    <a:lstStyle/>
                    <a:p>
                      <a:pPr fontAlgn="t"/>
                      <a:r>
                        <a:rPr lang="en-IN" sz="1300">
                          <a:effectLst/>
                        </a:rPr>
                        <a:t>6</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a:t>
                      </a:r>
                      <a:endParaRPr lang="en-US" sz="1300">
                        <a:solidFill>
                          <a:srgbClr val="000000"/>
                        </a:solidFill>
                        <a:effectLst/>
                      </a:endParaRPr>
                    </a:p>
                    <a:p>
                      <a:pPr algn="just" fontAlgn="t"/>
                      <a:r>
                        <a:rPr lang="en-US" sz="1300">
                          <a:solidFill>
                            <a:srgbClr val="000000"/>
                          </a:solidFill>
                          <a:effectLst/>
                        </a:rPr>
                        <a:t>The exit status of the last command executed.</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65215957"/>
                  </a:ext>
                </a:extLst>
              </a:tr>
              <a:tr h="673173">
                <a:tc>
                  <a:txBody>
                    <a:bodyPr/>
                    <a:lstStyle/>
                    <a:p>
                      <a:pPr fontAlgn="t"/>
                      <a:r>
                        <a:rPr lang="en-IN" sz="1300">
                          <a:effectLst/>
                        </a:rPr>
                        <a:t>7</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a:t>
                      </a:r>
                      <a:endParaRPr lang="en-US" sz="1300">
                        <a:solidFill>
                          <a:srgbClr val="000000"/>
                        </a:solidFill>
                        <a:effectLst/>
                      </a:endParaRPr>
                    </a:p>
                    <a:p>
                      <a:pPr algn="just" fontAlgn="t"/>
                      <a:r>
                        <a:rPr lang="en-US" sz="1300">
                          <a:solidFill>
                            <a:srgbClr val="000000"/>
                          </a:solidFill>
                          <a:effectLst/>
                        </a:rPr>
                        <a:t>The process number of the current shell. For shell scripts, this is the process ID under which they are executing.</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9910491"/>
                  </a:ext>
                </a:extLst>
              </a:tr>
              <a:tr h="475269">
                <a:tc>
                  <a:txBody>
                    <a:bodyPr/>
                    <a:lstStyle/>
                    <a:p>
                      <a:pPr fontAlgn="t"/>
                      <a:r>
                        <a:rPr lang="en-IN" sz="1300">
                          <a:effectLst/>
                        </a:rPr>
                        <a:t>8</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300" b="1" dirty="0">
                          <a:solidFill>
                            <a:srgbClr val="000000"/>
                          </a:solidFill>
                          <a:effectLst/>
                        </a:rPr>
                        <a:t>$!</a:t>
                      </a:r>
                      <a:endParaRPr lang="en-US" sz="1300" dirty="0">
                        <a:solidFill>
                          <a:srgbClr val="000000"/>
                        </a:solidFill>
                        <a:effectLst/>
                      </a:endParaRPr>
                    </a:p>
                    <a:p>
                      <a:pPr algn="just" fontAlgn="t"/>
                      <a:r>
                        <a:rPr lang="en-US" sz="1300" dirty="0">
                          <a:solidFill>
                            <a:srgbClr val="000000"/>
                          </a:solidFill>
                          <a:effectLst/>
                        </a:rPr>
                        <a:t>The process number of the last background command.</a:t>
                      </a:r>
                    </a:p>
                  </a:txBody>
                  <a:tcPr marL="15982" marR="15982" marT="15982" marB="1598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3690630"/>
                  </a:ext>
                </a:extLst>
              </a:tr>
            </a:tbl>
          </a:graphicData>
        </a:graphic>
      </p:graphicFrame>
    </p:spTree>
    <p:extLst>
      <p:ext uri="{BB962C8B-B14F-4D97-AF65-F5344CB8AC3E}">
        <p14:creationId xmlns:p14="http://schemas.microsoft.com/office/powerpoint/2010/main" val="301302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A8D8C8-822D-41DC-AC86-52CCCB7E489B}"/>
              </a:ext>
            </a:extLst>
          </p:cNvPr>
          <p:cNvSpPr txBox="1"/>
          <p:nvPr/>
        </p:nvSpPr>
        <p:spPr>
          <a:xfrm>
            <a:off x="8156351" y="2121408"/>
            <a:ext cx="3544034" cy="4050792"/>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b="1" dirty="0"/>
              <a:t>Arithmetic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t>Relational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t>Boolean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t>String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2000" dirty="0"/>
              <a:t>File Test Operators</a:t>
            </a:r>
          </a:p>
          <a:p>
            <a:pPr indent="-182880" defTabSz="914400">
              <a:lnSpc>
                <a:spcPct val="90000"/>
              </a:lnSpc>
              <a:spcAft>
                <a:spcPts val="600"/>
              </a:spcAft>
              <a:buClr>
                <a:schemeClr val="accent1">
                  <a:lumMod val="75000"/>
                </a:schemeClr>
              </a:buClr>
              <a:buSzPct val="85000"/>
              <a:buFont typeface="Wingdings" pitchFamily="2" charset="2"/>
              <a:buChar char="§"/>
            </a:pPr>
            <a:endParaRPr lang="en-US" sz="2000" b="1" dirty="0"/>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2000" b="1" dirty="0"/>
          </a:p>
        </p:txBody>
      </p:sp>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3" name="Table 2">
            <a:extLst>
              <a:ext uri="{FF2B5EF4-FFF2-40B4-BE49-F238E27FC236}">
                <a16:creationId xmlns:a16="http://schemas.microsoft.com/office/drawing/2014/main" id="{0EDD5F2C-4D81-407F-B03F-ECE6DF94D9DB}"/>
              </a:ext>
            </a:extLst>
          </p:cNvPr>
          <p:cNvGraphicFramePr>
            <a:graphicFrameLocks noGrp="1"/>
          </p:cNvGraphicFramePr>
          <p:nvPr>
            <p:extLst>
              <p:ext uri="{D42A27DB-BD31-4B8C-83A1-F6EECF244321}">
                <p14:modId xmlns:p14="http://schemas.microsoft.com/office/powerpoint/2010/main" val="2030857959"/>
              </p:ext>
            </p:extLst>
          </p:nvPr>
        </p:nvGraphicFramePr>
        <p:xfrm>
          <a:off x="491615" y="1501873"/>
          <a:ext cx="6882270" cy="4757001"/>
        </p:xfrm>
        <a:graphic>
          <a:graphicData uri="http://schemas.openxmlformats.org/drawingml/2006/table">
            <a:tbl>
              <a:tblPr firstRow="1" bandRow="1">
                <a:noFill/>
              </a:tblPr>
              <a:tblGrid>
                <a:gridCol w="1440801">
                  <a:extLst>
                    <a:ext uri="{9D8B030D-6E8A-4147-A177-3AD203B41FA5}">
                      <a16:colId xmlns:a16="http://schemas.microsoft.com/office/drawing/2014/main" val="4251130624"/>
                    </a:ext>
                  </a:extLst>
                </a:gridCol>
                <a:gridCol w="3510309">
                  <a:extLst>
                    <a:ext uri="{9D8B030D-6E8A-4147-A177-3AD203B41FA5}">
                      <a16:colId xmlns:a16="http://schemas.microsoft.com/office/drawing/2014/main" val="4127643708"/>
                    </a:ext>
                  </a:extLst>
                </a:gridCol>
                <a:gridCol w="1931160">
                  <a:extLst>
                    <a:ext uri="{9D8B030D-6E8A-4147-A177-3AD203B41FA5}">
                      <a16:colId xmlns:a16="http://schemas.microsoft.com/office/drawing/2014/main" val="3460276261"/>
                    </a:ext>
                  </a:extLst>
                </a:gridCol>
              </a:tblGrid>
              <a:tr h="384029">
                <a:tc>
                  <a:txBody>
                    <a:bodyPr/>
                    <a:lstStyle/>
                    <a:p>
                      <a:pPr algn="ctr" fontAlgn="t"/>
                      <a:r>
                        <a:rPr lang="en-IN" sz="1400" b="0" cap="none" spc="0">
                          <a:solidFill>
                            <a:schemeClr val="tx1"/>
                          </a:solidFill>
                          <a:effectLst/>
                        </a:rPr>
                        <a:t>Operator</a:t>
                      </a:r>
                    </a:p>
                  </a:txBody>
                  <a:tcPr marL="19381" marR="19381" marT="65037" marB="65037">
                    <a:lnL w="12700" cmpd="sng">
                      <a:noFill/>
                    </a:lnL>
                    <a:lnR w="12700" cmpd="sng">
                      <a:noFill/>
                    </a:lnR>
                    <a:lnT w="28575" cap="flat" cmpd="sng" algn="ctr">
                      <a:solidFill>
                        <a:schemeClr val="tx1"/>
                      </a:solidFill>
                      <a:prstDash val="solid"/>
                    </a:lnT>
                    <a:lnB w="38100" cmpd="sng">
                      <a:noFill/>
                    </a:lnB>
                    <a:noFill/>
                  </a:tcPr>
                </a:tc>
                <a:tc>
                  <a:txBody>
                    <a:bodyPr/>
                    <a:lstStyle/>
                    <a:p>
                      <a:pPr algn="ctr" fontAlgn="t"/>
                      <a:r>
                        <a:rPr lang="en-IN" sz="1400" b="0" cap="none" spc="0">
                          <a:solidFill>
                            <a:schemeClr val="tx1"/>
                          </a:solidFill>
                          <a:effectLst/>
                        </a:rPr>
                        <a:t>Description</a:t>
                      </a:r>
                    </a:p>
                  </a:txBody>
                  <a:tcPr marL="19381" marR="19381" marT="65037" marB="65037">
                    <a:lnL w="12700" cmpd="sng">
                      <a:noFill/>
                    </a:lnL>
                    <a:lnR w="12700" cmpd="sng">
                      <a:noFill/>
                    </a:lnR>
                    <a:lnT w="28575" cap="flat" cmpd="sng" algn="ctr">
                      <a:solidFill>
                        <a:schemeClr val="tx1"/>
                      </a:solidFill>
                      <a:prstDash val="solid"/>
                    </a:lnT>
                    <a:lnB w="38100" cmpd="sng">
                      <a:noFill/>
                    </a:lnB>
                    <a:noFill/>
                  </a:tcPr>
                </a:tc>
                <a:tc>
                  <a:txBody>
                    <a:bodyPr/>
                    <a:lstStyle/>
                    <a:p>
                      <a:pPr algn="ctr" fontAlgn="t"/>
                      <a:r>
                        <a:rPr lang="en-IN" sz="1400" b="0" cap="none" spc="0">
                          <a:solidFill>
                            <a:schemeClr val="tx1"/>
                          </a:solidFill>
                          <a:effectLst/>
                        </a:rPr>
                        <a:t>Example</a:t>
                      </a:r>
                    </a:p>
                  </a:txBody>
                  <a:tcPr marL="19381" marR="19381" marT="65037" marB="65037">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963276435"/>
                  </a:ext>
                </a:extLst>
              </a:tr>
              <a:tr h="600819">
                <a:tc>
                  <a:txBody>
                    <a:bodyPr/>
                    <a:lstStyle/>
                    <a:p>
                      <a:pPr fontAlgn="t"/>
                      <a:r>
                        <a:rPr lang="en-IN" sz="1400" cap="none" spc="0">
                          <a:solidFill>
                            <a:schemeClr val="tx1"/>
                          </a:solidFill>
                          <a:effectLst/>
                        </a:rPr>
                        <a:t>+ (Addition)</a:t>
                      </a:r>
                    </a:p>
                  </a:txBody>
                  <a:tcPr marL="19381" marR="19381" marT="65037" marB="65037">
                    <a:lnL w="28575" cap="flat" cmpd="sng" algn="ctr">
                      <a:noFill/>
                      <a:prstDash val="solid"/>
                    </a:lnL>
                    <a:lnR w="12700" cmpd="sng">
                      <a:noFill/>
                      <a:prstDash val="solid"/>
                    </a:lnR>
                    <a:lnT w="38100" cmpd="sng">
                      <a:noFill/>
                    </a:lnT>
                    <a:lnB w="12700" cap="flat" cmpd="sng" algn="ctr">
                      <a:noFill/>
                      <a:prstDash val="solid"/>
                    </a:lnB>
                    <a:noFill/>
                  </a:tcPr>
                </a:tc>
                <a:tc>
                  <a:txBody>
                    <a:bodyPr/>
                    <a:lstStyle/>
                    <a:p>
                      <a:pPr fontAlgn="t"/>
                      <a:r>
                        <a:rPr lang="en-US" sz="1400" cap="none" spc="0">
                          <a:solidFill>
                            <a:schemeClr val="tx1"/>
                          </a:solidFill>
                          <a:effectLst/>
                        </a:rPr>
                        <a:t>Adds values on either side of the operator</a:t>
                      </a:r>
                    </a:p>
                  </a:txBody>
                  <a:tcPr marL="19381" marR="19381" marT="65037" marB="65037">
                    <a:lnL w="12700" cmpd="sng">
                      <a:noFill/>
                      <a:prstDash val="solid"/>
                    </a:lnL>
                    <a:lnR w="12700" cmpd="sng">
                      <a:noFill/>
                      <a:prstDash val="solid"/>
                    </a:lnR>
                    <a:lnT w="38100" cmpd="sng">
                      <a:noFill/>
                    </a:lnT>
                    <a:lnB w="12700" cap="flat" cmpd="sng" algn="ctr">
                      <a:noFill/>
                      <a:prstDash val="solid"/>
                    </a:lnB>
                    <a:noFill/>
                  </a:tcPr>
                </a:tc>
                <a:tc>
                  <a:txBody>
                    <a:bodyPr/>
                    <a:lstStyle/>
                    <a:p>
                      <a:pPr fontAlgn="t"/>
                      <a:r>
                        <a:rPr lang="en-US" sz="1400" cap="none" spc="0">
                          <a:solidFill>
                            <a:schemeClr val="tx1"/>
                          </a:solidFill>
                          <a:effectLst/>
                        </a:rPr>
                        <a:t>`expr $a + $b` will give 30</a:t>
                      </a:r>
                    </a:p>
                  </a:txBody>
                  <a:tcPr marL="19381" marR="19381" marT="65037" marB="65037">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209625280"/>
                  </a:ext>
                </a:extLst>
              </a:tr>
              <a:tr h="538879">
                <a:tc>
                  <a:txBody>
                    <a:bodyPr/>
                    <a:lstStyle/>
                    <a:p>
                      <a:pPr fontAlgn="t"/>
                      <a:r>
                        <a:rPr lang="en-IN" sz="1200" cap="none" spc="0">
                          <a:solidFill>
                            <a:schemeClr val="tx1"/>
                          </a:solidFill>
                          <a:effectLst/>
                        </a:rPr>
                        <a:t>- (Subtraction)</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dirty="0">
                          <a:solidFill>
                            <a:schemeClr val="tx1"/>
                          </a:solidFill>
                          <a:effectLst/>
                        </a:rPr>
                        <a:t>Subtracts right hand operand from left hand operand</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a:solidFill>
                            <a:schemeClr val="tx1"/>
                          </a:solidFill>
                          <a:effectLst/>
                        </a:rPr>
                        <a:t>`expr $a - $b` will give -10</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42924288"/>
                  </a:ext>
                </a:extLst>
              </a:tr>
              <a:tr h="600819">
                <a:tc>
                  <a:txBody>
                    <a:bodyPr/>
                    <a:lstStyle/>
                    <a:p>
                      <a:pPr fontAlgn="t"/>
                      <a:r>
                        <a:rPr lang="en-IN" sz="1400" cap="none" spc="0">
                          <a:solidFill>
                            <a:schemeClr val="tx1"/>
                          </a:solidFill>
                          <a:effectLst/>
                        </a:rPr>
                        <a:t>* (Multiplication)</a:t>
                      </a:r>
                    </a:p>
                  </a:txBody>
                  <a:tcPr marL="19381" marR="19381" marT="65037" marB="65037">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400" cap="none" spc="0">
                          <a:solidFill>
                            <a:schemeClr val="tx1"/>
                          </a:solidFill>
                          <a:effectLst/>
                        </a:rPr>
                        <a:t>Multiplies values on either side of the operator</a:t>
                      </a:r>
                    </a:p>
                  </a:txBody>
                  <a:tcPr marL="19381" marR="19381" marT="65037" marB="65037">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400" cap="none" spc="0">
                          <a:solidFill>
                            <a:schemeClr val="tx1"/>
                          </a:solidFill>
                          <a:effectLst/>
                        </a:rPr>
                        <a:t>`expr $a \* $b` will give 200</a:t>
                      </a:r>
                    </a:p>
                  </a:txBody>
                  <a:tcPr marL="19381" marR="19381" marT="65037" marB="65037">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88982280"/>
                  </a:ext>
                </a:extLst>
              </a:tr>
              <a:tr h="353059">
                <a:tc>
                  <a:txBody>
                    <a:bodyPr/>
                    <a:lstStyle/>
                    <a:p>
                      <a:pPr fontAlgn="t"/>
                      <a:r>
                        <a:rPr lang="en-IN" sz="1200" cap="none" spc="0">
                          <a:solidFill>
                            <a:schemeClr val="tx1"/>
                          </a:solidFill>
                          <a:effectLst/>
                        </a:rPr>
                        <a:t>/ (Division)</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a:solidFill>
                            <a:schemeClr val="tx1"/>
                          </a:solidFill>
                          <a:effectLst/>
                        </a:rPr>
                        <a:t>Divides left hand operand by right hand operand</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a:solidFill>
                            <a:schemeClr val="tx1"/>
                          </a:solidFill>
                          <a:effectLst/>
                        </a:rPr>
                        <a:t>`expr $b / $a` will give 2</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57530973"/>
                  </a:ext>
                </a:extLst>
              </a:tr>
              <a:tr h="600819">
                <a:tc>
                  <a:txBody>
                    <a:bodyPr/>
                    <a:lstStyle/>
                    <a:p>
                      <a:pPr fontAlgn="t"/>
                      <a:r>
                        <a:rPr lang="en-IN" sz="1400" cap="none" spc="0">
                          <a:solidFill>
                            <a:schemeClr val="tx1"/>
                          </a:solidFill>
                          <a:effectLst/>
                        </a:rPr>
                        <a:t>% (Modulus)</a:t>
                      </a:r>
                    </a:p>
                  </a:txBody>
                  <a:tcPr marL="19381" marR="19381" marT="65037" marB="65037">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400" cap="none" spc="0">
                          <a:solidFill>
                            <a:schemeClr val="tx1"/>
                          </a:solidFill>
                          <a:effectLst/>
                        </a:rPr>
                        <a:t>Divides left hand operand by right hand operand and returns remainder</a:t>
                      </a:r>
                    </a:p>
                  </a:txBody>
                  <a:tcPr marL="19381" marR="19381" marT="65037" marB="65037">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400" cap="none" spc="0">
                          <a:solidFill>
                            <a:schemeClr val="tx1"/>
                          </a:solidFill>
                          <a:effectLst/>
                        </a:rPr>
                        <a:t>`expr $b % $a` will give 0</a:t>
                      </a:r>
                    </a:p>
                  </a:txBody>
                  <a:tcPr marL="19381" marR="19381" marT="65037" marB="65037">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96792828"/>
                  </a:ext>
                </a:extLst>
              </a:tr>
              <a:tr h="538879">
                <a:tc>
                  <a:txBody>
                    <a:bodyPr/>
                    <a:lstStyle/>
                    <a:p>
                      <a:pPr fontAlgn="t"/>
                      <a:r>
                        <a:rPr lang="en-IN" sz="1200" cap="none" spc="0">
                          <a:solidFill>
                            <a:schemeClr val="tx1"/>
                          </a:solidFill>
                          <a:effectLst/>
                        </a:rPr>
                        <a:t>= (Assignment)</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ctr"/>
                      <a:r>
                        <a:rPr lang="en-US" sz="1200" cap="none" spc="0">
                          <a:solidFill>
                            <a:schemeClr val="tx1"/>
                          </a:solidFill>
                          <a:effectLst/>
                        </a:rPr>
                        <a:t>Assigns right operand in left operand</a:t>
                      </a:r>
                    </a:p>
                  </a:txBody>
                  <a:tcPr marL="19381" marR="19381" marT="65037" marB="65037"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a:solidFill>
                            <a:schemeClr val="tx1"/>
                          </a:solidFill>
                          <a:effectLst/>
                        </a:rPr>
                        <a:t>a = $b would assign value of b into a</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51094223"/>
                  </a:ext>
                </a:extLst>
              </a:tr>
              <a:tr h="600819">
                <a:tc>
                  <a:txBody>
                    <a:bodyPr/>
                    <a:lstStyle/>
                    <a:p>
                      <a:pPr fontAlgn="t"/>
                      <a:r>
                        <a:rPr lang="en-IN" sz="1400" cap="none" spc="0">
                          <a:solidFill>
                            <a:schemeClr val="tx1"/>
                          </a:solidFill>
                          <a:effectLst/>
                        </a:rPr>
                        <a:t>== (Equality)</a:t>
                      </a:r>
                    </a:p>
                  </a:txBody>
                  <a:tcPr marL="19381" marR="19381" marT="65037" marB="65037">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400" cap="none" spc="0">
                          <a:solidFill>
                            <a:schemeClr val="tx1"/>
                          </a:solidFill>
                          <a:effectLst/>
                        </a:rPr>
                        <a:t>Compares two numbers, if both are same then returns true.</a:t>
                      </a:r>
                    </a:p>
                  </a:txBody>
                  <a:tcPr marL="19381" marR="19381" marT="65037" marB="65037">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r>
                        <a:rPr lang="en-US" sz="1400" cap="none" spc="0">
                          <a:solidFill>
                            <a:schemeClr val="tx1"/>
                          </a:solidFill>
                          <a:effectLst/>
                        </a:rPr>
                        <a:t>[ $a == $b ] would return false.</a:t>
                      </a:r>
                    </a:p>
                  </a:txBody>
                  <a:tcPr marL="19381" marR="19381" marT="65037" marB="65037">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629428257"/>
                  </a:ext>
                </a:extLst>
              </a:tr>
              <a:tr h="538879">
                <a:tc>
                  <a:txBody>
                    <a:bodyPr/>
                    <a:lstStyle/>
                    <a:p>
                      <a:pPr fontAlgn="t"/>
                      <a:r>
                        <a:rPr lang="en-IN" sz="1200" cap="none" spc="0" dirty="0">
                          <a:solidFill>
                            <a:schemeClr val="tx1"/>
                          </a:solidFill>
                          <a:effectLst/>
                        </a:rPr>
                        <a:t>!= (Not Equality)</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a:solidFill>
                            <a:schemeClr val="tx1"/>
                          </a:solidFill>
                          <a:effectLst/>
                        </a:rPr>
                        <a:t>Compares two numbers, if both are different then returns true.</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r>
                        <a:rPr lang="en-US" sz="1200" cap="none" spc="0" dirty="0">
                          <a:solidFill>
                            <a:schemeClr val="tx1"/>
                          </a:solidFill>
                          <a:effectLst/>
                        </a:rPr>
                        <a:t>[ $a != $b ] would return true.</a:t>
                      </a:r>
                    </a:p>
                  </a:txBody>
                  <a:tcPr marL="19381" marR="19381" marT="65037" marB="6503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4156753"/>
                  </a:ext>
                </a:extLst>
              </a:tr>
            </a:tbl>
          </a:graphicData>
        </a:graphic>
      </p:graphicFrame>
    </p:spTree>
    <p:extLst>
      <p:ext uri="{BB962C8B-B14F-4D97-AF65-F5344CB8AC3E}">
        <p14:creationId xmlns:p14="http://schemas.microsoft.com/office/powerpoint/2010/main" val="28589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 name="Rectangle 12">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374011-8751-4589-AA66-155D9F3504A5}"/>
              </a:ext>
            </a:extLst>
          </p:cNvPr>
          <p:cNvSpPr txBox="1"/>
          <p:nvPr/>
        </p:nvSpPr>
        <p:spPr>
          <a:xfrm>
            <a:off x="8156351" y="2121408"/>
            <a:ext cx="3544034" cy="4050792"/>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Arithmetic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b="1" dirty="0"/>
              <a:t>Relational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Boolean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String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File Test Operators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p:txBody>
      </p:sp>
      <p:grpSp>
        <p:nvGrpSpPr>
          <p:cNvPr id="15" name="Group 14">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08B044EF-74F0-4AA8-950A-A258FA30B47B}"/>
              </a:ext>
            </a:extLst>
          </p:cNvPr>
          <p:cNvGraphicFramePr>
            <a:graphicFrameLocks noGrp="1"/>
          </p:cNvGraphicFramePr>
          <p:nvPr/>
        </p:nvGraphicFramePr>
        <p:xfrm>
          <a:off x="633999" y="1417252"/>
          <a:ext cx="6882270" cy="4033761"/>
        </p:xfrm>
        <a:graphic>
          <a:graphicData uri="http://schemas.openxmlformats.org/drawingml/2006/table">
            <a:tbl>
              <a:tblPr firstRow="1" bandRow="1"/>
              <a:tblGrid>
                <a:gridCol w="887053">
                  <a:extLst>
                    <a:ext uri="{9D8B030D-6E8A-4147-A177-3AD203B41FA5}">
                      <a16:colId xmlns:a16="http://schemas.microsoft.com/office/drawing/2014/main" val="154841462"/>
                    </a:ext>
                  </a:extLst>
                </a:gridCol>
                <a:gridCol w="4678551">
                  <a:extLst>
                    <a:ext uri="{9D8B030D-6E8A-4147-A177-3AD203B41FA5}">
                      <a16:colId xmlns:a16="http://schemas.microsoft.com/office/drawing/2014/main" val="366061197"/>
                    </a:ext>
                  </a:extLst>
                </a:gridCol>
                <a:gridCol w="1316666">
                  <a:extLst>
                    <a:ext uri="{9D8B030D-6E8A-4147-A177-3AD203B41FA5}">
                      <a16:colId xmlns:a16="http://schemas.microsoft.com/office/drawing/2014/main" val="356837449"/>
                    </a:ext>
                  </a:extLst>
                </a:gridCol>
              </a:tblGrid>
              <a:tr h="295689">
                <a:tc>
                  <a:txBody>
                    <a:bodyPr/>
                    <a:lstStyle/>
                    <a:p>
                      <a:pPr algn="ctr" fontAlgn="t"/>
                      <a:r>
                        <a:rPr lang="en-IN" sz="1400">
                          <a:effectLst/>
                        </a:rPr>
                        <a:t>Operator</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Description</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400">
                          <a:effectLst/>
                        </a:rPr>
                        <a:t>Example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83453833"/>
                  </a:ext>
                </a:extLst>
              </a:tr>
              <a:tr h="513904">
                <a:tc>
                  <a:txBody>
                    <a:bodyPr/>
                    <a:lstStyle/>
                    <a:p>
                      <a:pPr fontAlgn="t"/>
                      <a:r>
                        <a:rPr lang="en-IN" sz="1400" b="1">
                          <a:effectLst/>
                        </a:rPr>
                        <a:t>-eq</a:t>
                      </a:r>
                      <a:endParaRPr lang="en-IN" sz="1400">
                        <a:effectLst/>
                      </a:endParaRP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Checks if the value of two operands are equal or not; if yes, then the condition becomes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 $a -eq $b ] is not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9885456"/>
                  </a:ext>
                </a:extLst>
              </a:tr>
              <a:tr h="513904">
                <a:tc>
                  <a:txBody>
                    <a:bodyPr/>
                    <a:lstStyle/>
                    <a:p>
                      <a:pPr fontAlgn="t"/>
                      <a:r>
                        <a:rPr lang="en-IN" sz="1400" b="1">
                          <a:effectLst/>
                        </a:rPr>
                        <a:t>-ne</a:t>
                      </a:r>
                      <a:endParaRPr lang="en-IN" sz="1400">
                        <a:effectLst/>
                      </a:endParaRP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Checks if the value of two operands are equal or not; if values are not equal, then the condition becomes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ctr"/>
                      <a:r>
                        <a:rPr lang="en-US" sz="1400">
                          <a:effectLst/>
                        </a:rPr>
                        <a:t>[ $a -ne $b ] is true.</a:t>
                      </a:r>
                    </a:p>
                  </a:txBody>
                  <a:tcPr marL="12550" marR="12550" marT="12550" marB="1255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5711735"/>
                  </a:ext>
                </a:extLst>
              </a:tr>
              <a:tr h="732120">
                <a:tc>
                  <a:txBody>
                    <a:bodyPr/>
                    <a:lstStyle/>
                    <a:p>
                      <a:pPr fontAlgn="t"/>
                      <a:r>
                        <a:rPr lang="en-IN" sz="1400" b="1">
                          <a:effectLst/>
                        </a:rPr>
                        <a:t>-gt</a:t>
                      </a:r>
                      <a:endParaRPr lang="en-IN" sz="1400">
                        <a:effectLst/>
                      </a:endParaRP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Checks if the value of left operand is greater than the value of right operand; if yes, then the condition becomes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ctr"/>
                      <a:r>
                        <a:rPr lang="en-US" sz="1400">
                          <a:effectLst/>
                        </a:rPr>
                        <a:t>[ $a -gt $b ] is not true.</a:t>
                      </a:r>
                    </a:p>
                  </a:txBody>
                  <a:tcPr marL="12550" marR="12550" marT="12550" marB="1255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1213482"/>
                  </a:ext>
                </a:extLst>
              </a:tr>
              <a:tr h="513904">
                <a:tc>
                  <a:txBody>
                    <a:bodyPr/>
                    <a:lstStyle/>
                    <a:p>
                      <a:pPr fontAlgn="t"/>
                      <a:r>
                        <a:rPr lang="en-IN" sz="1400" b="1">
                          <a:effectLst/>
                        </a:rPr>
                        <a:t>-lt</a:t>
                      </a:r>
                      <a:endParaRPr lang="en-IN" sz="1400">
                        <a:effectLst/>
                      </a:endParaRP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Checks if the value of left operand is less than the value of right operand; if yes, then the condition becomes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ctr"/>
                      <a:r>
                        <a:rPr lang="en-US" sz="1400">
                          <a:effectLst/>
                        </a:rPr>
                        <a:t>[ $a -lt $b ] is true.</a:t>
                      </a:r>
                    </a:p>
                  </a:txBody>
                  <a:tcPr marL="12550" marR="12550" marT="12550" marB="1255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7911220"/>
                  </a:ext>
                </a:extLst>
              </a:tr>
              <a:tr h="732120">
                <a:tc>
                  <a:txBody>
                    <a:bodyPr/>
                    <a:lstStyle/>
                    <a:p>
                      <a:pPr fontAlgn="t"/>
                      <a:r>
                        <a:rPr lang="en-IN" sz="1400" b="1">
                          <a:effectLst/>
                        </a:rPr>
                        <a:t>-ge</a:t>
                      </a:r>
                      <a:endParaRPr lang="en-IN" sz="1400">
                        <a:effectLst/>
                      </a:endParaRP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Checks if the value of left operand is greater than or equal to the value of right operand; if yes, then the condition becomes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ctr"/>
                      <a:r>
                        <a:rPr lang="en-US" sz="1400">
                          <a:effectLst/>
                        </a:rPr>
                        <a:t>[ $a -ge $b ] is not true.</a:t>
                      </a:r>
                    </a:p>
                  </a:txBody>
                  <a:tcPr marL="12550" marR="12550" marT="12550" marB="1255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624785"/>
                  </a:ext>
                </a:extLst>
              </a:tr>
              <a:tr h="732120">
                <a:tc>
                  <a:txBody>
                    <a:bodyPr/>
                    <a:lstStyle/>
                    <a:p>
                      <a:pPr fontAlgn="t"/>
                      <a:r>
                        <a:rPr lang="en-IN" sz="1400" b="1">
                          <a:effectLst/>
                        </a:rPr>
                        <a:t>-le</a:t>
                      </a:r>
                      <a:endParaRPr lang="en-IN" sz="1400">
                        <a:effectLst/>
                      </a:endParaRP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Checks if the value of left operand is less than or equal to the value of right operand; if yes, then the condition becomes true.</a:t>
                      </a:r>
                    </a:p>
                  </a:txBody>
                  <a:tcPr marL="12550" marR="12550" marT="12550" marB="125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ctr"/>
                      <a:r>
                        <a:rPr lang="en-US" sz="1400">
                          <a:effectLst/>
                        </a:rPr>
                        <a:t>[ $a -le $b ] is true.</a:t>
                      </a:r>
                    </a:p>
                  </a:txBody>
                  <a:tcPr marL="12550" marR="12550" marT="12550" marB="1255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58227151"/>
                  </a:ext>
                </a:extLst>
              </a:tr>
            </a:tbl>
          </a:graphicData>
        </a:graphic>
      </p:graphicFrame>
    </p:spTree>
    <p:extLst>
      <p:ext uri="{BB962C8B-B14F-4D97-AF65-F5344CB8AC3E}">
        <p14:creationId xmlns:p14="http://schemas.microsoft.com/office/powerpoint/2010/main" val="2781517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7">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8">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9">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374011-8751-4589-AA66-155D9F3504A5}"/>
              </a:ext>
            </a:extLst>
          </p:cNvPr>
          <p:cNvSpPr txBox="1"/>
          <p:nvPr/>
        </p:nvSpPr>
        <p:spPr>
          <a:xfrm>
            <a:off x="8156351" y="2121408"/>
            <a:ext cx="3544034" cy="4050792"/>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Arithmetic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Relational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b="1" dirty="0"/>
              <a:t>Boolean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String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File Test Operators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p:txBody>
      </p:sp>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 name="Table 1">
            <a:extLst>
              <a:ext uri="{FF2B5EF4-FFF2-40B4-BE49-F238E27FC236}">
                <a16:creationId xmlns:a16="http://schemas.microsoft.com/office/drawing/2014/main" id="{494EDD05-65B9-42D4-87BD-4E5DFE63A943}"/>
              </a:ext>
            </a:extLst>
          </p:cNvPr>
          <p:cNvGraphicFramePr>
            <a:graphicFrameLocks noGrp="1"/>
          </p:cNvGraphicFramePr>
          <p:nvPr/>
        </p:nvGraphicFramePr>
        <p:xfrm>
          <a:off x="633999" y="1099278"/>
          <a:ext cx="6882270" cy="4669708"/>
        </p:xfrm>
        <a:graphic>
          <a:graphicData uri="http://schemas.openxmlformats.org/drawingml/2006/table">
            <a:tbl>
              <a:tblPr firstRow="1" bandRow="1"/>
              <a:tblGrid>
                <a:gridCol w="2348702">
                  <a:extLst>
                    <a:ext uri="{9D8B030D-6E8A-4147-A177-3AD203B41FA5}">
                      <a16:colId xmlns:a16="http://schemas.microsoft.com/office/drawing/2014/main" val="1915104465"/>
                    </a:ext>
                  </a:extLst>
                </a:gridCol>
                <a:gridCol w="2594233">
                  <a:extLst>
                    <a:ext uri="{9D8B030D-6E8A-4147-A177-3AD203B41FA5}">
                      <a16:colId xmlns:a16="http://schemas.microsoft.com/office/drawing/2014/main" val="3370997556"/>
                    </a:ext>
                  </a:extLst>
                </a:gridCol>
                <a:gridCol w="1939335">
                  <a:extLst>
                    <a:ext uri="{9D8B030D-6E8A-4147-A177-3AD203B41FA5}">
                      <a16:colId xmlns:a16="http://schemas.microsoft.com/office/drawing/2014/main" val="115224729"/>
                    </a:ext>
                  </a:extLst>
                </a:gridCol>
              </a:tblGrid>
              <a:tr h="455281">
                <a:tc>
                  <a:txBody>
                    <a:bodyPr/>
                    <a:lstStyle/>
                    <a:p>
                      <a:pPr algn="ctr" fontAlgn="t"/>
                      <a:r>
                        <a:rPr lang="en-IN" sz="1900">
                          <a:effectLst/>
                        </a:rPr>
                        <a:t>Operator</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900">
                          <a:effectLst/>
                        </a:rPr>
                        <a:t>Description</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900">
                          <a:effectLst/>
                        </a:rPr>
                        <a:t>Example</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11131385"/>
                  </a:ext>
                </a:extLst>
              </a:tr>
              <a:tr h="1309856">
                <a:tc>
                  <a:txBody>
                    <a:bodyPr/>
                    <a:lstStyle/>
                    <a:p>
                      <a:pPr fontAlgn="t"/>
                      <a:r>
                        <a:rPr lang="en-IN" sz="1900" b="1">
                          <a:effectLst/>
                        </a:rPr>
                        <a:t>!</a:t>
                      </a:r>
                      <a:endParaRPr lang="en-IN" sz="1900">
                        <a:effectLst/>
                      </a:endParaRP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900">
                          <a:effectLst/>
                        </a:rPr>
                        <a:t>This is logical negation. This inverts a true condition into false and vice versa.</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IN" sz="1900">
                          <a:effectLst/>
                        </a:rPr>
                        <a:t>[ ! false ] is true.</a:t>
                      </a:r>
                    </a:p>
                  </a:txBody>
                  <a:tcPr marL="51028" marR="51028" marT="51028" marB="5102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0576278"/>
                  </a:ext>
                </a:extLst>
              </a:tr>
              <a:tr h="1309856">
                <a:tc>
                  <a:txBody>
                    <a:bodyPr/>
                    <a:lstStyle/>
                    <a:p>
                      <a:pPr fontAlgn="t"/>
                      <a:r>
                        <a:rPr lang="en-IN" sz="1900" b="1">
                          <a:effectLst/>
                        </a:rPr>
                        <a:t>-o</a:t>
                      </a:r>
                      <a:endParaRPr lang="en-IN" sz="1900">
                        <a:effectLst/>
                      </a:endParaRP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900">
                          <a:effectLst/>
                        </a:rPr>
                        <a:t>This is logical </a:t>
                      </a:r>
                      <a:r>
                        <a:rPr lang="en-US" sz="1900" b="1">
                          <a:effectLst/>
                        </a:rPr>
                        <a:t>OR</a:t>
                      </a:r>
                      <a:r>
                        <a:rPr lang="en-US" sz="1900">
                          <a:effectLst/>
                        </a:rPr>
                        <a:t>. If one of the operands is true, then the condition becomes true.</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900">
                          <a:effectLst/>
                        </a:rPr>
                        <a:t>[ $a -lt 20 -o $b -gt 100 ] is true.</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6084578"/>
                  </a:ext>
                </a:extLst>
              </a:tr>
              <a:tr h="1594715">
                <a:tc>
                  <a:txBody>
                    <a:bodyPr/>
                    <a:lstStyle/>
                    <a:p>
                      <a:pPr fontAlgn="t"/>
                      <a:r>
                        <a:rPr lang="en-IN" sz="1900" b="1">
                          <a:effectLst/>
                        </a:rPr>
                        <a:t>-a</a:t>
                      </a:r>
                      <a:endParaRPr lang="en-IN" sz="1900">
                        <a:effectLst/>
                      </a:endParaRP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900">
                          <a:effectLst/>
                        </a:rPr>
                        <a:t>This is logical </a:t>
                      </a:r>
                      <a:r>
                        <a:rPr lang="en-US" sz="1900" b="1">
                          <a:effectLst/>
                        </a:rPr>
                        <a:t>AND</a:t>
                      </a:r>
                      <a:r>
                        <a:rPr lang="en-US" sz="1900">
                          <a:effectLst/>
                        </a:rPr>
                        <a:t>. If both the operands are true, then the condition becomes true otherwise false.</a:t>
                      </a:r>
                    </a:p>
                  </a:txBody>
                  <a:tcPr marL="51028" marR="51028" marT="51028" marB="5102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900">
                          <a:effectLst/>
                        </a:rPr>
                        <a:t>[ $a -lt 20 -a $b -gt 100 ] is false.</a:t>
                      </a:r>
                    </a:p>
                  </a:txBody>
                  <a:tcPr marL="51028" marR="51028" marT="51028" marB="5102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04891296"/>
                  </a:ext>
                </a:extLst>
              </a:tr>
            </a:tbl>
          </a:graphicData>
        </a:graphic>
      </p:graphicFrame>
    </p:spTree>
    <p:extLst>
      <p:ext uri="{BB962C8B-B14F-4D97-AF65-F5344CB8AC3E}">
        <p14:creationId xmlns:p14="http://schemas.microsoft.com/office/powerpoint/2010/main" val="23612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873" y="360218"/>
            <a:ext cx="10815782" cy="5878532"/>
          </a:xfrm>
          <a:prstGeom prst="rect">
            <a:avLst/>
          </a:prstGeom>
          <a:noFill/>
        </p:spPr>
        <p:txBody>
          <a:bodyPr wrap="square" rtlCol="0">
            <a:spAutoFit/>
          </a:bodyPr>
          <a:lstStyle/>
          <a:p>
            <a:r>
              <a:rPr lang="en-IN" sz="4000" b="1" dirty="0">
                <a:solidFill>
                  <a:srgbClr val="002060"/>
                </a:solidFill>
              </a:rPr>
              <a:t>What is Linux ?</a:t>
            </a:r>
          </a:p>
          <a:p>
            <a:endParaRPr lang="en-IN" dirty="0"/>
          </a:p>
          <a:p>
            <a:endParaRPr lang="en-IN" dirty="0"/>
          </a:p>
          <a:p>
            <a:pPr marL="285750" indent="-285750">
              <a:buFont typeface="Wingdings" panose="05000000000000000000" pitchFamily="2" charset="2"/>
              <a:buChar char="ü"/>
            </a:pPr>
            <a:r>
              <a:rPr lang="en-IN" sz="2000" dirty="0"/>
              <a:t>The computer programs that allocate the system resources and coordinate all the details of the computer's internals is called the </a:t>
            </a:r>
            <a:r>
              <a:rPr lang="en-IN" sz="2000" b="1" dirty="0"/>
              <a:t>operating system</a:t>
            </a:r>
            <a:r>
              <a:rPr lang="en-IN" sz="2000" dirty="0"/>
              <a:t> or the </a:t>
            </a:r>
            <a:r>
              <a:rPr lang="en-IN" sz="2000" b="1" dirty="0"/>
              <a:t>kernel</a:t>
            </a:r>
            <a:r>
              <a:rPr lang="en-IN" sz="2000" dirty="0"/>
              <a:t>.</a:t>
            </a:r>
          </a:p>
          <a:p>
            <a:endParaRPr lang="en-IN" sz="2000" dirty="0"/>
          </a:p>
          <a:p>
            <a:pPr marL="285750" indent="-285750">
              <a:buFont typeface="Wingdings" panose="05000000000000000000" pitchFamily="2" charset="2"/>
              <a:buChar char="ü"/>
            </a:pPr>
            <a:r>
              <a:rPr lang="en-IN" sz="2000" dirty="0"/>
              <a:t>The Linux is also one of the operating system is a set of programs that act as a link between the computer and the user.</a:t>
            </a:r>
          </a:p>
          <a:p>
            <a:endParaRPr lang="en-IN" sz="2000" dirty="0"/>
          </a:p>
          <a:p>
            <a:pPr marL="285750" indent="-285750">
              <a:buFont typeface="Wingdings" panose="05000000000000000000" pitchFamily="2" charset="2"/>
              <a:buChar char="ü"/>
            </a:pPr>
            <a:r>
              <a:rPr lang="en-IN" sz="2000" dirty="0"/>
              <a:t>Users communicate with the kernel through a program known as the </a:t>
            </a:r>
            <a:r>
              <a:rPr lang="en-IN" sz="2000" b="1" dirty="0"/>
              <a:t>shell</a:t>
            </a:r>
            <a:r>
              <a:rPr lang="en-IN" sz="2000" dirty="0"/>
              <a:t>. The shell is a command line interpreter; it translates commands entered by the user and converts them into a language that is understood by the kernel.</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r>
              <a:rPr lang="en-IN" sz="2000" dirty="0"/>
              <a:t>Several people can use a Linux computer at the same time; hence Linux is called a multiuser system.</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r>
              <a:rPr lang="en-IN" sz="2000" dirty="0"/>
              <a:t>A user can also run multiple programs at the same time; hence Linux is a multitasking environment.</a:t>
            </a:r>
          </a:p>
        </p:txBody>
      </p:sp>
      <p:sp>
        <p:nvSpPr>
          <p:cNvPr id="3" name="Slide Number Placeholder 2"/>
          <p:cNvSpPr>
            <a:spLocks noGrp="1"/>
          </p:cNvSpPr>
          <p:nvPr>
            <p:ph type="sldNum" sz="quarter" idx="12"/>
          </p:nvPr>
        </p:nvSpPr>
        <p:spPr>
          <a:xfrm>
            <a:off x="11311128" y="6272784"/>
            <a:ext cx="640080" cy="365125"/>
          </a:xfrm>
        </p:spPr>
        <p:txBody>
          <a:bodyPr/>
          <a:lstStyle/>
          <a:p>
            <a:r>
              <a:rPr lang="en-US" dirty="0"/>
              <a:t>2</a:t>
            </a:r>
          </a:p>
        </p:txBody>
      </p:sp>
    </p:spTree>
    <p:extLst>
      <p:ext uri="{BB962C8B-B14F-4D97-AF65-F5344CB8AC3E}">
        <p14:creationId xmlns:p14="http://schemas.microsoft.com/office/powerpoint/2010/main" val="19027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823A49-11F6-47EE-9E74-4F6E96FFB09F}"/>
              </a:ext>
            </a:extLst>
          </p:cNvPr>
          <p:cNvSpPr txBox="1"/>
          <p:nvPr/>
        </p:nvSpPr>
        <p:spPr>
          <a:xfrm>
            <a:off x="8156351" y="2121408"/>
            <a:ext cx="3544034" cy="4050792"/>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Arithmetic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Relational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Boolean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b="1" dirty="0"/>
              <a:t>String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File Test Operators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p:txBody>
      </p:sp>
      <p:grpSp>
        <p:nvGrpSpPr>
          <p:cNvPr id="14" name="Group 13">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3" name="Table 2">
            <a:extLst>
              <a:ext uri="{FF2B5EF4-FFF2-40B4-BE49-F238E27FC236}">
                <a16:creationId xmlns:a16="http://schemas.microsoft.com/office/drawing/2014/main" id="{10609A80-A356-4460-B968-981056D4DE00}"/>
              </a:ext>
            </a:extLst>
          </p:cNvPr>
          <p:cNvGraphicFramePr>
            <a:graphicFrameLocks noGrp="1"/>
          </p:cNvGraphicFramePr>
          <p:nvPr/>
        </p:nvGraphicFramePr>
        <p:xfrm>
          <a:off x="633999" y="1706809"/>
          <a:ext cx="6882270" cy="3454644"/>
        </p:xfrm>
        <a:graphic>
          <a:graphicData uri="http://schemas.openxmlformats.org/drawingml/2006/table">
            <a:tbl>
              <a:tblPr firstRow="1" bandRow="1"/>
              <a:tblGrid>
                <a:gridCol w="980579">
                  <a:extLst>
                    <a:ext uri="{9D8B030D-6E8A-4147-A177-3AD203B41FA5}">
                      <a16:colId xmlns:a16="http://schemas.microsoft.com/office/drawing/2014/main" val="3816054378"/>
                    </a:ext>
                  </a:extLst>
                </a:gridCol>
                <a:gridCol w="4568486">
                  <a:extLst>
                    <a:ext uri="{9D8B030D-6E8A-4147-A177-3AD203B41FA5}">
                      <a16:colId xmlns:a16="http://schemas.microsoft.com/office/drawing/2014/main" val="401521603"/>
                    </a:ext>
                  </a:extLst>
                </a:gridCol>
                <a:gridCol w="1333205">
                  <a:extLst>
                    <a:ext uri="{9D8B030D-6E8A-4147-A177-3AD203B41FA5}">
                      <a16:colId xmlns:a16="http://schemas.microsoft.com/office/drawing/2014/main" val="2190864989"/>
                    </a:ext>
                  </a:extLst>
                </a:gridCol>
              </a:tblGrid>
              <a:tr h="339046">
                <a:tc>
                  <a:txBody>
                    <a:bodyPr/>
                    <a:lstStyle/>
                    <a:p>
                      <a:pPr algn="ctr" fontAlgn="t"/>
                      <a:r>
                        <a:rPr lang="en-IN" sz="1600">
                          <a:effectLst/>
                        </a:rPr>
                        <a:t>Operator</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Example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3291745"/>
                  </a:ext>
                </a:extLst>
              </a:tr>
              <a:tr h="575774">
                <a:tc>
                  <a:txBody>
                    <a:bodyPr/>
                    <a:lstStyle/>
                    <a:p>
                      <a:pPr fontAlgn="t"/>
                      <a:r>
                        <a:rPr lang="en-IN" sz="1600" b="1">
                          <a:effectLst/>
                        </a:rPr>
                        <a:t>=</a:t>
                      </a:r>
                      <a:endParaRPr lang="en-IN" sz="1600">
                        <a:effectLst/>
                      </a:endParaRP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two operands are equal or not; if yes, then the condition becomes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 $a = $b ] is not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2078175"/>
                  </a:ext>
                </a:extLst>
              </a:tr>
              <a:tr h="812502">
                <a:tc>
                  <a:txBody>
                    <a:bodyPr/>
                    <a:lstStyle/>
                    <a:p>
                      <a:pPr fontAlgn="t"/>
                      <a:r>
                        <a:rPr lang="en-IN" sz="1600" b="1">
                          <a:effectLst/>
                        </a:rPr>
                        <a:t>!=</a:t>
                      </a:r>
                      <a:endParaRPr lang="en-IN" sz="1600">
                        <a:effectLst/>
                      </a:endParaRP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two operands are equal or not; if values are not equal then the condition becomes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600">
                          <a:effectLst/>
                        </a:rPr>
                        <a:t>[ $a != $b ] is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1546417"/>
                  </a:ext>
                </a:extLst>
              </a:tr>
              <a:tr h="575774">
                <a:tc>
                  <a:txBody>
                    <a:bodyPr/>
                    <a:lstStyle/>
                    <a:p>
                      <a:pPr fontAlgn="t"/>
                      <a:r>
                        <a:rPr lang="en-IN" sz="1600" b="1">
                          <a:effectLst/>
                        </a:rPr>
                        <a:t>-z</a:t>
                      </a:r>
                      <a:endParaRPr lang="en-IN" sz="1600">
                        <a:effectLst/>
                      </a:endParaRP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Checks if the given string operand size is zero; if it is zero length, then it returns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 -z $a ] is not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01624026"/>
                  </a:ext>
                </a:extLst>
              </a:tr>
              <a:tr h="575774">
                <a:tc>
                  <a:txBody>
                    <a:bodyPr/>
                    <a:lstStyle/>
                    <a:p>
                      <a:pPr fontAlgn="t"/>
                      <a:r>
                        <a:rPr lang="en-IN" sz="1600" b="1">
                          <a:effectLst/>
                        </a:rPr>
                        <a:t>-n</a:t>
                      </a:r>
                      <a:endParaRPr lang="en-IN" sz="1600">
                        <a:effectLst/>
                      </a:endParaRP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Checks if the given string operand size is non-zero; if it is nonzero length, then it returns true.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 -n $a ] is not false.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58573598"/>
                  </a:ext>
                </a:extLst>
              </a:tr>
              <a:tr h="575774">
                <a:tc>
                  <a:txBody>
                    <a:bodyPr/>
                    <a:lstStyle/>
                    <a:p>
                      <a:pPr fontAlgn="t"/>
                      <a:r>
                        <a:rPr lang="en-IN" sz="1600" b="1">
                          <a:effectLst/>
                        </a:rPr>
                        <a:t>str</a:t>
                      </a:r>
                      <a:endParaRPr lang="en-IN" sz="1600">
                        <a:effectLst/>
                      </a:endParaRP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Checks if </a:t>
                      </a:r>
                      <a:r>
                        <a:rPr lang="en-US" sz="1600" b="1">
                          <a:effectLst/>
                        </a:rPr>
                        <a:t>str</a:t>
                      </a:r>
                      <a:r>
                        <a:rPr lang="en-US" sz="1600">
                          <a:effectLst/>
                        </a:rPr>
                        <a:t> is not the empty string; if it is empty, then it returns false.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600">
                          <a:effectLst/>
                        </a:rPr>
                        <a:t>[ $a ] is not false.</a:t>
                      </a:r>
                    </a:p>
                  </a:txBody>
                  <a:tcPr marL="22752" marR="22752" marT="22752" marB="22752">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3200525"/>
                  </a:ext>
                </a:extLst>
              </a:tr>
            </a:tbl>
          </a:graphicData>
        </a:graphic>
      </p:graphicFrame>
    </p:spTree>
    <p:extLst>
      <p:ext uri="{BB962C8B-B14F-4D97-AF65-F5344CB8AC3E}">
        <p14:creationId xmlns:p14="http://schemas.microsoft.com/office/powerpoint/2010/main" val="403377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F7A222-410D-4EDF-ABC1-D830A294B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5177537F-39CD-4043-941B-836B1731D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34AD77B8-9F79-4842-ACDF-E9598ABA8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 name="Rectangle 12">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E792B78-791C-4314-A8A7-3370B2CBF878}"/>
              </a:ext>
            </a:extLst>
          </p:cNvPr>
          <p:cNvSpPr txBox="1"/>
          <p:nvPr/>
        </p:nvSpPr>
        <p:spPr>
          <a:xfrm>
            <a:off x="8156351" y="2121408"/>
            <a:ext cx="3544034" cy="4050792"/>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Arithmetic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Relational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Boolean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dirty="0"/>
              <a:t>String Operators</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b="1" dirty="0"/>
              <a:t>File Test Operators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a:p>
            <a:pPr marL="285750" indent="-182880" defTabSz="914400">
              <a:lnSpc>
                <a:spcPct val="90000"/>
              </a:lnSpc>
              <a:spcAft>
                <a:spcPts val="600"/>
              </a:spcAft>
              <a:buClr>
                <a:schemeClr val="accent1">
                  <a:lumMod val="75000"/>
                </a:schemeClr>
              </a:buClr>
              <a:buSzPct val="85000"/>
              <a:buFont typeface="Wingdings" pitchFamily="2" charset="2"/>
              <a:buChar char="§"/>
            </a:pPr>
            <a:endParaRPr lang="en-US" sz="1600" b="1" dirty="0"/>
          </a:p>
        </p:txBody>
      </p:sp>
      <p:grpSp>
        <p:nvGrpSpPr>
          <p:cNvPr id="15" name="Group 14">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BCC0F408-4D3F-4FAC-8142-6D9A615D9395}"/>
              </a:ext>
            </a:extLst>
          </p:cNvPr>
          <p:cNvGraphicFramePr>
            <a:graphicFrameLocks noGrp="1"/>
          </p:cNvGraphicFramePr>
          <p:nvPr/>
        </p:nvGraphicFramePr>
        <p:xfrm>
          <a:off x="690996" y="640080"/>
          <a:ext cx="6768277" cy="5588110"/>
        </p:xfrm>
        <a:graphic>
          <a:graphicData uri="http://schemas.openxmlformats.org/drawingml/2006/table">
            <a:tbl>
              <a:tblPr firstRow="1" bandRow="1"/>
              <a:tblGrid>
                <a:gridCol w="754564">
                  <a:extLst>
                    <a:ext uri="{9D8B030D-6E8A-4147-A177-3AD203B41FA5}">
                      <a16:colId xmlns:a16="http://schemas.microsoft.com/office/drawing/2014/main" val="245299587"/>
                    </a:ext>
                  </a:extLst>
                </a:gridCol>
                <a:gridCol w="4725532">
                  <a:extLst>
                    <a:ext uri="{9D8B030D-6E8A-4147-A177-3AD203B41FA5}">
                      <a16:colId xmlns:a16="http://schemas.microsoft.com/office/drawing/2014/main" val="753601842"/>
                    </a:ext>
                  </a:extLst>
                </a:gridCol>
                <a:gridCol w="1288181">
                  <a:extLst>
                    <a:ext uri="{9D8B030D-6E8A-4147-A177-3AD203B41FA5}">
                      <a16:colId xmlns:a16="http://schemas.microsoft.com/office/drawing/2014/main" val="1471679561"/>
                    </a:ext>
                  </a:extLst>
                </a:gridCol>
              </a:tblGrid>
              <a:tr h="247900">
                <a:tc>
                  <a:txBody>
                    <a:bodyPr/>
                    <a:lstStyle/>
                    <a:p>
                      <a:pPr algn="ctr" fontAlgn="t"/>
                      <a:r>
                        <a:rPr lang="en-IN" sz="1200">
                          <a:effectLst/>
                        </a:rPr>
                        <a:t>Operator</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Description</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Example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81058166"/>
                  </a:ext>
                </a:extLst>
              </a:tr>
              <a:tr h="434861">
                <a:tc>
                  <a:txBody>
                    <a:bodyPr/>
                    <a:lstStyle/>
                    <a:p>
                      <a:pPr fontAlgn="t"/>
                      <a:r>
                        <a:rPr lang="en-IN" sz="1200" b="1">
                          <a:effectLst/>
                        </a:rPr>
                        <a:t>-b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a block special file;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-b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94805579"/>
                  </a:ext>
                </a:extLst>
              </a:tr>
              <a:tr h="434861">
                <a:tc>
                  <a:txBody>
                    <a:bodyPr/>
                    <a:lstStyle/>
                    <a:p>
                      <a:pPr fontAlgn="t"/>
                      <a:r>
                        <a:rPr lang="en-IN" sz="1200" b="1">
                          <a:effectLst/>
                        </a:rPr>
                        <a:t>-c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a character special file;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-c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8468555"/>
                  </a:ext>
                </a:extLst>
              </a:tr>
              <a:tr h="434861">
                <a:tc>
                  <a:txBody>
                    <a:bodyPr/>
                    <a:lstStyle/>
                    <a:p>
                      <a:pPr fontAlgn="t"/>
                      <a:r>
                        <a:rPr lang="en-IN" sz="1200" b="1">
                          <a:effectLst/>
                        </a:rPr>
                        <a:t>-d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a directory;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 -d $file ] is not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09453979"/>
                  </a:ext>
                </a:extLst>
              </a:tr>
              <a:tr h="434861">
                <a:tc>
                  <a:txBody>
                    <a:bodyPr/>
                    <a:lstStyle/>
                    <a:p>
                      <a:pPr fontAlgn="t"/>
                      <a:r>
                        <a:rPr lang="en-IN" sz="1200" b="1">
                          <a:effectLst/>
                        </a:rPr>
                        <a:t>-f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an ordinary file as opposed to a directory or special file;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-f $file ] is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50230606"/>
                  </a:ext>
                </a:extLst>
              </a:tr>
              <a:tr h="434861">
                <a:tc>
                  <a:txBody>
                    <a:bodyPr/>
                    <a:lstStyle/>
                    <a:p>
                      <a:pPr fontAlgn="t"/>
                      <a:r>
                        <a:rPr lang="en-IN" sz="1200" b="1">
                          <a:effectLst/>
                        </a:rPr>
                        <a:t>-g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has its set group ID (SGID) bit set;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-g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4100032"/>
                  </a:ext>
                </a:extLst>
              </a:tr>
              <a:tr h="434861">
                <a:tc>
                  <a:txBody>
                    <a:bodyPr/>
                    <a:lstStyle/>
                    <a:p>
                      <a:pPr fontAlgn="t"/>
                      <a:r>
                        <a:rPr lang="en-IN" sz="1200" b="1">
                          <a:effectLst/>
                        </a:rPr>
                        <a:t>-k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has its sticky bit set;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-k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4358082"/>
                  </a:ext>
                </a:extLst>
              </a:tr>
              <a:tr h="434861">
                <a:tc>
                  <a:txBody>
                    <a:bodyPr/>
                    <a:lstStyle/>
                    <a:p>
                      <a:pPr fontAlgn="t"/>
                      <a:r>
                        <a:rPr lang="en-IN" sz="1200" b="1">
                          <a:effectLst/>
                        </a:rPr>
                        <a:t>-p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a named pipe;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-p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0742096"/>
                  </a:ext>
                </a:extLst>
              </a:tr>
              <a:tr h="434861">
                <a:tc>
                  <a:txBody>
                    <a:bodyPr/>
                    <a:lstStyle/>
                    <a:p>
                      <a:pPr fontAlgn="t"/>
                      <a:r>
                        <a:rPr lang="en-IN" sz="1200" b="1">
                          <a:effectLst/>
                        </a:rPr>
                        <a:t>-t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descriptor is open and associated with a terminal;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-t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12904837"/>
                  </a:ext>
                </a:extLst>
              </a:tr>
              <a:tr h="434861">
                <a:tc>
                  <a:txBody>
                    <a:bodyPr/>
                    <a:lstStyle/>
                    <a:p>
                      <a:pPr fontAlgn="t"/>
                      <a:r>
                        <a:rPr lang="en-IN" sz="1200" b="1">
                          <a:effectLst/>
                        </a:rPr>
                        <a:t>-u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has its Set User ID (SUID) bit set;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-u $file ] is false.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2507559"/>
                  </a:ext>
                </a:extLst>
              </a:tr>
              <a:tr h="247900">
                <a:tc>
                  <a:txBody>
                    <a:bodyPr/>
                    <a:lstStyle/>
                    <a:p>
                      <a:pPr fontAlgn="t"/>
                      <a:r>
                        <a:rPr lang="en-IN" sz="1200" b="1">
                          <a:effectLst/>
                        </a:rPr>
                        <a:t>-r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readable;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-r $file ] is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88413829"/>
                  </a:ext>
                </a:extLst>
              </a:tr>
              <a:tr h="247900">
                <a:tc>
                  <a:txBody>
                    <a:bodyPr/>
                    <a:lstStyle/>
                    <a:p>
                      <a:pPr fontAlgn="t"/>
                      <a:r>
                        <a:rPr lang="en-IN" sz="1200" b="1">
                          <a:effectLst/>
                        </a:rPr>
                        <a:t>-w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writable;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-w $file ] is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46490753"/>
                  </a:ext>
                </a:extLst>
              </a:tr>
              <a:tr h="247900">
                <a:tc>
                  <a:txBody>
                    <a:bodyPr/>
                    <a:lstStyle/>
                    <a:p>
                      <a:pPr fontAlgn="t"/>
                      <a:r>
                        <a:rPr lang="en-IN" sz="1200" b="1">
                          <a:effectLst/>
                        </a:rPr>
                        <a:t>-x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is executable; if yes, then the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-x $file ] is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4592102"/>
                  </a:ext>
                </a:extLst>
              </a:tr>
              <a:tr h="434861">
                <a:tc>
                  <a:txBody>
                    <a:bodyPr/>
                    <a:lstStyle/>
                    <a:p>
                      <a:pPr fontAlgn="t"/>
                      <a:r>
                        <a:rPr lang="en-IN" sz="1200" b="1">
                          <a:effectLst/>
                        </a:rPr>
                        <a:t>-s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has size greater than 0; if yes, then condition becomes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-s $file ] is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4609375"/>
                  </a:ext>
                </a:extLst>
              </a:tr>
              <a:tr h="247900">
                <a:tc>
                  <a:txBody>
                    <a:bodyPr/>
                    <a:lstStyle/>
                    <a:p>
                      <a:pPr fontAlgn="t"/>
                      <a:r>
                        <a:rPr lang="en-IN" sz="1200" b="1">
                          <a:effectLst/>
                        </a:rPr>
                        <a:t>-e file</a:t>
                      </a:r>
                      <a:endParaRPr lang="en-IN" sz="1200">
                        <a:effectLst/>
                      </a:endParaRP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200">
                          <a:effectLst/>
                        </a:rPr>
                        <a:t>Checks if file exists; is true even if file is a directory but exists.</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sz="1200">
                          <a:effectLst/>
                        </a:rPr>
                        <a:t>[ -e $file ] is true.</a:t>
                      </a:r>
                    </a:p>
                  </a:txBody>
                  <a:tcPr marL="8034" marR="8034" marT="8034" marB="803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763221"/>
                  </a:ext>
                </a:extLst>
              </a:tr>
            </a:tbl>
          </a:graphicData>
        </a:graphic>
      </p:graphicFrame>
    </p:spTree>
    <p:extLst>
      <p:ext uri="{BB962C8B-B14F-4D97-AF65-F5344CB8AC3E}">
        <p14:creationId xmlns:p14="http://schemas.microsoft.com/office/powerpoint/2010/main" val="2364025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1BAD5-784C-41C7-898D-6E9E5AAAC6A5}"/>
              </a:ext>
            </a:extLst>
          </p:cNvPr>
          <p:cNvSpPr txBox="1"/>
          <p:nvPr/>
        </p:nvSpPr>
        <p:spPr>
          <a:xfrm>
            <a:off x="365760" y="294640"/>
            <a:ext cx="10972800" cy="5693866"/>
          </a:xfrm>
          <a:prstGeom prst="rect">
            <a:avLst/>
          </a:prstGeom>
          <a:noFill/>
        </p:spPr>
        <p:txBody>
          <a:bodyPr wrap="square" rtlCol="0">
            <a:spAutoFit/>
          </a:bodyPr>
          <a:lstStyle/>
          <a:p>
            <a:r>
              <a:rPr lang="en-IN" sz="2800" b="1" dirty="0"/>
              <a:t>if...fi statement</a:t>
            </a:r>
          </a:p>
          <a:p>
            <a:r>
              <a:rPr lang="en-IN" sz="2800" b="1" dirty="0"/>
              <a:t>if...else...fi statement</a:t>
            </a:r>
          </a:p>
          <a:p>
            <a:r>
              <a:rPr lang="en-IN" sz="2800" b="1" dirty="0"/>
              <a:t>if...</a:t>
            </a:r>
            <a:r>
              <a:rPr lang="en-IN" sz="2800" b="1" dirty="0" err="1"/>
              <a:t>elif</a:t>
            </a:r>
            <a:r>
              <a:rPr lang="en-IN" sz="2800" b="1" dirty="0"/>
              <a:t>...else...fi statement</a:t>
            </a:r>
          </a:p>
          <a:p>
            <a:r>
              <a:rPr lang="en-IN" sz="2800" b="1" dirty="0"/>
              <a:t>case...</a:t>
            </a:r>
            <a:r>
              <a:rPr lang="en-IN" sz="2800" b="1" dirty="0" err="1"/>
              <a:t>esac</a:t>
            </a:r>
            <a:endParaRPr lang="en-IN" sz="2800" b="1" dirty="0"/>
          </a:p>
          <a:p>
            <a:endParaRPr lang="en-IN" sz="2800" b="1" dirty="0"/>
          </a:p>
          <a:p>
            <a:endParaRPr lang="en-IN" sz="2800" b="1" dirty="0"/>
          </a:p>
          <a:p>
            <a:endParaRPr lang="en-IN" sz="2800" b="1" dirty="0"/>
          </a:p>
          <a:p>
            <a:r>
              <a:rPr lang="en-US" sz="2800" b="1" dirty="0"/>
              <a:t>while loop</a:t>
            </a:r>
          </a:p>
          <a:p>
            <a:r>
              <a:rPr lang="en-US" sz="2800" b="1" dirty="0"/>
              <a:t>for loop</a:t>
            </a:r>
          </a:p>
          <a:p>
            <a:endParaRPr lang="en-US" sz="2800" b="1" dirty="0"/>
          </a:p>
          <a:p>
            <a:r>
              <a:rPr lang="en-US" sz="2800" b="1" dirty="0"/>
              <a:t>break</a:t>
            </a:r>
          </a:p>
          <a:p>
            <a:r>
              <a:rPr lang="en-US" sz="2800" b="1" dirty="0"/>
              <a:t>continue</a:t>
            </a:r>
          </a:p>
          <a:p>
            <a:endParaRPr lang="en-IN" sz="2800" b="1" dirty="0"/>
          </a:p>
        </p:txBody>
      </p:sp>
    </p:spTree>
    <p:extLst>
      <p:ext uri="{BB962C8B-B14F-4D97-AF65-F5344CB8AC3E}">
        <p14:creationId xmlns:p14="http://schemas.microsoft.com/office/powerpoint/2010/main" val="251651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5172363" y="695035"/>
            <a:ext cx="5467927" cy="5467927"/>
          </a:xfrm>
          <a:prstGeom prst="rect">
            <a:avLst/>
          </a:prstGeom>
        </p:spPr>
      </p:pic>
      <p:sp>
        <p:nvSpPr>
          <p:cNvPr id="4" name="TextBox 3"/>
          <p:cNvSpPr txBox="1"/>
          <p:nvPr/>
        </p:nvSpPr>
        <p:spPr>
          <a:xfrm>
            <a:off x="628074" y="612885"/>
            <a:ext cx="4839979" cy="707886"/>
          </a:xfrm>
          <a:prstGeom prst="rect">
            <a:avLst/>
          </a:prstGeom>
          <a:noFill/>
        </p:spPr>
        <p:txBody>
          <a:bodyPr wrap="none" rtlCol="0">
            <a:spAutoFit/>
          </a:bodyPr>
          <a:lstStyle/>
          <a:p>
            <a:r>
              <a:rPr lang="en-IN" sz="4000" b="1" dirty="0">
                <a:solidFill>
                  <a:srgbClr val="002060"/>
                </a:solidFill>
              </a:rPr>
              <a:t>Linux Architecture </a:t>
            </a:r>
          </a:p>
        </p:txBody>
      </p:sp>
      <p:sp>
        <p:nvSpPr>
          <p:cNvPr id="5" name="TextBox 4"/>
          <p:cNvSpPr txBox="1"/>
          <p:nvPr/>
        </p:nvSpPr>
        <p:spPr>
          <a:xfrm>
            <a:off x="1017782" y="1246909"/>
            <a:ext cx="3528291" cy="4524315"/>
          </a:xfrm>
          <a:prstGeom prst="rect">
            <a:avLst/>
          </a:prstGeom>
          <a:noFill/>
        </p:spPr>
        <p:txBody>
          <a:bodyPr wrap="square" rtlCol="0">
            <a:spAutoFit/>
          </a:bodyPr>
          <a:lstStyle/>
          <a:p>
            <a:r>
              <a:rPr lang="en-IN" b="1" dirty="0"/>
              <a:t>Kernel</a:t>
            </a:r>
            <a:r>
              <a:rPr lang="en-IN" dirty="0"/>
              <a:t> − The kernel is the heart of the operating system.</a:t>
            </a:r>
          </a:p>
          <a:p>
            <a:endParaRPr lang="en-IN" dirty="0"/>
          </a:p>
          <a:p>
            <a:r>
              <a:rPr lang="en-IN" b="1" dirty="0"/>
              <a:t>Shell</a:t>
            </a:r>
            <a:r>
              <a:rPr lang="en-IN" dirty="0"/>
              <a:t> − The shell is the utility that processes your requests. </a:t>
            </a:r>
          </a:p>
          <a:p>
            <a:endParaRPr lang="en-IN" dirty="0"/>
          </a:p>
          <a:p>
            <a:r>
              <a:rPr lang="en-IN" b="1" dirty="0"/>
              <a:t>Commands and Utilities</a:t>
            </a:r>
            <a:r>
              <a:rPr lang="en-IN" dirty="0"/>
              <a:t> − There are various commands and utilities which you can make use of in your day to day activities. </a:t>
            </a:r>
          </a:p>
          <a:p>
            <a:endParaRPr lang="en-IN" dirty="0"/>
          </a:p>
          <a:p>
            <a:r>
              <a:rPr lang="en-IN" b="1" dirty="0"/>
              <a:t>Files and Directories</a:t>
            </a:r>
            <a:r>
              <a:rPr lang="en-IN" dirty="0"/>
              <a:t> − All the data of Linux is organized into files. All files are then organized into directories.</a:t>
            </a:r>
          </a:p>
        </p:txBody>
      </p:sp>
    </p:spTree>
    <p:extLst>
      <p:ext uri="{BB962C8B-B14F-4D97-AF65-F5344CB8AC3E}">
        <p14:creationId xmlns:p14="http://schemas.microsoft.com/office/powerpoint/2010/main" val="245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804332" y="927466"/>
            <a:ext cx="10577744" cy="4997983"/>
          </a:xfrm>
          <a:prstGeom prst="rect">
            <a:avLst/>
          </a:prstGeom>
        </p:spPr>
      </p:pic>
      <p:sp>
        <p:nvSpPr>
          <p:cNvPr id="3" name="TextBox 2"/>
          <p:cNvSpPr txBox="1"/>
          <p:nvPr/>
        </p:nvSpPr>
        <p:spPr>
          <a:xfrm>
            <a:off x="655782" y="631903"/>
            <a:ext cx="5597236" cy="984885"/>
          </a:xfrm>
          <a:prstGeom prst="rect">
            <a:avLst/>
          </a:prstGeom>
          <a:noFill/>
        </p:spPr>
        <p:txBody>
          <a:bodyPr wrap="square" rtlCol="0">
            <a:spAutoFit/>
          </a:bodyPr>
          <a:lstStyle/>
          <a:p>
            <a:r>
              <a:rPr lang="en-IN" sz="4000" b="1" dirty="0">
                <a:solidFill>
                  <a:srgbClr val="002060"/>
                </a:solidFill>
              </a:rPr>
              <a:t>File system in Linux</a:t>
            </a:r>
          </a:p>
          <a:p>
            <a:endParaRPr lang="en-IN" dirty="0"/>
          </a:p>
        </p:txBody>
      </p:sp>
    </p:spTree>
    <p:extLst>
      <p:ext uri="{BB962C8B-B14F-4D97-AF65-F5344CB8AC3E}">
        <p14:creationId xmlns:p14="http://schemas.microsoft.com/office/powerpoint/2010/main" val="36296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6</a:t>
            </a:fld>
            <a:endParaRPr lang="en-US" dirty="0"/>
          </a:p>
        </p:txBody>
      </p:sp>
      <p:sp>
        <p:nvSpPr>
          <p:cNvPr id="3" name="TextBox 2"/>
          <p:cNvSpPr txBox="1"/>
          <p:nvPr/>
        </p:nvSpPr>
        <p:spPr>
          <a:xfrm>
            <a:off x="520008" y="378691"/>
            <a:ext cx="10997092" cy="5724644"/>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man</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the on line help provider command, gives the brief description, options and examples.</a:t>
            </a:r>
          </a:p>
          <a:p>
            <a:endParaRPr lang="en-IN"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cal</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the cal command is used to display calendar from 1 to 9999</a:t>
            </a:r>
          </a:p>
          <a:p>
            <a:endParaRPr lang="en-IN"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date</a:t>
            </a:r>
            <a:r>
              <a:rPr lang="en-IN"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	the date command is used to see current date and time and also can be used for displaying     	date in different form </a:t>
            </a:r>
          </a:p>
          <a:p>
            <a:endParaRPr lang="en-IN"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who </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to list all users who are currently logged in </a:t>
            </a:r>
          </a:p>
          <a:p>
            <a:endParaRPr lang="en-IN" sz="2000"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history </a:t>
            </a:r>
          </a:p>
          <a:p>
            <a:r>
              <a:rPr lang="en-IN" sz="32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 very useful command to show you all of the last commands that have been recently used</a:t>
            </a:r>
          </a:p>
        </p:txBody>
      </p:sp>
    </p:spTree>
    <p:extLst>
      <p:ext uri="{BB962C8B-B14F-4D97-AF65-F5344CB8AC3E}">
        <p14:creationId xmlns:p14="http://schemas.microsoft.com/office/powerpoint/2010/main" val="2543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7</a:t>
            </a:fld>
            <a:endParaRPr lang="en-US" dirty="0"/>
          </a:p>
        </p:txBody>
      </p:sp>
      <p:sp>
        <p:nvSpPr>
          <p:cNvPr id="3" name="TextBox 2"/>
          <p:cNvSpPr txBox="1"/>
          <p:nvPr/>
        </p:nvSpPr>
        <p:spPr>
          <a:xfrm>
            <a:off x="634076" y="480291"/>
            <a:ext cx="10997092" cy="5878532"/>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pwd</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the pwd command check current directory.</a:t>
            </a:r>
          </a:p>
          <a:p>
            <a:endParaRPr lang="en-IN" dirty="0">
              <a:latin typeface="Arial" panose="020B0604020202020204" pitchFamily="34" charset="0"/>
              <a:cs typeface="Arial" panose="020B0604020202020204" pitchFamily="34" charset="0"/>
            </a:endParaRPr>
          </a:p>
          <a:p>
            <a:r>
              <a:rPr lang="en-IN" sz="3200" b="1" dirty="0" err="1">
                <a:latin typeface="Arial" panose="020B0604020202020204" pitchFamily="34" charset="0"/>
                <a:cs typeface="Arial" panose="020B0604020202020204" pitchFamily="34" charset="0"/>
              </a:rPr>
              <a:t>basename</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basename</a:t>
            </a:r>
            <a:r>
              <a:rPr lang="en-IN" sz="2000" dirty="0">
                <a:latin typeface="Arial" panose="020B0604020202020204" pitchFamily="34" charset="0"/>
                <a:cs typeface="Arial" panose="020B0604020202020204" pitchFamily="34" charset="0"/>
              </a:rPr>
              <a:t> is a standard computer program on Linux and</a:t>
            </a:r>
            <a:r>
              <a:rPr lang="en-IN" sz="2000">
                <a:latin typeface="Arial" panose="020B0604020202020204" pitchFamily="34" charset="0"/>
                <a:cs typeface="Arial" panose="020B0604020202020204" pitchFamily="34" charset="0"/>
              </a:rPr>
              <a:t> Linux-like </a:t>
            </a:r>
            <a:r>
              <a:rPr lang="en-IN" sz="2000" dirty="0">
                <a:latin typeface="Arial" panose="020B0604020202020204" pitchFamily="34" charset="0"/>
                <a:cs typeface="Arial" panose="020B0604020202020204" pitchFamily="34" charset="0"/>
              </a:rPr>
              <a:t>operating systems. When </a:t>
            </a:r>
            <a:r>
              <a:rPr lang="en-IN" sz="2000" dirty="0" err="1">
                <a:latin typeface="Arial" panose="020B0604020202020204" pitchFamily="34" charset="0"/>
                <a:cs typeface="Arial" panose="020B0604020202020204" pitchFamily="34" charset="0"/>
              </a:rPr>
              <a:t>basename</a:t>
            </a:r>
            <a:r>
              <a:rPr lang="en-IN" sz="2000" dirty="0">
                <a:latin typeface="Arial" panose="020B0604020202020204" pitchFamily="34" charset="0"/>
                <a:cs typeface="Arial" panose="020B0604020202020204" pitchFamily="34" charset="0"/>
              </a:rPr>
              <a:t> is given a pathname, it will delete any prefix up to the last slash ( '/' ) character and return the result</a:t>
            </a:r>
          </a:p>
          <a:p>
            <a:endParaRPr lang="en-IN" sz="2000"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cd</a:t>
            </a:r>
            <a:r>
              <a:rPr lang="en-IN"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	cd command changes directories to specified directory </a:t>
            </a:r>
          </a:p>
          <a:p>
            <a:r>
              <a:rPr lang="en-IN" sz="2000" dirty="0">
                <a:latin typeface="Arial" panose="020B0604020202020204" pitchFamily="34" charset="0"/>
                <a:cs typeface="Arial" panose="020B0604020202020204" pitchFamily="34" charset="0"/>
              </a:rPr>
              <a:t>       directory name can be specified by using absolute path or relative path </a:t>
            </a:r>
          </a:p>
          <a:p>
            <a:endParaRPr lang="en-IN"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ls </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to list content of particular directory </a:t>
            </a:r>
          </a:p>
          <a:p>
            <a:r>
              <a:rPr lang="en-IN" sz="2000" dirty="0">
                <a:latin typeface="Arial" panose="020B0604020202020204" pitchFamily="34" charset="0"/>
                <a:cs typeface="Arial" panose="020B0604020202020204" pitchFamily="34" charset="0"/>
              </a:rPr>
              <a:t>	options -l , -a, -R, -1</a:t>
            </a:r>
          </a:p>
          <a:p>
            <a:r>
              <a:rPr lang="en-IN" sz="32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041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8</a:t>
            </a:fld>
            <a:endParaRPr lang="en-US" dirty="0"/>
          </a:p>
        </p:txBody>
      </p:sp>
      <p:sp>
        <p:nvSpPr>
          <p:cNvPr id="3" name="TextBox 2"/>
          <p:cNvSpPr txBox="1"/>
          <p:nvPr/>
        </p:nvSpPr>
        <p:spPr>
          <a:xfrm>
            <a:off x="634076" y="480291"/>
            <a:ext cx="10997092" cy="6401753"/>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cat</a:t>
            </a:r>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cat command is used for displaying and creating files.</a:t>
            </a:r>
          </a:p>
          <a:p>
            <a:endParaRPr lang="en-IN"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touch</a:t>
            </a:r>
          </a:p>
          <a:p>
            <a:r>
              <a:rPr lang="en-IN" sz="3200" b="1" dirty="0">
                <a:latin typeface="Arial" panose="020B0604020202020204" pitchFamily="34" charset="0"/>
                <a:cs typeface="Arial" panose="020B0604020202020204" pitchFamily="34" charset="0"/>
              </a:rPr>
              <a:t>	</a:t>
            </a:r>
            <a:r>
              <a:rPr lang="en-IN" dirty="0"/>
              <a:t> </a:t>
            </a:r>
            <a:r>
              <a:rPr lang="en-IN" sz="2000" dirty="0">
                <a:latin typeface="Arial" panose="020B0604020202020204" pitchFamily="34" charset="0"/>
                <a:cs typeface="Arial" panose="020B0604020202020204" pitchFamily="34" charset="0"/>
              </a:rPr>
              <a:t>used to create a single file or multiple empty files.</a:t>
            </a:r>
          </a:p>
          <a:p>
            <a:endParaRPr lang="en-IN" sz="2000"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cp</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cp command used to copy a file or group of files </a:t>
            </a:r>
          </a:p>
          <a:p>
            <a:endParaRPr lang="en-IN" sz="2000"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rm</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Remove file or directory </a:t>
            </a:r>
          </a:p>
          <a:p>
            <a:endParaRPr lang="en-IN" sz="2000" dirty="0">
              <a:latin typeface="Arial" panose="020B0604020202020204" pitchFamily="34" charset="0"/>
              <a:cs typeface="Arial" panose="020B0604020202020204" pitchFamily="34" charset="0"/>
            </a:endParaRPr>
          </a:p>
          <a:p>
            <a:r>
              <a:rPr lang="en-US" sz="3200" b="1" dirty="0"/>
              <a:t>echo</a:t>
            </a:r>
          </a:p>
          <a:p>
            <a:r>
              <a:rPr lang="en-US" sz="2000" b="1" dirty="0"/>
              <a:t>echo command in </a:t>
            </a:r>
            <a:r>
              <a:rPr lang="en-US" sz="2000" b="1" dirty="0" err="1"/>
              <a:t>linux</a:t>
            </a:r>
            <a:r>
              <a:rPr lang="en-US" sz="2000" dirty="0"/>
              <a:t> is used to display line of text/string that are passed as an argument .</a:t>
            </a:r>
            <a:endParaRPr lang="en-US" sz="3200" b="1" dirty="0"/>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89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9A2E5-D9BF-4EC3-8C99-B6F361188D0E}"/>
              </a:ext>
            </a:extLst>
          </p:cNvPr>
          <p:cNvSpPr txBox="1"/>
          <p:nvPr/>
        </p:nvSpPr>
        <p:spPr>
          <a:xfrm>
            <a:off x="686031" y="120402"/>
            <a:ext cx="10462437" cy="6032421"/>
          </a:xfrm>
          <a:prstGeom prst="rect">
            <a:avLst/>
          </a:prstGeom>
          <a:noFill/>
        </p:spPr>
        <p:txBody>
          <a:bodyPr wrap="square" rtlCol="0">
            <a:spAutoFit/>
          </a:bodyPr>
          <a:lstStyle/>
          <a:p>
            <a:r>
              <a:rPr lang="en-IN" sz="3200" b="1" dirty="0"/>
              <a:t>mv</a:t>
            </a:r>
          </a:p>
          <a:p>
            <a:r>
              <a:rPr lang="en-US" b="1" dirty="0"/>
              <a:t>mv</a:t>
            </a:r>
            <a:r>
              <a:rPr lang="en-US" dirty="0"/>
              <a:t> stands for </a:t>
            </a:r>
            <a:r>
              <a:rPr lang="en-US" b="1" dirty="0"/>
              <a:t>move</a:t>
            </a:r>
            <a:r>
              <a:rPr lang="en-US" dirty="0"/>
              <a:t>. mv is used to move one or more files or directories from one place to another in file system like UNIX. It has two distinct functions:</a:t>
            </a:r>
            <a:br>
              <a:rPr lang="en-US" sz="3200" dirty="0"/>
            </a:br>
            <a:r>
              <a:rPr lang="en-US" b="1" dirty="0"/>
              <a:t>(</a:t>
            </a:r>
            <a:r>
              <a:rPr lang="en-US" b="1" dirty="0" err="1"/>
              <a:t>i</a:t>
            </a:r>
            <a:r>
              <a:rPr lang="en-US" b="1" dirty="0"/>
              <a:t>)</a:t>
            </a:r>
            <a:r>
              <a:rPr lang="en-US" dirty="0"/>
              <a:t> It rename a file or folder.</a:t>
            </a:r>
            <a:br>
              <a:rPr lang="en-US" sz="3200" dirty="0"/>
            </a:br>
            <a:r>
              <a:rPr lang="en-US" b="1" dirty="0"/>
              <a:t>(ii)</a:t>
            </a:r>
            <a:r>
              <a:rPr lang="en-US" dirty="0"/>
              <a:t> It moves group of files to different directory.</a:t>
            </a:r>
            <a:endParaRPr lang="en-IN" sz="3200" b="1" dirty="0"/>
          </a:p>
          <a:p>
            <a:endParaRPr lang="en-IN" sz="3200" b="1" dirty="0"/>
          </a:p>
          <a:p>
            <a:r>
              <a:rPr lang="en-IN" sz="3200" b="1" dirty="0" err="1"/>
              <a:t>wc</a:t>
            </a:r>
            <a:endParaRPr lang="en-IN" sz="3200" b="1" dirty="0"/>
          </a:p>
          <a:p>
            <a:r>
              <a:rPr lang="en-US" dirty="0"/>
              <a:t>On Linux and Unix-like operating systems, the </a:t>
            </a:r>
            <a:r>
              <a:rPr lang="en-US" dirty="0" err="1"/>
              <a:t>wc</a:t>
            </a:r>
            <a:r>
              <a:rPr lang="en-US" dirty="0"/>
              <a:t> command allows you to count the number of lines, words, characters, and bytes of each given file or standard input and print the result.</a:t>
            </a:r>
          </a:p>
          <a:p>
            <a:endParaRPr lang="en-IN" sz="3200" b="1" dirty="0"/>
          </a:p>
          <a:p>
            <a:r>
              <a:rPr lang="en-IN" sz="3200" b="1" dirty="0"/>
              <a:t>rev</a:t>
            </a:r>
          </a:p>
          <a:p>
            <a:r>
              <a:rPr lang="en-US" b="1" dirty="0"/>
              <a:t>rev</a:t>
            </a:r>
            <a:r>
              <a:rPr lang="en-US" dirty="0"/>
              <a:t> command in Linux is used to reverse the lines </a:t>
            </a:r>
            <a:r>
              <a:rPr lang="en-US" dirty="0" err="1"/>
              <a:t>characterwise</a:t>
            </a:r>
            <a:r>
              <a:rPr lang="en-US" dirty="0"/>
              <a:t>. This utility basically reverses the order of the characters in each line by copying the specified files to the standard output. If no files are specified, then the standard input will read.</a:t>
            </a:r>
          </a:p>
          <a:p>
            <a:endParaRPr lang="en-US" sz="3200" b="1" dirty="0"/>
          </a:p>
          <a:p>
            <a:r>
              <a:rPr lang="en-US" sz="3200" b="1" dirty="0"/>
              <a:t>Pipe symbol ( | )</a:t>
            </a:r>
          </a:p>
        </p:txBody>
      </p:sp>
    </p:spTree>
    <p:extLst>
      <p:ext uri="{BB962C8B-B14F-4D97-AF65-F5344CB8AC3E}">
        <p14:creationId xmlns:p14="http://schemas.microsoft.com/office/powerpoint/2010/main" val="280824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9441</TotalTime>
  <Words>3737</Words>
  <Application>Microsoft Office PowerPoint</Application>
  <PresentationFormat>Widescreen</PresentationFormat>
  <Paragraphs>474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Rockwell Extra Bold</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Deekshith SN</dc:creator>
  <cp:lastModifiedBy>Deekshith SN</cp:lastModifiedBy>
  <cp:revision>17</cp:revision>
  <dcterms:created xsi:type="dcterms:W3CDTF">2021-03-19T13:16:47Z</dcterms:created>
  <dcterms:modified xsi:type="dcterms:W3CDTF">2024-07-21T17:05:45Z</dcterms:modified>
</cp:coreProperties>
</file>