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72" r:id="rId5"/>
    <p:sldId id="268" r:id="rId6"/>
    <p:sldId id="262" r:id="rId7"/>
    <p:sldId id="277" r:id="rId8"/>
    <p:sldId id="264" r:id="rId9"/>
    <p:sldId id="279" r:id="rId10"/>
    <p:sldId id="280" r:id="rId11"/>
    <p:sldId id="267" r:id="rId12"/>
    <p:sldId id="278" r:id="rId13"/>
    <p:sldId id="281" r:id="rId14"/>
    <p:sldId id="274" r:id="rId15"/>
    <p:sldId id="276"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598" autoAdjust="0"/>
  </p:normalViewPr>
  <p:slideViewPr>
    <p:cSldViewPr snapToGrid="0">
      <p:cViewPr>
        <p:scale>
          <a:sx n="66" d="100"/>
          <a:sy n="66" d="100"/>
        </p:scale>
        <p:origin x="592" y="80"/>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251145" cy="3051391"/>
          </a:xfrm>
        </p:spPr>
        <p:txBody>
          <a:bodyPr vert="horz" lIns="91440" tIns="45720" rIns="91440" bIns="45720" rtlCol="0" anchor="b" anchorCtr="0">
            <a:normAutofit/>
          </a:bodyPr>
          <a:lstStyle/>
          <a:p>
            <a:r>
              <a:rPr lang="en-US" dirty="0">
                <a:latin typeface="Calibri" panose="020F0502020204030204" pitchFamily="34" charset="0"/>
                <a:cs typeface="Calibri" panose="020F0502020204030204" pitchFamily="34" charset="0"/>
              </a:rPr>
              <a:t>REDGE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REGRESSION</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err="1">
                <a:latin typeface="Calibri" panose="020F0502020204030204" pitchFamily="34" charset="0"/>
                <a:cs typeface="Calibri" panose="020F0502020204030204" pitchFamily="34" charset="0"/>
              </a:rPr>
              <a:t>sai</a:t>
            </a:r>
            <a:r>
              <a:rPr lang="en-US" dirty="0">
                <a:latin typeface="Calibri" panose="020F0502020204030204" pitchFamily="34" charset="0"/>
                <a:cs typeface="Calibri" panose="020F0502020204030204" pitchFamily="34" charset="0"/>
              </a:rPr>
              <a:t> Deekshitha </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
        <p:nvSpPr>
          <p:cNvPr id="3" name="TextBox 2">
            <a:extLst>
              <a:ext uri="{FF2B5EF4-FFF2-40B4-BE49-F238E27FC236}">
                <a16:creationId xmlns:a16="http://schemas.microsoft.com/office/drawing/2014/main" id="{B97BE355-A78D-2D6A-BA58-6C9A04D9DCE4}"/>
              </a:ext>
            </a:extLst>
          </p:cNvPr>
          <p:cNvSpPr txBox="1"/>
          <p:nvPr/>
        </p:nvSpPr>
        <p:spPr>
          <a:xfrm>
            <a:off x="-828782" y="5535404"/>
            <a:ext cx="6096000" cy="1073243"/>
          </a:xfrm>
          <a:prstGeom prst="rect">
            <a:avLst/>
          </a:prstGeom>
          <a:noFill/>
        </p:spPr>
        <p:txBody>
          <a:bodyPr wrap="square">
            <a:spAutoFit/>
          </a:bodyPr>
          <a:lstStyle/>
          <a:p>
            <a:pPr algn="ctr">
              <a:lnSpc>
                <a:spcPct val="107000"/>
              </a:lnSpc>
              <a:spcAft>
                <a:spcPts val="800"/>
              </a:spcAft>
            </a:pPr>
            <a:r>
              <a:rPr lang="en-IN" sz="1400" kern="10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Data </a:t>
            </a:r>
            <a:r>
              <a:rPr lang="en-IN" sz="1400" b="1" kern="10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Scientist</a:t>
            </a:r>
            <a:r>
              <a:rPr lang="en-IN" sz="1400" kern="10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 Trainee</a:t>
            </a:r>
          </a:p>
          <a:p>
            <a:pPr algn="ctr">
              <a:lnSpc>
                <a:spcPct val="107000"/>
              </a:lnSpc>
              <a:spcAft>
                <a:spcPts val="800"/>
              </a:spcAft>
            </a:pPr>
            <a:r>
              <a:rPr lang="en-IN" sz="1400" kern="1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Turingminds.AI</a:t>
            </a:r>
            <a:endParaRPr lang="en-IN" sz="1100" kern="100"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1895A1D-8BE3-28BD-9E39-F67AF879262A}"/>
              </a:ext>
            </a:extLst>
          </p:cNvPr>
          <p:cNvPicPr>
            <a:picLocks noChangeAspect="1"/>
          </p:cNvPicPr>
          <p:nvPr/>
        </p:nvPicPr>
        <p:blipFill>
          <a:blip r:embed="rId3"/>
          <a:stretch>
            <a:fillRect/>
          </a:stretch>
        </p:blipFill>
        <p:spPr>
          <a:xfrm>
            <a:off x="10490368" y="0"/>
            <a:ext cx="1701632" cy="428903"/>
          </a:xfrm>
          <a:prstGeom prst="rect">
            <a:avLst/>
          </a:prstGeom>
        </p:spPr>
      </p:pic>
      <p:pic>
        <p:nvPicPr>
          <p:cNvPr id="9" name="Picture 8">
            <a:extLst>
              <a:ext uri="{FF2B5EF4-FFF2-40B4-BE49-F238E27FC236}">
                <a16:creationId xmlns:a16="http://schemas.microsoft.com/office/drawing/2014/main" id="{C08B1936-02CA-D2A5-B88B-B58004D475E3}"/>
              </a:ext>
            </a:extLst>
          </p:cNvPr>
          <p:cNvPicPr>
            <a:picLocks noChangeAspect="1"/>
          </p:cNvPicPr>
          <p:nvPr/>
        </p:nvPicPr>
        <p:blipFill>
          <a:blip r:embed="rId4"/>
          <a:stretch>
            <a:fillRect/>
          </a:stretch>
        </p:blipFill>
        <p:spPr>
          <a:xfrm>
            <a:off x="0" y="0"/>
            <a:ext cx="2130244" cy="428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4513E-2391-458D-AD6D-3E89CFF9FBF5}"/>
              </a:ext>
            </a:extLst>
          </p:cNvPr>
          <p:cNvSpPr>
            <a:spLocks noGrp="1"/>
          </p:cNvSpPr>
          <p:nvPr>
            <p:ph idx="1"/>
          </p:nvPr>
        </p:nvSpPr>
        <p:spPr>
          <a:xfrm>
            <a:off x="838200" y="301659"/>
            <a:ext cx="10515600" cy="5835190"/>
          </a:xfrm>
        </p:spPr>
        <p:txBody>
          <a:bodyPr>
            <a:normAutofit/>
          </a:bodyPr>
          <a:lstStyle/>
          <a:p>
            <a:r>
              <a:rPr lang="en-US" sz="1800" dirty="0">
                <a:solidFill>
                  <a:schemeClr val="tx1">
                    <a:alpha val="85000"/>
                  </a:schemeClr>
                </a:solidFill>
                <a:latin typeface="Calibri" panose="020F0502020204030204" pitchFamily="34" charset="0"/>
                <a:cs typeface="Calibri" panose="020F0502020204030204" pitchFamily="34" charset="0"/>
              </a:rPr>
              <a:t>∇J(w) = 2</a:t>
            </a:r>
            <a:r>
              <a:rPr lang="en-US" sz="1800" i="1" dirty="0">
                <a:solidFill>
                  <a:schemeClr val="tx1">
                    <a:alpha val="85000"/>
                  </a:schemeClr>
                </a:solidFill>
                <a:latin typeface="Calibri" panose="020F0502020204030204" pitchFamily="34" charset="0"/>
                <a:cs typeface="Calibri" panose="020F0502020204030204" pitchFamily="34" charset="0"/>
              </a:rPr>
              <a:t>X.T.dot(X.dot(w) - y) + 2</a:t>
            </a:r>
            <a:r>
              <a:rPr lang="en-US" sz="1800" dirty="0">
                <a:solidFill>
                  <a:schemeClr val="tx1">
                    <a:alpha val="85000"/>
                  </a:schemeClr>
                </a:solidFill>
                <a:latin typeface="Calibri" panose="020F0502020204030204" pitchFamily="34" charset="0"/>
                <a:cs typeface="Calibri" panose="020F0502020204030204" pitchFamily="34" charset="0"/>
              </a:rPr>
              <a:t>λ*w</a:t>
            </a:r>
          </a:p>
          <a:p>
            <a:r>
              <a:rPr lang="en-US" sz="1800" dirty="0">
                <a:solidFill>
                  <a:schemeClr val="tx1">
                    <a:alpha val="85000"/>
                  </a:schemeClr>
                </a:solidFill>
                <a:latin typeface="Calibri" panose="020F0502020204030204" pitchFamily="34" charset="0"/>
                <a:cs typeface="Calibri" panose="020F0502020204030204" pitchFamily="34" charset="0"/>
              </a:rPr>
              <a:t>where X is the matrix of input features, y is the vector of target values, dot is the dot product, and T denotes the transpose.</a:t>
            </a:r>
          </a:p>
          <a:p>
            <a:r>
              <a:rPr lang="en-US" sz="1800" dirty="0">
                <a:solidFill>
                  <a:schemeClr val="tx1">
                    <a:alpha val="85000"/>
                  </a:schemeClr>
                </a:solidFill>
                <a:latin typeface="Calibri" panose="020F0502020204030204" pitchFamily="34" charset="0"/>
                <a:cs typeface="Calibri" panose="020F0502020204030204" pitchFamily="34" charset="0"/>
              </a:rPr>
              <a:t>To apply gradient descent, we start with an initial guess of the coefficients, denoted by w0. At each iteration, we update the coefficients as follows:</a:t>
            </a:r>
          </a:p>
          <a:p>
            <a:r>
              <a:rPr lang="pl-PL" sz="1800" dirty="0">
                <a:solidFill>
                  <a:schemeClr val="tx1">
                    <a:alpha val="85000"/>
                  </a:schemeClr>
                </a:solidFill>
                <a:latin typeface="Calibri" panose="020F0502020204030204" pitchFamily="34" charset="0"/>
                <a:cs typeface="Calibri" panose="020F0502020204030204" pitchFamily="34" charset="0"/>
              </a:rPr>
              <a:t>w(i+1) = w(i) - α*∇J(w(i))</a:t>
            </a:r>
          </a:p>
          <a:p>
            <a:r>
              <a:rPr lang="en-US" sz="1800" dirty="0">
                <a:solidFill>
                  <a:schemeClr val="tx1">
                    <a:alpha val="85000"/>
                  </a:schemeClr>
                </a:solidFill>
                <a:latin typeface="Calibri" panose="020F0502020204030204" pitchFamily="34" charset="0"/>
                <a:cs typeface="Calibri" panose="020F0502020204030204" pitchFamily="34" charset="0"/>
              </a:rPr>
              <a:t>where α is the learning rate, which controls the step size of the update. We repeat the above equation until convergence.</a:t>
            </a:r>
          </a:p>
          <a:p>
            <a:r>
              <a:rPr lang="en-US" sz="1800" dirty="0">
                <a:solidFill>
                  <a:schemeClr val="tx1">
                    <a:alpha val="85000"/>
                  </a:schemeClr>
                </a:solidFill>
                <a:latin typeface="Calibri" panose="020F0502020204030204" pitchFamily="34" charset="0"/>
                <a:cs typeface="Calibri" panose="020F0502020204030204" pitchFamily="34" charset="0"/>
              </a:rPr>
              <a:t>Note that, due to the regularization term, the coefficients of ridge regression tend to be smaller than those of standard linear regression. Therefore, it is important to scale the input </a:t>
            </a:r>
            <a:br>
              <a:rPr lang="en-US" sz="1800" dirty="0">
                <a:solidFill>
                  <a:schemeClr val="tx1">
                    <a:alpha val="85000"/>
                  </a:schemeClr>
                </a:solidFill>
                <a:latin typeface="Calibri" panose="020F0502020204030204" pitchFamily="34" charset="0"/>
                <a:cs typeface="Calibri" panose="020F0502020204030204" pitchFamily="34" charset="0"/>
              </a:rPr>
            </a:br>
            <a:r>
              <a:rPr lang="en-US" sz="1800" dirty="0">
                <a:solidFill>
                  <a:schemeClr val="tx1">
                    <a:alpha val="85000"/>
                  </a:schemeClr>
                </a:solidFill>
                <a:latin typeface="Calibri" panose="020F0502020204030204" pitchFamily="34" charset="0"/>
                <a:cs typeface="Calibri" panose="020F0502020204030204" pitchFamily="34" charset="0"/>
              </a:rPr>
              <a:t>features before applying gradient descent to ridge regression to ensure that all features have a similar magnitude.</a:t>
            </a:r>
            <a:br>
              <a:rPr lang="pl-PL" sz="1800" dirty="0">
                <a:solidFill>
                  <a:schemeClr val="tx1">
                    <a:alpha val="85000"/>
                  </a:schemeClr>
                </a:solidFill>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61C0808-390A-41F3-BFE8-F7BC3EA2D9DC}"/>
              </a:ext>
            </a:extLst>
          </p:cNvPr>
          <p:cNvSpPr>
            <a:spLocks noGrp="1"/>
          </p:cNvSpPr>
          <p:nvPr>
            <p:ph type="dt" sz="half" idx="2"/>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8CD9308A-A03C-414E-8A9C-AF8DFF0F0552}"/>
              </a:ext>
            </a:extLst>
          </p:cNvPr>
          <p:cNvSpPr>
            <a:spLocks noGrp="1"/>
          </p:cNvSpPr>
          <p:nvPr>
            <p:ph type="sldNum" sz="quarter" idx="4"/>
          </p:nvPr>
        </p:nvSpPr>
        <p:spPr/>
        <p:txBody>
          <a:bodyPr/>
          <a:lstStyle/>
          <a:p>
            <a:fld id="{AE208ADF-3ADD-483D-A721-14E3EEE2C135}" type="slidenum">
              <a:rPr lang="en-US" smtClean="0"/>
              <a:pPr/>
              <a:t>10</a:t>
            </a:fld>
            <a:endParaRPr lang="en-US" dirty="0"/>
          </a:p>
        </p:txBody>
      </p:sp>
      <p:sp>
        <p:nvSpPr>
          <p:cNvPr id="7" name="Rectangle 1">
            <a:extLst>
              <a:ext uri="{FF2B5EF4-FFF2-40B4-BE49-F238E27FC236}">
                <a16:creationId xmlns:a16="http://schemas.microsoft.com/office/drawing/2014/main" id="{4CA4E5CC-CCB6-47F0-A322-638F3CBA9A45}"/>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3FB5DB2-7B98-43BA-A603-4C8DAE7FB4D4}"/>
              </a:ext>
            </a:extLst>
          </p:cNvPr>
          <p:cNvSpPr>
            <a:spLocks noChangeArrowheads="1"/>
          </p:cNvSpPr>
          <p:nvPr/>
        </p:nvSpPr>
        <p:spPr bwMode="auto">
          <a:xfrm>
            <a:off x="0" y="-2330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7">
            <a:extLst>
              <a:ext uri="{FF2B5EF4-FFF2-40B4-BE49-F238E27FC236}">
                <a16:creationId xmlns:a16="http://schemas.microsoft.com/office/drawing/2014/main" id="{C3900C5C-160D-4EBA-815C-F2CE03AF660B}"/>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C770A011-80BC-4753-9DE4-D8F6FA3CF458}"/>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180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81330-A59C-4CCA-93EA-79083C5686A1}"/>
              </a:ext>
            </a:extLst>
          </p:cNvPr>
          <p:cNvSpPr>
            <a:spLocks noGrp="1"/>
          </p:cNvSpPr>
          <p:nvPr>
            <p:ph type="ctrTitle"/>
          </p:nvPr>
        </p:nvSpPr>
        <p:spPr>
          <a:xfrm>
            <a:off x="335275" y="353505"/>
            <a:ext cx="10890565" cy="589966"/>
          </a:xfrm>
        </p:spPr>
        <p:txBody>
          <a:bodyPr/>
          <a:lstStyle/>
          <a:p>
            <a:pPr algn="l"/>
            <a:r>
              <a:rPr lang="en-US" dirty="0"/>
              <a:t>Tuning Parameter  </a:t>
            </a:r>
          </a:p>
        </p:txBody>
      </p:sp>
      <p:sp>
        <p:nvSpPr>
          <p:cNvPr id="20" name="Date Placeholder 19">
            <a:extLst>
              <a:ext uri="{FF2B5EF4-FFF2-40B4-BE49-F238E27FC236}">
                <a16:creationId xmlns:a16="http://schemas.microsoft.com/office/drawing/2014/main" id="{E7AE8A72-7DAE-42BD-99C5-FF9C91A3B0D5}"/>
              </a:ext>
            </a:extLst>
          </p:cNvPr>
          <p:cNvSpPr>
            <a:spLocks noGrp="1"/>
          </p:cNvSpPr>
          <p:nvPr>
            <p:ph type="dt" sz="half" idx="2"/>
          </p:nvPr>
        </p:nvSpPr>
        <p:spPr>
          <a:xfrm>
            <a:off x="258792" y="6356350"/>
            <a:ext cx="3322608" cy="365125"/>
          </a:xfrm>
        </p:spPr>
        <p:txBody>
          <a:bodyPr/>
          <a:lstStyle/>
          <a:p>
            <a:r>
              <a:rPr lang="en-US" dirty="0"/>
              <a:t>2023</a:t>
            </a:r>
          </a:p>
        </p:txBody>
      </p:sp>
      <p:sp>
        <p:nvSpPr>
          <p:cNvPr id="22" name="Slide Number Placeholder 21">
            <a:extLst>
              <a:ext uri="{FF2B5EF4-FFF2-40B4-BE49-F238E27FC236}">
                <a16:creationId xmlns:a16="http://schemas.microsoft.com/office/drawing/2014/main" id="{6BB31DF5-C74E-43EC-894C-2E5DC0D59A04}"/>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11</a:t>
            </a:fld>
            <a:endParaRPr lang="en-US" dirty="0"/>
          </a:p>
        </p:txBody>
      </p:sp>
      <p:sp>
        <p:nvSpPr>
          <p:cNvPr id="11" name="TextBox 10">
            <a:extLst>
              <a:ext uri="{FF2B5EF4-FFF2-40B4-BE49-F238E27FC236}">
                <a16:creationId xmlns:a16="http://schemas.microsoft.com/office/drawing/2014/main" id="{76AF16FD-812F-4E50-8E75-43F8875DA662}"/>
              </a:ext>
            </a:extLst>
          </p:cNvPr>
          <p:cNvSpPr txBox="1"/>
          <p:nvPr/>
        </p:nvSpPr>
        <p:spPr>
          <a:xfrm>
            <a:off x="5637229" y="2974156"/>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76990565-3EE7-49CB-B24C-823E1039144F}"/>
              </a:ext>
            </a:extLst>
          </p:cNvPr>
          <p:cNvSpPr txBox="1"/>
          <p:nvPr/>
        </p:nvSpPr>
        <p:spPr>
          <a:xfrm>
            <a:off x="317224" y="1135146"/>
            <a:ext cx="11554409" cy="923329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parameter that controls the strength of the L2 penalty in ridge regression is called the regularization parameter, or alpha (α). Tuning the alpha parameter is an important step in using ridge regression, as it can significantly affect the model's performance.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Here are some steps you can follow to tune the alpha parameter in ridge regression:</a:t>
            </a:r>
          </a:p>
          <a:p>
            <a:pPr marL="285750" indent="-285750">
              <a:buFont typeface="Arial" panose="020B0604020202020204" pitchFamily="34" charset="0"/>
              <a:buChar char="•"/>
            </a:pPr>
            <a:r>
              <a:rPr lang="en-US" u="sng" dirty="0">
                <a:highlight>
                  <a:srgbClr val="000000"/>
                </a:highlight>
                <a:latin typeface="Calibri" panose="020F0502020204030204" pitchFamily="34" charset="0"/>
                <a:cs typeface="Calibri" panose="020F0502020204030204" pitchFamily="34" charset="0"/>
              </a:rPr>
              <a:t>Choose a range of alpha values</a:t>
            </a:r>
            <a:r>
              <a:rPr lang="en-US" dirty="0">
                <a:latin typeface="Calibri" panose="020F0502020204030204" pitchFamily="34" charset="0"/>
                <a:cs typeface="Calibri" panose="020F0502020204030204" pitchFamily="34" charset="0"/>
              </a:rPr>
              <a:t>: Start by selecting a range of alpha values to try. This can be done by trying a few different values of alpha and seeing how well the model performs.</a:t>
            </a:r>
          </a:p>
          <a:p>
            <a:pPr marL="285750"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Cross-validation</a:t>
            </a:r>
            <a:r>
              <a:rPr lang="en-US" dirty="0">
                <a:latin typeface="Calibri" panose="020F0502020204030204" pitchFamily="34" charset="0"/>
                <a:cs typeface="Calibri" panose="020F0502020204030204" pitchFamily="34" charset="0"/>
              </a:rPr>
              <a:t>: Split your data into training and testing sets, and use cross-validation to evaluate the performance of the model for each value of alpha. Cross-validation involves dividing the training data into multiple subsets, training the model on each subset, and testing it on the remaining subset.</a:t>
            </a:r>
          </a:p>
          <a:p>
            <a:pPr marL="285750"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Select the best alpha</a:t>
            </a:r>
            <a:r>
              <a:rPr lang="en-US" dirty="0">
                <a:latin typeface="Calibri" panose="020F0502020204030204" pitchFamily="34" charset="0"/>
                <a:cs typeface="Calibri" panose="020F0502020204030204" pitchFamily="34" charset="0"/>
              </a:rPr>
              <a:t>: Choose the alpha value that gives the best performance on the validation set. This can be done by plotting the model's performance against different values of alpha and selecting the one that gives the best performance.</a:t>
            </a:r>
          </a:p>
          <a:p>
            <a:pPr marL="285750"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Evaluate the model</a:t>
            </a:r>
            <a:r>
              <a:rPr lang="en-US" dirty="0">
                <a:latin typeface="Calibri" panose="020F0502020204030204" pitchFamily="34" charset="0"/>
                <a:cs typeface="Calibri" panose="020F0502020204030204" pitchFamily="34" charset="0"/>
              </a:rPr>
              <a:t>: Once you have selected the best alpha value, train the model on the entire training set using this value, and evaluate its performance on the test set to see how well it generalizes to new data.</a:t>
            </a:r>
          </a:p>
          <a:p>
            <a:pPr marL="285750" indent="-285750">
              <a:buFont typeface="Arial" panose="020B0604020202020204" pitchFamily="34" charset="0"/>
              <a:buChar char="•"/>
            </a:pPr>
            <a:r>
              <a:rPr lang="en-US" u="sng" dirty="0">
                <a:latin typeface="Calibri" panose="020F0502020204030204" pitchFamily="34" charset="0"/>
                <a:cs typeface="Calibri" panose="020F0502020204030204" pitchFamily="34" charset="0"/>
              </a:rPr>
              <a:t>Refine your choice</a:t>
            </a:r>
            <a:r>
              <a:rPr lang="en-US" dirty="0">
                <a:latin typeface="Calibri" panose="020F0502020204030204" pitchFamily="34" charset="0"/>
                <a:cs typeface="Calibri" panose="020F0502020204030204" pitchFamily="34" charset="0"/>
              </a:rPr>
              <a:t>: If the performance of the model is not satisfactory, try adjusting the range of alpha values and repeat the above steps until you find the best value.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It is important to note that the optimal value of alpha may vary depending on the data set and the specific problem being solved, so it's important to experiment with different values and carefully evaluate the models performance</a:t>
            </a:r>
            <a:r>
              <a:rPr lang="en-US" dirty="0"/>
              <a:t>.</a:t>
            </a:r>
            <a:br>
              <a:rPr lang="en-US" dirty="0"/>
            </a:br>
            <a:br>
              <a:rPr lang="en-US" dirty="0"/>
            </a:br>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br>
              <a:rPr lang="en-US" dirty="0"/>
            </a:br>
            <a:br>
              <a:rPr lang="en-US" dirty="0"/>
            </a:br>
            <a:r>
              <a:rPr lang="en-US" dirty="0"/>
              <a:t> </a:t>
            </a:r>
          </a:p>
        </p:txBody>
      </p:sp>
    </p:spTree>
    <p:extLst>
      <p:ext uri="{BB962C8B-B14F-4D97-AF65-F5344CB8AC3E}">
        <p14:creationId xmlns:p14="http://schemas.microsoft.com/office/powerpoint/2010/main" val="86743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AA78-FAB6-4776-8D07-F29C78281073}"/>
              </a:ext>
            </a:extLst>
          </p:cNvPr>
          <p:cNvSpPr>
            <a:spLocks noGrp="1"/>
          </p:cNvSpPr>
          <p:nvPr>
            <p:ph type="title"/>
          </p:nvPr>
        </p:nvSpPr>
        <p:spPr>
          <a:xfrm>
            <a:off x="838200" y="136525"/>
            <a:ext cx="10515600" cy="839666"/>
          </a:xfrm>
        </p:spPr>
        <p:txBody>
          <a:bodyPr>
            <a:normAutofit/>
          </a:bodyPr>
          <a:lstStyle/>
          <a:p>
            <a:r>
              <a:rPr lang="en-US" sz="3200" dirty="0">
                <a:latin typeface="Calibri" panose="020F0502020204030204" pitchFamily="34" charset="0"/>
                <a:cs typeface="Calibri" panose="020F0502020204030204" pitchFamily="34" charset="0"/>
              </a:rPr>
              <a:t>Applications</a:t>
            </a:r>
          </a:p>
        </p:txBody>
      </p:sp>
      <p:sp>
        <p:nvSpPr>
          <p:cNvPr id="30" name="Date Placeholder 29">
            <a:extLst>
              <a:ext uri="{FF2B5EF4-FFF2-40B4-BE49-F238E27FC236}">
                <a16:creationId xmlns:a16="http://schemas.microsoft.com/office/drawing/2014/main" id="{94BA4ACF-F69F-476F-AD73-680EBB74F12F}"/>
              </a:ext>
            </a:extLst>
          </p:cNvPr>
          <p:cNvSpPr>
            <a:spLocks noGrp="1"/>
          </p:cNvSpPr>
          <p:nvPr>
            <p:ph type="dt" sz="half" idx="2"/>
          </p:nvPr>
        </p:nvSpPr>
        <p:spPr>
          <a:xfrm>
            <a:off x="258792" y="6356350"/>
            <a:ext cx="3322608" cy="365125"/>
          </a:xfrm>
        </p:spPr>
        <p:txBody>
          <a:bodyPr/>
          <a:lstStyle/>
          <a:p>
            <a:r>
              <a:rPr lang="en-US" dirty="0"/>
              <a:t>2023</a:t>
            </a:r>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12</a:t>
            </a:fld>
            <a:endParaRPr lang="en-US" dirty="0"/>
          </a:p>
        </p:txBody>
      </p:sp>
      <p:sp>
        <p:nvSpPr>
          <p:cNvPr id="4" name="Content Placeholder 3">
            <a:extLst>
              <a:ext uri="{FF2B5EF4-FFF2-40B4-BE49-F238E27FC236}">
                <a16:creationId xmlns:a16="http://schemas.microsoft.com/office/drawing/2014/main" id="{CF1DF836-9D82-878F-E101-3D6F072E3505}"/>
              </a:ext>
            </a:extLst>
          </p:cNvPr>
          <p:cNvSpPr>
            <a:spLocks noGrp="1"/>
          </p:cNvSpPr>
          <p:nvPr>
            <p:ph idx="1"/>
          </p:nvPr>
        </p:nvSpPr>
        <p:spPr>
          <a:xfrm>
            <a:off x="150829" y="921728"/>
            <a:ext cx="11075011" cy="5014543"/>
          </a:xfrm>
        </p:spPr>
        <p:txBody>
          <a:bodyPr>
            <a:normAutofit/>
          </a:bodyPr>
          <a:lstStyle/>
          <a:p>
            <a:pPr marL="560070" lvl="1" indent="-285750" fontAlgn="base">
              <a:buFont typeface="Arial" panose="020B0604020202020204" pitchFamily="34" charset="0"/>
              <a:buChar char="•"/>
            </a:pPr>
            <a:r>
              <a:rPr lang="en-US" b="0" dirty="0">
                <a:solidFill>
                  <a:schemeClr val="tx1">
                    <a:alpha val="85000"/>
                  </a:schemeClr>
                </a:solidFill>
                <a:latin typeface="Calibri" panose="020F0502020204030204" pitchFamily="34" charset="0"/>
                <a:cs typeface="Calibri" panose="020F0502020204030204" pitchFamily="34" charset="0"/>
              </a:rPr>
              <a:t>Finance: Ridge regression is widely used in finance to model stock prices, interest rates, and other financial data. It can be used to predict stock prices or asset returns based on historical data, and to identify the most important variables that affect the outcome.</a:t>
            </a:r>
          </a:p>
          <a:p>
            <a:pPr marL="560070" lvl="1" indent="-285750" fontAlgn="base">
              <a:buFont typeface="Arial" panose="020B0604020202020204" pitchFamily="34" charset="0"/>
              <a:buChar char="•"/>
            </a:pPr>
            <a:r>
              <a:rPr lang="en-US" b="0" dirty="0">
                <a:solidFill>
                  <a:schemeClr val="tx1">
                    <a:alpha val="85000"/>
                  </a:schemeClr>
                </a:solidFill>
                <a:latin typeface="Calibri" panose="020F0502020204030204" pitchFamily="34" charset="0"/>
                <a:cs typeface="Calibri" panose="020F0502020204030204" pitchFamily="34" charset="0"/>
              </a:rPr>
              <a:t>Medical research: Ridge regression is used in medical research to identify the most important variables that affect a particular disease or health outcome. It can help to identify the risk factors that contribute to the development of a disease, and to develop models that can predict the probability of developing a disease based on various risk factors.</a:t>
            </a:r>
          </a:p>
          <a:p>
            <a:pPr marL="560070" lvl="1" indent="-285750" fontAlgn="base">
              <a:buFont typeface="Arial" panose="020B0604020202020204" pitchFamily="34" charset="0"/>
              <a:buChar char="•"/>
            </a:pPr>
            <a:r>
              <a:rPr lang="en-US" b="0" dirty="0">
                <a:solidFill>
                  <a:schemeClr val="tx1">
                    <a:alpha val="85000"/>
                  </a:schemeClr>
                </a:solidFill>
                <a:latin typeface="Calibri" panose="020F0502020204030204" pitchFamily="34" charset="0"/>
                <a:cs typeface="Calibri" panose="020F0502020204030204" pitchFamily="34" charset="0"/>
              </a:rPr>
              <a:t>Marketing: Ridge regression can be used in marketing to identify the most important variables that affect customer behavior such as customer demographics, past purchases and website interactions. It can help to predict models that can predict customer behavior and to optimize marketing strategies to improve customer engagement .</a:t>
            </a:r>
          </a:p>
        </p:txBody>
      </p:sp>
      <p:sp>
        <p:nvSpPr>
          <p:cNvPr id="3" name="Rectangle 3">
            <a:extLst>
              <a:ext uri="{FF2B5EF4-FFF2-40B4-BE49-F238E27FC236}">
                <a16:creationId xmlns:a16="http://schemas.microsoft.com/office/drawing/2014/main" id="{CE8272C7-436D-4C30-B6B1-24C65150B0E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rPr>
              <a:t>behavior, such as customer demographics, past purchases,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06488F55-3BFC-4402-B64E-2768719ECA50}"/>
              </a:ext>
            </a:extLst>
          </p:cNvPr>
          <p:cNvGrpSpPr/>
          <p:nvPr/>
        </p:nvGrpSpPr>
        <p:grpSpPr>
          <a:xfrm>
            <a:off x="0" y="0"/>
            <a:ext cx="127000" cy="247650"/>
            <a:chOff x="0" y="0"/>
            <a:chExt cx="127000" cy="247650"/>
          </a:xfrm>
        </p:grpSpPr>
        <p:sp>
          <p:nvSpPr>
            <p:cNvPr id="9" name="Shape 5570">
              <a:extLst>
                <a:ext uri="{FF2B5EF4-FFF2-40B4-BE49-F238E27FC236}">
                  <a16:creationId xmlns:a16="http://schemas.microsoft.com/office/drawing/2014/main" id="{5DCCC6E0-42ED-4326-86D5-9022E1A1EB4F}"/>
                </a:ext>
              </a:extLst>
            </p:cNvPr>
            <p:cNvSpPr/>
            <p:nvPr/>
          </p:nvSpPr>
          <p:spPr>
            <a:xfrm>
              <a:off x="0" y="0"/>
              <a:ext cx="127000" cy="247650"/>
            </a:xfrm>
            <a:custGeom>
              <a:avLst/>
              <a:gdLst/>
              <a:ahLst/>
              <a:cxnLst/>
              <a:rect l="0" t="0" r="0" b="0"/>
              <a:pathLst>
                <a:path w="127000" h="247650">
                  <a:moveTo>
                    <a:pt x="0" y="0"/>
                  </a:moveTo>
                  <a:lnTo>
                    <a:pt x="127000" y="0"/>
                  </a:lnTo>
                  <a:lnTo>
                    <a:pt x="127000" y="247650"/>
                  </a:lnTo>
                  <a:lnTo>
                    <a:pt x="0" y="247650"/>
                  </a:lnTo>
                  <a:lnTo>
                    <a:pt x="0" y="0"/>
                  </a:lnTo>
                </a:path>
              </a:pathLst>
            </a:custGeom>
            <a:ln w="0" cap="sq">
              <a:bevel/>
            </a:ln>
          </p:spPr>
          <p:style>
            <a:lnRef idx="0">
              <a:srgbClr val="000000">
                <a:alpha val="0"/>
              </a:srgbClr>
            </a:lnRef>
            <a:fillRef idx="1">
              <a:srgbClr val="F7F7F8"/>
            </a:fillRef>
            <a:effectRef idx="0">
              <a:scrgbClr r="0" g="0" b="0"/>
            </a:effectRef>
            <a:fontRef idx="none"/>
          </p:style>
          <p:txBody>
            <a:bodyPr/>
            <a:lstStyle/>
            <a:p>
              <a:endParaRPr lang="en-US"/>
            </a:p>
          </p:txBody>
        </p:sp>
      </p:grpSp>
      <p:sp>
        <p:nvSpPr>
          <p:cNvPr id="6" name="Rectangle 7">
            <a:extLst>
              <a:ext uri="{FF2B5EF4-FFF2-40B4-BE49-F238E27FC236}">
                <a16:creationId xmlns:a16="http://schemas.microsoft.com/office/drawing/2014/main" id="{A3F4B155-6FF4-4267-A936-F43DD55426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rPr>
              <a:t>behavior, such as customer demographics, past purchases,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12A2163F-3DF3-4C93-9541-C7EA132C6C2D}"/>
              </a:ext>
            </a:extLst>
          </p:cNvPr>
          <p:cNvGrpSpPr/>
          <p:nvPr/>
        </p:nvGrpSpPr>
        <p:grpSpPr>
          <a:xfrm>
            <a:off x="0" y="0"/>
            <a:ext cx="127000" cy="247650"/>
            <a:chOff x="0" y="0"/>
            <a:chExt cx="127000" cy="247650"/>
          </a:xfrm>
        </p:grpSpPr>
        <p:sp>
          <p:nvSpPr>
            <p:cNvPr id="13" name="Shape 5570">
              <a:extLst>
                <a:ext uri="{FF2B5EF4-FFF2-40B4-BE49-F238E27FC236}">
                  <a16:creationId xmlns:a16="http://schemas.microsoft.com/office/drawing/2014/main" id="{024F6A94-503F-4C37-9F5A-C1A3A1E54EB1}"/>
                </a:ext>
              </a:extLst>
            </p:cNvPr>
            <p:cNvSpPr/>
            <p:nvPr/>
          </p:nvSpPr>
          <p:spPr>
            <a:xfrm>
              <a:off x="0" y="0"/>
              <a:ext cx="127000" cy="247650"/>
            </a:xfrm>
            <a:custGeom>
              <a:avLst/>
              <a:gdLst/>
              <a:ahLst/>
              <a:cxnLst/>
              <a:rect l="0" t="0" r="0" b="0"/>
              <a:pathLst>
                <a:path w="127000" h="247650">
                  <a:moveTo>
                    <a:pt x="0" y="0"/>
                  </a:moveTo>
                  <a:lnTo>
                    <a:pt x="127000" y="0"/>
                  </a:lnTo>
                  <a:lnTo>
                    <a:pt x="127000" y="247650"/>
                  </a:lnTo>
                  <a:lnTo>
                    <a:pt x="0" y="247650"/>
                  </a:lnTo>
                  <a:lnTo>
                    <a:pt x="0" y="0"/>
                  </a:lnTo>
                </a:path>
              </a:pathLst>
            </a:custGeom>
            <a:ln w="0" cap="sq">
              <a:bevel/>
            </a:ln>
          </p:spPr>
          <p:style>
            <a:lnRef idx="0">
              <a:srgbClr val="000000">
                <a:alpha val="0"/>
              </a:srgbClr>
            </a:lnRef>
            <a:fillRef idx="1">
              <a:srgbClr val="F7F7F8"/>
            </a:fillRef>
            <a:effectRef idx="0">
              <a:scrgbClr r="0" g="0" b="0"/>
            </a:effectRef>
            <a:fontRef idx="none"/>
          </p:style>
          <p:txBody>
            <a:bodyPr/>
            <a:lstStyle/>
            <a:p>
              <a:endParaRPr lang="en-US"/>
            </a:p>
          </p:txBody>
        </p:sp>
      </p:grpSp>
      <p:grpSp>
        <p:nvGrpSpPr>
          <p:cNvPr id="16" name="Group 15">
            <a:extLst>
              <a:ext uri="{FF2B5EF4-FFF2-40B4-BE49-F238E27FC236}">
                <a16:creationId xmlns:a16="http://schemas.microsoft.com/office/drawing/2014/main" id="{41E91CF9-EC01-400A-9D0F-3D49476A3BC0}"/>
              </a:ext>
            </a:extLst>
          </p:cNvPr>
          <p:cNvGrpSpPr/>
          <p:nvPr/>
        </p:nvGrpSpPr>
        <p:grpSpPr>
          <a:xfrm>
            <a:off x="0" y="0"/>
            <a:ext cx="127000" cy="247650"/>
            <a:chOff x="0" y="0"/>
            <a:chExt cx="127000" cy="247650"/>
          </a:xfrm>
        </p:grpSpPr>
        <p:sp>
          <p:nvSpPr>
            <p:cNvPr id="17" name="Shape 5570">
              <a:extLst>
                <a:ext uri="{FF2B5EF4-FFF2-40B4-BE49-F238E27FC236}">
                  <a16:creationId xmlns:a16="http://schemas.microsoft.com/office/drawing/2014/main" id="{BC2A64AC-1BCF-4C0B-8342-7BD7A0970996}"/>
                </a:ext>
              </a:extLst>
            </p:cNvPr>
            <p:cNvSpPr/>
            <p:nvPr/>
          </p:nvSpPr>
          <p:spPr>
            <a:xfrm>
              <a:off x="0" y="0"/>
              <a:ext cx="127000" cy="247650"/>
            </a:xfrm>
            <a:custGeom>
              <a:avLst/>
              <a:gdLst/>
              <a:ahLst/>
              <a:cxnLst/>
              <a:rect l="0" t="0" r="0" b="0"/>
              <a:pathLst>
                <a:path w="127000" h="247650">
                  <a:moveTo>
                    <a:pt x="0" y="0"/>
                  </a:moveTo>
                  <a:lnTo>
                    <a:pt x="127000" y="0"/>
                  </a:lnTo>
                  <a:lnTo>
                    <a:pt x="127000" y="247650"/>
                  </a:lnTo>
                  <a:lnTo>
                    <a:pt x="0" y="247650"/>
                  </a:lnTo>
                  <a:lnTo>
                    <a:pt x="0" y="0"/>
                  </a:lnTo>
                </a:path>
              </a:pathLst>
            </a:custGeom>
            <a:ln w="0" cap="sq">
              <a:bevel/>
            </a:ln>
          </p:spPr>
          <p:style>
            <a:lnRef idx="0">
              <a:srgbClr val="000000">
                <a:alpha val="0"/>
              </a:srgbClr>
            </a:lnRef>
            <a:fillRef idx="1">
              <a:srgbClr val="F7F7F8"/>
            </a:fillRef>
            <a:effectRef idx="0">
              <a:scrgbClr r="0" g="0" b="0"/>
            </a:effectRef>
            <a:fontRef idx="none"/>
          </p:style>
          <p:txBody>
            <a:bodyPr/>
            <a:lstStyle/>
            <a:p>
              <a:endParaRPr lang="en-US"/>
            </a:p>
          </p:txBody>
        </p:sp>
      </p:grpSp>
      <p:sp>
        <p:nvSpPr>
          <p:cNvPr id="11" name="Rectangle 12">
            <a:extLst>
              <a:ext uri="{FF2B5EF4-FFF2-40B4-BE49-F238E27FC236}">
                <a16:creationId xmlns:a16="http://schemas.microsoft.com/office/drawing/2014/main" id="{B140872F-2BF3-4EC1-80E4-E7D12D3F4D00}"/>
              </a:ext>
            </a:extLst>
          </p:cNvPr>
          <p:cNvSpPr>
            <a:spLocks noChangeArrowheads="1"/>
          </p:cNvSpPr>
          <p:nvPr/>
        </p:nvSpPr>
        <p:spPr bwMode="auto">
          <a:xfrm>
            <a:off x="0" y="247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44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1819373" y="1375939"/>
            <a:ext cx="4276628" cy="1240966"/>
          </a:xfrm>
        </p:spPr>
        <p:txBody>
          <a:bodyPr/>
          <a:lstStyle/>
          <a:p>
            <a:r>
              <a:rPr lang="en-US" dirty="0"/>
              <a:t>Summary</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lnSpcReduction="10000"/>
          </a:bodyPr>
          <a:lstStyle/>
          <a:p>
            <a:pPr algn="ctr"/>
            <a:r>
              <a:rPr lang="en-US" dirty="0">
                <a:latin typeface="Callibri"/>
              </a:rPr>
              <a:t>With this presentation I can conclude that Ridge Regression is one of the most important Regularization model which is used to overcome the complexity of the model and prevent overfitting.</a:t>
            </a:r>
          </a:p>
          <a:p>
            <a:br>
              <a:rPr lang="en-US" dirty="0"/>
            </a:br>
            <a:r>
              <a:rPr lang="en-US" dirty="0"/>
              <a:t> </a:t>
            </a:r>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2023</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13</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680394" cy="3673245"/>
          </a:xfrm>
        </p:spPr>
        <p:txBody>
          <a:bodyPr/>
          <a:lstStyle/>
          <a:p>
            <a:r>
              <a:rPr lang="en-US" dirty="0"/>
              <a:t>Dodla Sai Deekshitha</a:t>
            </a:r>
          </a:p>
          <a:p>
            <a:r>
              <a:rPr lang="en-US" sz="1600" dirty="0"/>
              <a:t>dodlasaideekshithare99@gmail.com</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55079"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2023</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t>Agenda</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17909" y="647700"/>
            <a:ext cx="6401231" cy="2982604"/>
          </a:xfrm>
        </p:spPr>
        <p:txBody>
          <a:bodyPr>
            <a:normAutofit/>
          </a:bodyPr>
          <a:lstStyle/>
          <a:p>
            <a:r>
              <a:rPr lang="en-US" dirty="0">
                <a:latin typeface="Calibri" panose="020F0502020204030204" pitchFamily="34" charset="0"/>
                <a:cs typeface="Calibri" panose="020F0502020204030204" pitchFamily="34" charset="0"/>
              </a:rPr>
              <a:t>Introduction</a:t>
            </a:r>
          </a:p>
          <a:p>
            <a:r>
              <a:rPr lang="en-US" dirty="0">
                <a:latin typeface="Calibri" panose="020F0502020204030204" pitchFamily="34" charset="0"/>
                <a:cs typeface="Calibri" panose="020F0502020204030204" pitchFamily="34" charset="0"/>
              </a:rPr>
              <a:t>Regularization Technique</a:t>
            </a:r>
          </a:p>
          <a:p>
            <a:r>
              <a:rPr lang="en-US" dirty="0">
                <a:latin typeface="Calibri" panose="020F0502020204030204" pitchFamily="34" charset="0"/>
                <a:cs typeface="Calibri" panose="020F0502020204030204" pitchFamily="34" charset="0"/>
              </a:rPr>
              <a:t>Cost function </a:t>
            </a:r>
          </a:p>
          <a:p>
            <a:r>
              <a:rPr lang="en-US" dirty="0">
                <a:latin typeface="Calibri" panose="020F0502020204030204" pitchFamily="34" charset="0"/>
                <a:cs typeface="Calibri" panose="020F0502020204030204" pitchFamily="34" charset="0"/>
              </a:rPr>
              <a:t>Gradient descant for Ridge Regression</a:t>
            </a:r>
          </a:p>
          <a:p>
            <a:r>
              <a:rPr lang="en-US" dirty="0">
                <a:latin typeface="Calibri" panose="020F0502020204030204" pitchFamily="34" charset="0"/>
                <a:cs typeface="Calibri" panose="020F0502020204030204" pitchFamily="34" charset="0"/>
              </a:rPr>
              <a:t>Applications </a:t>
            </a:r>
          </a:p>
        </p:txBody>
      </p:sp>
      <p:pic>
        <p:nvPicPr>
          <p:cNvPr id="9" name="Picture Placeholder 8" descr="Close up picture of tree rings">
            <a:extLst>
              <a:ext uri="{FF2B5EF4-FFF2-40B4-BE49-F238E27FC236}">
                <a16:creationId xmlns:a16="http://schemas.microsoft.com/office/drawing/2014/main" id="{072D25A5-89BE-44C4-B28D-DA5455752AA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67512" y="4142232"/>
            <a:ext cx="2606040" cy="2075688"/>
          </a:xfrm>
        </p:spPr>
      </p:pic>
      <p:pic>
        <p:nvPicPr>
          <p:cNvPr id="11" name="Picture Placeholder 10" descr="A close up of a green tree branch with a baby pine cone">
            <a:extLst>
              <a:ext uri="{FF2B5EF4-FFF2-40B4-BE49-F238E27FC236}">
                <a16:creationId xmlns:a16="http://schemas.microsoft.com/office/drawing/2014/main" id="{29ECE34D-620F-4312-BB89-40BCDBDB2503}"/>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416041" y="4142232"/>
            <a:ext cx="2606040" cy="2075688"/>
          </a:xfrm>
        </p:spPr>
      </p:pic>
      <p:pic>
        <p:nvPicPr>
          <p:cNvPr id="13" name="Picture Placeholder 12" descr="A close-up of tree bark">
            <a:extLst>
              <a:ext uri="{FF2B5EF4-FFF2-40B4-BE49-F238E27FC236}">
                <a16:creationId xmlns:a16="http://schemas.microsoft.com/office/drawing/2014/main" id="{5C2E09F6-794D-4CBA-A9C6-4460C18FC393}"/>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169921" y="4142232"/>
            <a:ext cx="2606040" cy="2075688"/>
          </a:xfrm>
        </p:spPr>
      </p:pic>
      <p:pic>
        <p:nvPicPr>
          <p:cNvPr id="15" name="Picture Placeholder 14" descr="A close up of a green tree branch">
            <a:extLst>
              <a:ext uri="{FF2B5EF4-FFF2-40B4-BE49-F238E27FC236}">
                <a16:creationId xmlns:a16="http://schemas.microsoft.com/office/drawing/2014/main" id="{4A4FF327-FD26-47EF-A265-02A0BB3793C5}"/>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8913100" y="4142232"/>
            <a:ext cx="2606040" cy="2075688"/>
          </a:xfrm>
        </p:spPr>
      </p:pic>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2"/>
          </p:nvPr>
        </p:nvSpPr>
        <p:spPr>
          <a:xfrm>
            <a:off x="258792" y="6356350"/>
            <a:ext cx="3322608" cy="365125"/>
          </a:xfrm>
        </p:spPr>
        <p:txBody>
          <a:bodyPr/>
          <a:lstStyle/>
          <a:p>
            <a:r>
              <a:rPr lang="en-US" dirty="0"/>
              <a:t>2023</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710240" y="254274"/>
            <a:ext cx="10515600" cy="899783"/>
          </a:xfrm>
        </p:spPr>
        <p:txBody>
          <a:bodyPr/>
          <a:lstStyle/>
          <a:p>
            <a:r>
              <a:rPr lang="en-US" dirty="0"/>
              <a:t>Introduction</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779177" y="1154056"/>
            <a:ext cx="10269037" cy="5312731"/>
          </a:xfrm>
          <a:effectLst>
            <a:outerShdw blurRad="50800" dist="38100" dir="10800000" algn="r" rotWithShape="0">
              <a:prstClr val="black">
                <a:alpha val="40000"/>
              </a:prstClr>
            </a:outerShdw>
          </a:effectLst>
        </p:spPr>
        <p:txBody>
          <a:bodyPr>
            <a:normAutofit/>
          </a:bodyPr>
          <a:lstStyle/>
          <a:p>
            <a:r>
              <a:rPr lang="en-IN" sz="1800" dirty="0">
                <a:solidFill>
                  <a:schemeClr val="tx1"/>
                </a:solidFill>
                <a:latin typeface="Calibri" panose="020F0502020204030204" pitchFamily="34" charset="0"/>
                <a:ea typeface="Amazon Ember Heavy" panose="020B0803020204020204" pitchFamily="34" charset="0"/>
                <a:cs typeface="Calibri" panose="020F0502020204030204" pitchFamily="34" charset="0"/>
              </a:rPr>
              <a:t>Ridge</a:t>
            </a:r>
            <a:r>
              <a:rPr lang="en-IN" sz="1800" dirty="0">
                <a:solidFill>
                  <a:schemeClr val="tx1"/>
                </a:solidFill>
                <a:effectLst/>
                <a:latin typeface="Calibri" panose="020F0502020204030204" pitchFamily="34" charset="0"/>
                <a:ea typeface="Amazon Ember Heavy" panose="020B0803020204020204" pitchFamily="34" charset="0"/>
                <a:cs typeface="Calibri" panose="020F0502020204030204" pitchFamily="34" charset="0"/>
              </a:rPr>
              <a:t> regression is a regularization technique. It is Supervised learning Model. It is used over regression methods to deal with multicollinearity in data.</a:t>
            </a:r>
          </a:p>
          <a:p>
            <a:r>
              <a:rPr lang="en-US" sz="1800" dirty="0">
                <a:solidFill>
                  <a:schemeClr val="tx1"/>
                </a:solidFill>
                <a:latin typeface="Calibri" panose="020F0502020204030204" pitchFamily="34" charset="0"/>
                <a:cs typeface="Calibri" panose="020F0502020204030204" pitchFamily="34" charset="0"/>
              </a:rPr>
              <a:t>Multicollinearity occurs when two or more input features are highly correlated with each other, which can cause the model to overemphasize the importance of these features and make it difficult to distinguish their individual effects on the target variable.</a:t>
            </a:r>
          </a:p>
          <a:p>
            <a:r>
              <a:rPr lang="en-US" sz="1800" dirty="0">
                <a:solidFill>
                  <a:schemeClr val="tx1"/>
                </a:solidFill>
                <a:latin typeface="Calibri" panose="020F0502020204030204" pitchFamily="34" charset="0"/>
                <a:cs typeface="Calibri" panose="020F0502020204030204" pitchFamily="34" charset="0"/>
              </a:rPr>
              <a:t>A general linear or polynomial regression will fail if there is high collinearity between the independent variables, so to solve such problems, Ridge regression can be used.</a:t>
            </a:r>
          </a:p>
          <a:p>
            <a:pPr marL="217170" lvl="1" indent="-171450">
              <a:lnSpc>
                <a:spcPct val="100000"/>
              </a:lnSpc>
              <a:buFont typeface="Arial" panose="020B0604020202020204" pitchFamily="34" charset="0"/>
              <a:buChar char="•"/>
            </a:pPr>
            <a:br>
              <a:rPr lang="en-US" sz="1800" dirty="0">
                <a:solidFill>
                  <a:schemeClr val="tx1"/>
                </a:solidFill>
                <a:latin typeface="Calibri" panose="020F0502020204030204" pitchFamily="34" charset="0"/>
                <a:cs typeface="Calibri" panose="020F0502020204030204" pitchFamily="34" charset="0"/>
              </a:rPr>
            </a:br>
            <a:endParaRPr lang="en-IN" sz="1800" dirty="0">
              <a:solidFill>
                <a:schemeClr val="tx1"/>
              </a:solidFill>
              <a:effectLst/>
              <a:latin typeface="Calibri" panose="020F0502020204030204" pitchFamily="34" charset="0"/>
              <a:ea typeface="Amazon Ember Heavy" panose="020B0803020204020204" pitchFamily="34" charset="0"/>
              <a:cs typeface="Calibri" panose="020F0502020204030204" pitchFamily="34" charset="0"/>
            </a:endParaRPr>
          </a:p>
          <a:p>
            <a:endParaRPr lang="en-IN" sz="1800" dirty="0">
              <a:solidFill>
                <a:srgbClr val="00B050"/>
              </a:solidFill>
              <a:effectLst/>
              <a:latin typeface="Calibri" panose="020F0502020204030204" pitchFamily="34" charset="0"/>
              <a:ea typeface="Amazon Ember Heavy" panose="020B0803020204020204" pitchFamily="34" charset="0"/>
              <a:cs typeface="Calibri" panose="020F0502020204030204" pitchFamily="34" charset="0"/>
            </a:endParaRPr>
          </a:p>
          <a:p>
            <a:endParaRPr lang="en-US" sz="18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0000">
                  <a:alpha val="85000"/>
                </a:srgbClr>
              </a:solidFill>
            </a:endParaRPr>
          </a:p>
        </p:txBody>
      </p:sp>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2"/>
          </p:nvPr>
        </p:nvSpPr>
        <p:spPr>
          <a:xfrm>
            <a:off x="258792" y="6356350"/>
            <a:ext cx="3322608" cy="365125"/>
          </a:xfrm>
        </p:spPr>
        <p:txBody>
          <a:bodyPr/>
          <a:lstStyle/>
          <a:p>
            <a:r>
              <a:rPr lang="en-US" dirty="0"/>
              <a:t>2023</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
        <p:nvSpPr>
          <p:cNvPr id="3" name="Rectangle 2">
            <a:extLst>
              <a:ext uri="{FF2B5EF4-FFF2-40B4-BE49-F238E27FC236}">
                <a16:creationId xmlns:a16="http://schemas.microsoft.com/office/drawing/2014/main" id="{F4999D09-A666-404A-81CA-4804D57D1D0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13D0-A343-2912-7718-1DB58245215A}"/>
              </a:ext>
            </a:extLst>
          </p:cNvPr>
          <p:cNvSpPr>
            <a:spLocks noGrp="1"/>
          </p:cNvSpPr>
          <p:nvPr>
            <p:ph type="title"/>
          </p:nvPr>
        </p:nvSpPr>
        <p:spPr>
          <a:xfrm>
            <a:off x="710240" y="160026"/>
            <a:ext cx="10515600" cy="714234"/>
          </a:xfrm>
        </p:spPr>
        <p:txBody>
          <a:bodyPr>
            <a:normAutofit/>
          </a:bodyPr>
          <a:lstStyle/>
          <a:p>
            <a:pPr marL="457200" indent="-457200">
              <a:buFont typeface="Arial" panose="020B0604020202020204" pitchFamily="34" charset="0"/>
              <a:buChar char="•"/>
            </a:pPr>
            <a:r>
              <a:rPr lang="en-IN" sz="2800" dirty="0">
                <a:latin typeface="Calibri" panose="020F0502020204030204" pitchFamily="34" charset="0"/>
                <a:cs typeface="Calibri" panose="020F0502020204030204" pitchFamily="34" charset="0"/>
              </a:rPr>
              <a:t>General reasons for applying RIDGE Regression</a:t>
            </a:r>
          </a:p>
        </p:txBody>
      </p:sp>
      <p:sp>
        <p:nvSpPr>
          <p:cNvPr id="4" name="Date Placeholder 3">
            <a:extLst>
              <a:ext uri="{FF2B5EF4-FFF2-40B4-BE49-F238E27FC236}">
                <a16:creationId xmlns:a16="http://schemas.microsoft.com/office/drawing/2014/main" id="{F57A844D-9B08-A185-C2A7-58A41E3BE9B6}"/>
              </a:ext>
            </a:extLst>
          </p:cNvPr>
          <p:cNvSpPr>
            <a:spLocks noGrp="1"/>
          </p:cNvSpPr>
          <p:nvPr>
            <p:ph type="dt" sz="half" idx="2"/>
          </p:nvPr>
        </p:nvSpPr>
        <p:spPr/>
        <p:txBody>
          <a:bodyPr/>
          <a:lstStyle/>
          <a:p>
            <a:r>
              <a:rPr lang="en-US" dirty="0"/>
              <a:t>2023</a:t>
            </a:r>
          </a:p>
        </p:txBody>
      </p:sp>
      <p:sp>
        <p:nvSpPr>
          <p:cNvPr id="6" name="Slide Number Placeholder 5">
            <a:extLst>
              <a:ext uri="{FF2B5EF4-FFF2-40B4-BE49-F238E27FC236}">
                <a16:creationId xmlns:a16="http://schemas.microsoft.com/office/drawing/2014/main" id="{1EE121BD-C7A9-A3B7-A0B5-AE10422DC706}"/>
              </a:ext>
            </a:extLst>
          </p:cNvPr>
          <p:cNvSpPr>
            <a:spLocks noGrp="1"/>
          </p:cNvSpPr>
          <p:nvPr>
            <p:ph type="sldNum" sz="quarter" idx="4"/>
          </p:nvPr>
        </p:nvSpPr>
        <p:spPr/>
        <p:txBody>
          <a:bodyPr/>
          <a:lstStyle/>
          <a:p>
            <a:fld id="{AE208ADF-3ADD-483D-A721-14E3EEE2C135}" type="slidenum">
              <a:rPr lang="en-US" smtClean="0"/>
              <a:pPr/>
              <a:t>4</a:t>
            </a:fld>
            <a:endParaRPr lang="en-US" dirty="0"/>
          </a:p>
        </p:txBody>
      </p:sp>
      <p:cxnSp>
        <p:nvCxnSpPr>
          <p:cNvPr id="14" name="Connector: Elbow 13">
            <a:extLst>
              <a:ext uri="{FF2B5EF4-FFF2-40B4-BE49-F238E27FC236}">
                <a16:creationId xmlns:a16="http://schemas.microsoft.com/office/drawing/2014/main" id="{569FEA03-A42C-471F-8D61-4172C9D36AFA}"/>
              </a:ext>
            </a:extLst>
          </p:cNvPr>
          <p:cNvCxnSpPr/>
          <p:nvPr/>
        </p:nvCxnSpPr>
        <p:spPr>
          <a:xfrm rot="5400000" flipH="1" flipV="1">
            <a:off x="5589898" y="3021487"/>
            <a:ext cx="94662" cy="12700"/>
          </a:xfrm>
          <a:prstGeom prst="bentConnector3">
            <a:avLst>
              <a:gd name="adj1" fmla="val 20125"/>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7E8BD52-24BC-4044-8F9F-FD1E4292160C}"/>
              </a:ext>
            </a:extLst>
          </p:cNvPr>
          <p:cNvSpPr txBox="1"/>
          <p:nvPr/>
        </p:nvSpPr>
        <p:spPr>
          <a:xfrm>
            <a:off x="5312764" y="2066106"/>
            <a:ext cx="914400" cy="914400"/>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id="{1D958AAE-1D34-4B21-88B2-A6BD2E58A6FA}"/>
              </a:ext>
            </a:extLst>
          </p:cNvPr>
          <p:cNvSpPr txBox="1"/>
          <p:nvPr/>
        </p:nvSpPr>
        <p:spPr>
          <a:xfrm>
            <a:off x="118535" y="1209514"/>
            <a:ext cx="116990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Preventing overfitting: When the number of independent variables is large relative to the number of observations, or when there is noise or outliers in the data, OLS regression can lead to overfitting, which can result in poor performance on new, unseen data. Ridge regression helps to mitigate this by adding a penalty term that shrinks the magnitude of the coefficients and reduces overfitting</a:t>
            </a:r>
          </a:p>
        </p:txBody>
      </p:sp>
      <p:sp>
        <p:nvSpPr>
          <p:cNvPr id="24" name="TextBox 23">
            <a:extLst>
              <a:ext uri="{FF2B5EF4-FFF2-40B4-BE49-F238E27FC236}">
                <a16:creationId xmlns:a16="http://schemas.microsoft.com/office/drawing/2014/main" id="{73383289-7929-4E69-8912-5DCA433C4DEC}"/>
              </a:ext>
            </a:extLst>
          </p:cNvPr>
          <p:cNvSpPr txBox="1"/>
          <p:nvPr/>
        </p:nvSpPr>
        <p:spPr>
          <a:xfrm>
            <a:off x="118534" y="2465906"/>
            <a:ext cx="116990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Improving generalization: Ridge regression can help to improve the generalization performance of a </a:t>
            </a:r>
          </a:p>
          <a:p>
            <a:r>
              <a:rPr lang="en-US" dirty="0">
                <a:latin typeface="Calibri" panose="020F0502020204030204" pitchFamily="34" charset="0"/>
                <a:cs typeface="Calibri" panose="020F0502020204030204" pitchFamily="34" charset="0"/>
              </a:rPr>
              <a:t>      model by reducing the variance of the estimated coefficients, which can lead to more stable and</a:t>
            </a:r>
          </a:p>
          <a:p>
            <a:r>
              <a:rPr lang="en-US" dirty="0">
                <a:latin typeface="Calibri" panose="020F0502020204030204" pitchFamily="34" charset="0"/>
                <a:cs typeface="Calibri" panose="020F0502020204030204" pitchFamily="34" charset="0"/>
              </a:rPr>
              <a:t>      robust predictions on new, unseen data.</a:t>
            </a:r>
          </a:p>
          <a:p>
            <a:endParaRPr lang="en-US" dirty="0"/>
          </a:p>
        </p:txBody>
      </p:sp>
      <p:sp>
        <p:nvSpPr>
          <p:cNvPr id="27" name="Rectangle 3">
            <a:extLst>
              <a:ext uri="{FF2B5EF4-FFF2-40B4-BE49-F238E27FC236}">
                <a16:creationId xmlns:a16="http://schemas.microsoft.com/office/drawing/2014/main" id="{8B9495CB-C122-48BF-A148-51AB20EE1057}"/>
              </a:ext>
            </a:extLst>
          </p:cNvPr>
          <p:cNvSpPr>
            <a:spLocks noChangeArrowheads="1"/>
          </p:cNvSpPr>
          <p:nvPr/>
        </p:nvSpPr>
        <p:spPr bwMode="auto">
          <a:xfrm flipH="1">
            <a:off x="152465" y="-224756"/>
            <a:ext cx="81369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381A52FC-E1A6-4B2B-82FE-4E51F988140C}"/>
              </a:ext>
            </a:extLst>
          </p:cNvPr>
          <p:cNvSpPr txBox="1"/>
          <p:nvPr/>
        </p:nvSpPr>
        <p:spPr>
          <a:xfrm>
            <a:off x="118534" y="3444532"/>
            <a:ext cx="11699009" cy="646331"/>
          </a:xfrm>
          <a:prstGeom prst="rect">
            <a:avLst/>
          </a:prstGeom>
          <a:noFill/>
        </p:spPr>
        <p:txBody>
          <a:bodyPr wrap="square" rtlCol="0">
            <a:spAutoFit/>
          </a:bodyPr>
          <a:lstStyle/>
          <a:p>
            <a:pPr marL="217170" lvl="1" indent="-171450">
              <a:lnSpc>
                <a:spcPct val="100000"/>
              </a:lnSpc>
              <a:buFont typeface="Arial" panose="020B0604020202020204" pitchFamily="34" charset="0"/>
              <a:buChar char="•"/>
            </a:pPr>
            <a:r>
              <a:rPr lang="en-US" altLang="en-US" dirty="0">
                <a:latin typeface="Calibri" panose="020F0502020204030204" pitchFamily="34" charset="0"/>
                <a:cs typeface="Calibri" panose="020F0502020204030204" pitchFamily="34" charset="0"/>
              </a:rPr>
              <a:t>Feature selection: By shrinking the magnitude of some of the coefficients, ridge regression can effectively perform feature selection by identifying the most important variables in the model</a:t>
            </a:r>
            <a:endParaRPr lang="en-US" dirty="0"/>
          </a:p>
        </p:txBody>
      </p:sp>
      <p:sp>
        <p:nvSpPr>
          <p:cNvPr id="34" name="TextBox 33">
            <a:extLst>
              <a:ext uri="{FF2B5EF4-FFF2-40B4-BE49-F238E27FC236}">
                <a16:creationId xmlns:a16="http://schemas.microsoft.com/office/drawing/2014/main" id="{8A9684AA-901F-43F6-AE1C-5E5ED8B30A19}"/>
              </a:ext>
            </a:extLst>
          </p:cNvPr>
          <p:cNvSpPr txBox="1"/>
          <p:nvPr/>
        </p:nvSpPr>
        <p:spPr>
          <a:xfrm>
            <a:off x="152400" y="4146926"/>
            <a:ext cx="11887199" cy="1477328"/>
          </a:xfrm>
          <a:prstGeom prst="rect">
            <a:avLst/>
          </a:prstGeom>
          <a:noFill/>
        </p:spPr>
        <p:txBody>
          <a:bodyPr wrap="square" rtlCol="0">
            <a:spAutoFit/>
          </a:bodyPr>
          <a:lstStyle/>
          <a:p>
            <a:pPr marL="285750" indent="-285750">
              <a:lnSpc>
                <a:spcPct val="100000"/>
              </a:lnSpc>
              <a:buSzTx/>
              <a:buFont typeface="Arial" panose="020B0604020202020204" pitchFamily="34" charset="0"/>
              <a:buChar char="•"/>
            </a:pPr>
            <a:r>
              <a:rPr lang="en-US" altLang="en-US" dirty="0">
                <a:latin typeface="Calibri" panose="020F0502020204030204" pitchFamily="34" charset="0"/>
                <a:cs typeface="Calibri" panose="020F0502020204030204" pitchFamily="34" charset="0"/>
              </a:rPr>
              <a:t>Improving model interpretability: By reducing the magnitude of some of the coefficients,</a:t>
            </a:r>
          </a:p>
          <a:p>
            <a:pPr lvl="0" eaLnBrk="0" fontAlgn="base" hangingPunct="0">
              <a:spcBef>
                <a:spcPct val="0"/>
              </a:spcBef>
              <a:spcAft>
                <a:spcPct val="0"/>
              </a:spcAft>
            </a:pPr>
            <a:r>
              <a:rPr lang="en-US" altLang="en-US" dirty="0">
                <a:latin typeface="Calibri" panose="020F0502020204030204" pitchFamily="34" charset="0"/>
                <a:cs typeface="Calibri" panose="020F0502020204030204" pitchFamily="34" charset="0"/>
              </a:rPr>
              <a:t>      ridge regression can make the model more interpretable, as it can help to identify the </a:t>
            </a:r>
          </a:p>
          <a:p>
            <a:pPr lvl="0" eaLnBrk="0" fontAlgn="base" hangingPunct="0">
              <a:spcBef>
                <a:spcPct val="0"/>
              </a:spcBef>
              <a:spcAft>
                <a:spcPct val="0"/>
              </a:spcAft>
            </a:pPr>
            <a:r>
              <a:rPr lang="en-US" altLang="en-US" dirty="0">
                <a:latin typeface="Calibri" panose="020F0502020204030204" pitchFamily="34" charset="0"/>
                <a:cs typeface="Calibri" panose="020F0502020204030204" pitchFamily="34" charset="0"/>
              </a:rPr>
              <a:t>      most important variables and relationships in the model.</a:t>
            </a:r>
          </a:p>
          <a:p>
            <a:pPr lvl="0" eaLnBrk="0" fontAlgn="base" hangingPunct="0">
              <a:spcBef>
                <a:spcPct val="0"/>
              </a:spcBef>
              <a:spcAft>
                <a:spcPct val="0"/>
              </a:spcAft>
            </a:pP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56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CD77A513-77D7-4293-BE19-1CC085BD36D8}"/>
              </a:ext>
            </a:extLst>
          </p:cNvPr>
          <p:cNvSpPr>
            <a:spLocks noGrp="1"/>
          </p:cNvSpPr>
          <p:nvPr>
            <p:ph type="dt" sz="half" idx="2"/>
          </p:nvPr>
        </p:nvSpPr>
        <p:spPr>
          <a:xfrm>
            <a:off x="258792" y="6356350"/>
            <a:ext cx="3322608" cy="365125"/>
          </a:xfrm>
        </p:spPr>
        <p:txBody>
          <a:bodyPr/>
          <a:lstStyle/>
          <a:p>
            <a:r>
              <a:rPr lang="en-US" dirty="0"/>
              <a:t>2023</a:t>
            </a:r>
          </a:p>
        </p:txBody>
      </p:sp>
      <p:sp>
        <p:nvSpPr>
          <p:cNvPr id="22" name="Slide Number Placeholder 21">
            <a:extLst>
              <a:ext uri="{FF2B5EF4-FFF2-40B4-BE49-F238E27FC236}">
                <a16:creationId xmlns:a16="http://schemas.microsoft.com/office/drawing/2014/main" id="{526602CE-71BA-46A4-8EEE-854AA75206DC}"/>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5</a:t>
            </a:fld>
            <a:endParaRPr lang="en-US" dirty="0"/>
          </a:p>
        </p:txBody>
      </p:sp>
      <p:sp>
        <p:nvSpPr>
          <p:cNvPr id="4" name="Content Placeholder 3">
            <a:extLst>
              <a:ext uri="{FF2B5EF4-FFF2-40B4-BE49-F238E27FC236}">
                <a16:creationId xmlns:a16="http://schemas.microsoft.com/office/drawing/2014/main" id="{722A9899-03C7-8E27-82A9-A4F84DBBCE57}"/>
              </a:ext>
            </a:extLst>
          </p:cNvPr>
          <p:cNvSpPr>
            <a:spLocks noGrp="1"/>
          </p:cNvSpPr>
          <p:nvPr>
            <p:ph idx="1"/>
          </p:nvPr>
        </p:nvSpPr>
        <p:spPr/>
        <p:txBody>
          <a:bodyPr>
            <a:normAutofit fontScale="92500" lnSpcReduction="20000"/>
          </a:bodyPr>
          <a:lstStyle/>
          <a:p>
            <a:r>
              <a:rPr lang="en-US" sz="1900" dirty="0">
                <a:solidFill>
                  <a:schemeClr val="tx1">
                    <a:lumMod val="95000"/>
                  </a:schemeClr>
                </a:solidFill>
                <a:latin typeface="Calibri" panose="020F0502020204030204" pitchFamily="34" charset="0"/>
                <a:cs typeface="Calibri" panose="020F0502020204030204" pitchFamily="34" charset="0"/>
              </a:rPr>
              <a:t>Regularization is used to prevent overfitting by adding a </a:t>
            </a:r>
            <a:r>
              <a:rPr lang="en-US" sz="1900" dirty="0" err="1">
                <a:solidFill>
                  <a:schemeClr val="tx1">
                    <a:lumMod val="95000"/>
                  </a:schemeClr>
                </a:solidFill>
                <a:latin typeface="Calibri" panose="020F0502020204030204" pitchFamily="34" charset="0"/>
                <a:cs typeface="Calibri" panose="020F0502020204030204" pitchFamily="34" charset="0"/>
              </a:rPr>
              <a:t>penality</a:t>
            </a:r>
            <a:r>
              <a:rPr lang="en-US" sz="1900" dirty="0">
                <a:solidFill>
                  <a:schemeClr val="tx1">
                    <a:lumMod val="95000"/>
                  </a:schemeClr>
                </a:solidFill>
                <a:latin typeface="Calibri" panose="020F0502020204030204" pitchFamily="34" charset="0"/>
                <a:cs typeface="Calibri" panose="020F0502020204030204" pitchFamily="34" charset="0"/>
              </a:rPr>
              <a:t> term to the models loss function. This helps to improve the generalization performance of the model by reducing its sensitivity to noise and irrelevant features in the training data.</a:t>
            </a:r>
          </a:p>
          <a:p>
            <a:endParaRPr lang="en-IN" sz="1900"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endParaRPr>
          </a:p>
          <a:p>
            <a:r>
              <a:rPr lang="en-US" sz="1900" dirty="0">
                <a:solidFill>
                  <a:schemeClr val="tx1"/>
                </a:solidFill>
                <a:latin typeface="Calibri" panose="020F0502020204030204" pitchFamily="34" charset="0"/>
                <a:cs typeface="Calibri" panose="020F0502020204030204" pitchFamily="34" charset="0"/>
              </a:rPr>
              <a:t>Ridge regression is a linear regression technique that is used to handle the problem of multicollinearity in the input features of a model. Multicollinearity occurs when two or more input features are highly correlated with each other, which can cause the model to overemphasize the importance of these features and make it difficult to distinguish their individual effects on the target variable.</a:t>
            </a:r>
            <a:r>
              <a:rPr lang="en-US" sz="1900" b="0" i="0" dirty="0">
                <a:solidFill>
                  <a:schemeClr val="tx1"/>
                </a:solidFill>
                <a:effectLst/>
                <a:latin typeface="Calibri" panose="020F0502020204030204" pitchFamily="34" charset="0"/>
                <a:cs typeface="Calibri" panose="020F0502020204030204" pitchFamily="34" charset="0"/>
              </a:rPr>
              <a:t>.</a:t>
            </a:r>
            <a:endParaRPr lang="en-IN"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fontAlgn="base"/>
            <a:r>
              <a:rPr lang="en-US" sz="1900" dirty="0">
                <a:solidFill>
                  <a:schemeClr val="tx1"/>
                </a:solidFill>
                <a:latin typeface="Calibri" panose="020F0502020204030204" pitchFamily="34" charset="0"/>
                <a:cs typeface="Calibri" panose="020F0502020204030204" pitchFamily="34" charset="0"/>
              </a:rPr>
              <a:t>In general, given a regression problem with several features, is there a way to determine how many 𝛽 do we need for a reasonable fit, while at the same time minimizing the risk of overfitting.</a:t>
            </a:r>
          </a:p>
          <a:p>
            <a:pPr marL="0" lvl="0" indent="0" fontAlgn="base">
              <a:buNone/>
            </a:pPr>
            <a:r>
              <a:rPr lang="en-US" sz="1900" dirty="0">
                <a:solidFill>
                  <a:schemeClr val="tx1"/>
                </a:solidFill>
                <a:latin typeface="Calibri" panose="020F0502020204030204" pitchFamily="34" charset="0"/>
                <a:cs typeface="Calibri" panose="020F0502020204030204" pitchFamily="34" charset="0"/>
              </a:rPr>
              <a:t>                          = 0 + 1  1 + 2 2 + 3 3 + 4 4 + ⋯</a:t>
            </a:r>
          </a:p>
          <a:p>
            <a:pPr marL="0" indent="0">
              <a:buNone/>
            </a:pPr>
            <a:endParaRPr lang="en-IN" dirty="0">
              <a:solidFill>
                <a:schemeClr val="bg2">
                  <a:lumMod val="25000"/>
                  <a:lumOff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07CC7FA-B042-652D-A07E-3A1D8BA9D1B9}"/>
              </a:ext>
            </a:extLst>
          </p:cNvPr>
          <p:cNvSpPr txBox="1"/>
          <p:nvPr/>
        </p:nvSpPr>
        <p:spPr>
          <a:xfrm>
            <a:off x="838200" y="697737"/>
            <a:ext cx="6360459" cy="1044710"/>
          </a:xfrm>
          <a:prstGeom prst="rect">
            <a:avLst/>
          </a:prstGeom>
          <a:noFill/>
        </p:spPr>
        <p:txBody>
          <a:bodyPr wrap="square">
            <a:spAutoFit/>
          </a:bodyPr>
          <a:lstStyle/>
          <a:p>
            <a:pPr>
              <a:lnSpc>
                <a:spcPct val="107000"/>
              </a:lnSpc>
              <a:spcBef>
                <a:spcPts val="1200"/>
              </a:spcBef>
              <a:spcAft>
                <a:spcPts val="1200"/>
              </a:spcAft>
            </a:pPr>
            <a:r>
              <a:rPr lang="en-IN" sz="2400" b="1" u="sng" kern="100" dirty="0">
                <a:solidFill>
                  <a:srgbClr val="00B0F0"/>
                </a:solidFill>
                <a:latin typeface="Calibri" panose="020F0502020204030204" pitchFamily="34" charset="0"/>
                <a:ea typeface="Times New Roman" panose="02020603050405020304" pitchFamily="18" charset="0"/>
                <a:cs typeface="Calibri" panose="020F0502020204030204" pitchFamily="34" charset="0"/>
              </a:rPr>
              <a:t>Ridge </a:t>
            </a:r>
            <a:r>
              <a:rPr lang="en-IN" sz="2400" b="1" u="sng" kern="1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Regression for Regularization</a:t>
            </a:r>
            <a:endParaRPr lang="en-IN" sz="2400" b="1" kern="1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a:lnSpc>
                <a:spcPct val="107000"/>
              </a:lnSpc>
              <a:spcBef>
                <a:spcPts val="200"/>
              </a:spcBef>
              <a:spcAft>
                <a:spcPts val="1500"/>
              </a:spcAft>
            </a:pPr>
            <a:r>
              <a:rPr lang="en-IN" sz="2400" b="1" kern="1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L2 Regularization</a:t>
            </a:r>
          </a:p>
        </p:txBody>
      </p:sp>
    </p:spTree>
    <p:extLst>
      <p:ext uri="{BB962C8B-B14F-4D97-AF65-F5344CB8AC3E}">
        <p14:creationId xmlns:p14="http://schemas.microsoft.com/office/powerpoint/2010/main" val="15739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9E7E-4638-44E4-A054-3154DAE7A6EB}"/>
              </a:ext>
            </a:extLst>
          </p:cNvPr>
          <p:cNvSpPr>
            <a:spLocks noGrp="1"/>
          </p:cNvSpPr>
          <p:nvPr>
            <p:ph type="title"/>
          </p:nvPr>
        </p:nvSpPr>
        <p:spPr>
          <a:xfrm>
            <a:off x="838200" y="320511"/>
            <a:ext cx="10515600" cy="1197204"/>
          </a:xfrm>
        </p:spPr>
        <p:txBody>
          <a:bodyPr>
            <a:normAutofit/>
          </a:bodyPr>
          <a:lstStyle/>
          <a:p>
            <a:r>
              <a:rPr lang="en-US" sz="2700" dirty="0">
                <a:latin typeface="Calibri" panose="020F0502020204030204" pitchFamily="34" charset="0"/>
                <a:cs typeface="Calibri" panose="020F0502020204030204" pitchFamily="34" charset="0"/>
              </a:rPr>
              <a:t>Mathematical equation on Ridge Regression</a:t>
            </a:r>
            <a:br>
              <a:rPr lang="en-US" dirty="0"/>
            </a:br>
            <a:endParaRPr lang="en-US" dirty="0"/>
          </a:p>
        </p:txBody>
      </p:sp>
      <p:sp>
        <p:nvSpPr>
          <p:cNvPr id="3" name="Content Placeholder 2">
            <a:extLst>
              <a:ext uri="{FF2B5EF4-FFF2-40B4-BE49-F238E27FC236}">
                <a16:creationId xmlns:a16="http://schemas.microsoft.com/office/drawing/2014/main" id="{CBFC654E-D0E0-4957-A97D-9FA557BD5CB8}"/>
              </a:ext>
            </a:extLst>
          </p:cNvPr>
          <p:cNvSpPr>
            <a:spLocks noGrp="1"/>
          </p:cNvSpPr>
          <p:nvPr>
            <p:ph idx="1"/>
          </p:nvPr>
        </p:nvSpPr>
        <p:spPr>
          <a:xfrm>
            <a:off x="838200" y="1787145"/>
            <a:ext cx="10143415" cy="4569205"/>
          </a:xfrm>
        </p:spPr>
        <p:txBody>
          <a:bodyPr/>
          <a:lstStyle/>
          <a:p>
            <a:r>
              <a:rPr lang="en-US" sz="1800" dirty="0">
                <a:solidFill>
                  <a:schemeClr val="tx1">
                    <a:alpha val="85000"/>
                  </a:schemeClr>
                </a:solidFill>
                <a:latin typeface="Calibri" panose="020F0502020204030204" pitchFamily="34" charset="0"/>
                <a:cs typeface="Calibri" panose="020F0502020204030204" pitchFamily="34" charset="0"/>
              </a:rPr>
              <a:t>Standard Least Squares Regression involves minimizing SSE.</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dirty="0"/>
              <a:t>                                                                                                                      </a:t>
            </a:r>
          </a:p>
          <a:p>
            <a:pPr marL="0" indent="0">
              <a:buNone/>
            </a:pPr>
            <a:endParaRPr lang="en-US" dirty="0"/>
          </a:p>
          <a:p>
            <a:r>
              <a:rPr lang="en-US" dirty="0">
                <a:solidFill>
                  <a:schemeClr val="tx1">
                    <a:alpha val="85000"/>
                  </a:schemeClr>
                </a:solidFill>
              </a:rPr>
              <a:t> </a:t>
            </a:r>
            <a:r>
              <a:rPr lang="en-US" sz="1800" dirty="0">
                <a:solidFill>
                  <a:schemeClr val="tx1">
                    <a:alpha val="85000"/>
                  </a:schemeClr>
                </a:solidFill>
                <a:latin typeface="Calibri" panose="020F0502020204030204" pitchFamily="34" charset="0"/>
                <a:cs typeface="Calibri" panose="020F0502020204030204" pitchFamily="34" charset="0"/>
              </a:rPr>
              <a:t>We can reduce overfitting by penalizing large coefficients</a:t>
            </a:r>
          </a:p>
          <a:p>
            <a:pPr marL="0" indent="0">
              <a:buNone/>
            </a:pPr>
            <a:r>
              <a:rPr lang="en-US" sz="1800" dirty="0">
                <a:latin typeface="Calibri" panose="020F0502020204030204" pitchFamily="34" charset="0"/>
                <a:cs typeface="Calibri" panose="020F0502020204030204" pitchFamily="34" charset="0"/>
              </a:rPr>
              <a:t>                                    </a:t>
            </a:r>
          </a:p>
        </p:txBody>
      </p:sp>
      <p:sp>
        <p:nvSpPr>
          <p:cNvPr id="4" name="Date Placeholder 3">
            <a:extLst>
              <a:ext uri="{FF2B5EF4-FFF2-40B4-BE49-F238E27FC236}">
                <a16:creationId xmlns:a16="http://schemas.microsoft.com/office/drawing/2014/main" id="{8041E20A-BF13-4EE2-9818-C8C3BB957485}"/>
              </a:ext>
            </a:extLst>
          </p:cNvPr>
          <p:cNvSpPr>
            <a:spLocks noGrp="1"/>
          </p:cNvSpPr>
          <p:nvPr>
            <p:ph type="dt" sz="half" idx="2"/>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4CF931D4-DFDF-427F-99D2-64A1A3BCC4C3}"/>
              </a:ext>
            </a:extLst>
          </p:cNvPr>
          <p:cNvSpPr>
            <a:spLocks noGrp="1"/>
          </p:cNvSpPr>
          <p:nvPr>
            <p:ph type="sldNum" sz="quarter" idx="4"/>
          </p:nvPr>
        </p:nvSpPr>
        <p:spPr/>
        <p:txBody>
          <a:bodyPr/>
          <a:lstStyle/>
          <a:p>
            <a:fld id="{AE208ADF-3ADD-483D-A721-14E3EEE2C135}" type="slidenum">
              <a:rPr lang="en-US" smtClean="0"/>
              <a:pPr/>
              <a:t>6</a:t>
            </a:fld>
            <a:endParaRPr lang="en-US" dirty="0"/>
          </a:p>
        </p:txBody>
      </p:sp>
      <p:sp>
        <p:nvSpPr>
          <p:cNvPr id="7" name="Rectangle 2">
            <a:extLst>
              <a:ext uri="{FF2B5EF4-FFF2-40B4-BE49-F238E27FC236}">
                <a16:creationId xmlns:a16="http://schemas.microsoft.com/office/drawing/2014/main" id="{292F7E5F-14B7-410E-84B1-D31DACA2AC23}"/>
              </a:ext>
            </a:extLst>
          </p:cNvPr>
          <p:cNvSpPr>
            <a:spLocks noChangeArrowheads="1"/>
          </p:cNvSpPr>
          <p:nvPr/>
        </p:nvSpPr>
        <p:spPr bwMode="auto">
          <a:xfrm>
            <a:off x="0" y="354271"/>
            <a:ext cx="117604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279">
            <a:extLst>
              <a:ext uri="{FF2B5EF4-FFF2-40B4-BE49-F238E27FC236}">
                <a16:creationId xmlns:a16="http://schemas.microsoft.com/office/drawing/2014/main" id="{409310C5-6404-4170-B68D-E422B91FA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369" y="2450121"/>
            <a:ext cx="3987538" cy="13652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B0D2F3FE-6E84-486B-A515-45EEA57AB97C}"/>
              </a:ext>
            </a:extLst>
          </p:cNvPr>
          <p:cNvSpPr>
            <a:spLocks noChangeArrowheads="1"/>
          </p:cNvSpPr>
          <p:nvPr/>
        </p:nvSpPr>
        <p:spPr bwMode="auto">
          <a:xfrm>
            <a:off x="1663045" y="4660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290">
            <a:extLst>
              <a:ext uri="{FF2B5EF4-FFF2-40B4-BE49-F238E27FC236}">
                <a16:creationId xmlns:a16="http://schemas.microsoft.com/office/drawing/2014/main" id="{AF0A6F28-CF29-4403-9F08-E0E17A418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363" y="4554052"/>
            <a:ext cx="3765550" cy="100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4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E1F-058C-4FD3-B112-380486532C11}"/>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Parameters</a:t>
            </a:r>
          </a:p>
        </p:txBody>
      </p:sp>
      <p:sp>
        <p:nvSpPr>
          <p:cNvPr id="3" name="Content Placeholder 2">
            <a:extLst>
              <a:ext uri="{FF2B5EF4-FFF2-40B4-BE49-F238E27FC236}">
                <a16:creationId xmlns:a16="http://schemas.microsoft.com/office/drawing/2014/main" id="{94718282-76DF-44A3-B815-789C5C221C29}"/>
              </a:ext>
            </a:extLst>
          </p:cNvPr>
          <p:cNvSpPr>
            <a:spLocks noGrp="1"/>
          </p:cNvSpPr>
          <p:nvPr>
            <p:ph idx="1"/>
          </p:nvPr>
        </p:nvSpPr>
        <p:spPr/>
        <p:txBody>
          <a:bodyPr>
            <a:normAutofit fontScale="92500" lnSpcReduction="10000"/>
          </a:bodyPr>
          <a:lstStyle/>
          <a:p>
            <a:r>
              <a:rPr lang="en-US" sz="1900" dirty="0">
                <a:solidFill>
                  <a:schemeClr val="tx1">
                    <a:alpha val="85000"/>
                  </a:schemeClr>
                </a:solidFill>
                <a:latin typeface="Calibri" panose="020F0502020204030204" pitchFamily="34" charset="0"/>
                <a:cs typeface="Calibri" panose="020F0502020204030204" pitchFamily="34" charset="0"/>
              </a:rPr>
              <a:t>This hyperparameter λ controls the amount of regularization applied to the model.</a:t>
            </a:r>
          </a:p>
          <a:p>
            <a:pPr lvl="0" fontAlgn="base"/>
            <a:r>
              <a:rPr lang="en-US" sz="1900" dirty="0">
                <a:solidFill>
                  <a:schemeClr val="tx1">
                    <a:alpha val="85000"/>
                  </a:schemeClr>
                </a:solidFill>
                <a:latin typeface="Calibri" panose="020F0502020204030204" pitchFamily="34" charset="0"/>
                <a:cs typeface="Calibri" panose="020F0502020204030204" pitchFamily="34" charset="0"/>
              </a:rPr>
              <a:t>In the Ridge regression formula, the parameter </a:t>
            </a:r>
            <a:r>
              <a:rPr lang="en-US" sz="1900" b="1" dirty="0">
                <a:solidFill>
                  <a:schemeClr val="tx1">
                    <a:alpha val="85000"/>
                  </a:schemeClr>
                </a:solidFill>
                <a:latin typeface="Calibri" panose="020F0502020204030204" pitchFamily="34" charset="0"/>
                <a:cs typeface="Calibri" panose="020F0502020204030204" pitchFamily="34" charset="0"/>
              </a:rPr>
              <a:t>β </a:t>
            </a:r>
            <a:r>
              <a:rPr lang="en-US" sz="1900" dirty="0">
                <a:solidFill>
                  <a:schemeClr val="tx1">
                    <a:alpha val="85000"/>
                  </a:schemeClr>
                </a:solidFill>
                <a:latin typeface="Calibri" panose="020F0502020204030204" pitchFamily="34" charset="0"/>
                <a:cs typeface="Calibri" panose="020F0502020204030204" pitchFamily="34" charset="0"/>
              </a:rPr>
              <a:t>is obtained by minimizing the loss function that includes the regularization term.</a:t>
            </a:r>
          </a:p>
          <a:p>
            <a:pPr lvl="0" fontAlgn="base"/>
            <a:r>
              <a:rPr lang="en-US" sz="1900" dirty="0">
                <a:solidFill>
                  <a:schemeClr val="tx1">
                    <a:alpha val="85000"/>
                  </a:schemeClr>
                </a:solidFill>
                <a:latin typeface="Calibri" panose="020F0502020204030204" pitchFamily="34" charset="0"/>
                <a:cs typeface="Calibri" panose="020F0502020204030204" pitchFamily="34" charset="0"/>
              </a:rPr>
              <a:t>The hyperparameter λ is added to the loss function as a penalty term. The λ parameter is not learned from the data, but rather set by the user. The optimal value of λ can be found using techniques such as cross-validation or grid search.</a:t>
            </a:r>
          </a:p>
          <a:p>
            <a:r>
              <a:rPr lang="en-US" sz="1900" dirty="0">
                <a:solidFill>
                  <a:schemeClr val="tx1">
                    <a:alpha val="85000"/>
                  </a:schemeClr>
                </a:solidFill>
                <a:latin typeface="Calibri" panose="020F0502020204030204" pitchFamily="34" charset="0"/>
                <a:cs typeface="Calibri" panose="020F0502020204030204" pitchFamily="34" charset="0"/>
              </a:rPr>
              <a:t>How to choose </a:t>
            </a:r>
            <a:r>
              <a:rPr lang="en-US" sz="1900" dirty="0" err="1">
                <a:solidFill>
                  <a:schemeClr val="tx1">
                    <a:alpha val="85000"/>
                  </a:schemeClr>
                </a:solidFill>
                <a:latin typeface="Calibri" panose="020F0502020204030204" pitchFamily="34" charset="0"/>
                <a:cs typeface="Calibri" panose="020F0502020204030204" pitchFamily="34" charset="0"/>
              </a:rPr>
              <a:t>Lamda</a:t>
            </a:r>
            <a:r>
              <a:rPr lang="en-US" sz="1900" dirty="0">
                <a:solidFill>
                  <a:schemeClr val="tx1">
                    <a:alpha val="85000"/>
                  </a:schemeClr>
                </a:solidFill>
                <a:latin typeface="Calibri" panose="020F0502020204030204" pitchFamily="34" charset="0"/>
                <a:cs typeface="Calibri" panose="020F0502020204030204" pitchFamily="34" charset="0"/>
              </a:rPr>
              <a:t>:</a:t>
            </a:r>
          </a:p>
          <a:p>
            <a:pPr lvl="1" fontAlgn="base"/>
            <a:r>
              <a:rPr lang="en-US" sz="1900" dirty="0">
                <a:solidFill>
                  <a:schemeClr val="tx1">
                    <a:alpha val="85000"/>
                  </a:schemeClr>
                </a:solidFill>
                <a:latin typeface="Calibri" panose="020F0502020204030204" pitchFamily="34" charset="0"/>
                <a:cs typeface="Calibri" panose="020F0502020204030204" pitchFamily="34" charset="0"/>
              </a:rPr>
              <a:t>Choose a value for λ.</a:t>
            </a:r>
          </a:p>
          <a:p>
            <a:pPr lvl="1" fontAlgn="base"/>
            <a:r>
              <a:rPr lang="en-US" sz="1900" dirty="0">
                <a:solidFill>
                  <a:schemeClr val="tx1">
                    <a:alpha val="85000"/>
                  </a:schemeClr>
                </a:solidFill>
                <a:latin typeface="Calibri" panose="020F0502020204030204" pitchFamily="34" charset="0"/>
                <a:cs typeface="Calibri" panose="020F0502020204030204" pitchFamily="34" charset="0"/>
              </a:rPr>
              <a:t>Run k-fold cross validation and calculate mean error.</a:t>
            </a:r>
          </a:p>
          <a:p>
            <a:pPr lvl="1" fontAlgn="base"/>
            <a:r>
              <a:rPr lang="en-US" sz="1900" dirty="0">
                <a:solidFill>
                  <a:schemeClr val="tx1">
                    <a:alpha val="85000"/>
                  </a:schemeClr>
                </a:solidFill>
                <a:latin typeface="Calibri" panose="020F0502020204030204" pitchFamily="34" charset="0"/>
                <a:cs typeface="Calibri" panose="020F0502020204030204" pitchFamily="34" charset="0"/>
              </a:rPr>
              <a:t>Repeat the above 2 steps for various  values.</a:t>
            </a:r>
          </a:p>
          <a:p>
            <a:pPr lvl="1" fontAlgn="base"/>
            <a:r>
              <a:rPr lang="en-US" sz="1900" dirty="0">
                <a:solidFill>
                  <a:schemeClr val="tx1">
                    <a:alpha val="85000"/>
                  </a:schemeClr>
                </a:solidFill>
                <a:latin typeface="Calibri" panose="020F0502020204030204" pitchFamily="34" charset="0"/>
                <a:cs typeface="Calibri" panose="020F0502020204030204" pitchFamily="34" charset="0"/>
              </a:rPr>
              <a:t>Pick  that gives least error.</a:t>
            </a:r>
          </a:p>
          <a:p>
            <a:endParaRPr lang="en-US" dirty="0"/>
          </a:p>
        </p:txBody>
      </p:sp>
      <p:sp>
        <p:nvSpPr>
          <p:cNvPr id="4" name="Date Placeholder 3">
            <a:extLst>
              <a:ext uri="{FF2B5EF4-FFF2-40B4-BE49-F238E27FC236}">
                <a16:creationId xmlns:a16="http://schemas.microsoft.com/office/drawing/2014/main" id="{82C351EE-C01E-47D1-A8F4-346C6B643376}"/>
              </a:ext>
            </a:extLst>
          </p:cNvPr>
          <p:cNvSpPr>
            <a:spLocks noGrp="1"/>
          </p:cNvSpPr>
          <p:nvPr>
            <p:ph type="dt" sz="half" idx="2"/>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9154EB77-5748-47FE-8BF7-094265B88C4E}"/>
              </a:ext>
            </a:extLst>
          </p:cNvPr>
          <p:cNvSpPr>
            <a:spLocks noGrp="1"/>
          </p:cNvSpPr>
          <p:nvPr>
            <p:ph type="sldNum" sz="quarter" idx="4"/>
          </p:nvPr>
        </p:nvSpPr>
        <p:spPr/>
        <p:txBody>
          <a:bodyPr/>
          <a:lstStyle/>
          <a:p>
            <a:fld id="{AE208ADF-3ADD-483D-A721-14E3EEE2C135}" type="slidenum">
              <a:rPr lang="en-US" smtClean="0"/>
              <a:pPr/>
              <a:t>7</a:t>
            </a:fld>
            <a:endParaRPr lang="en-US" dirty="0"/>
          </a:p>
        </p:txBody>
      </p:sp>
    </p:spTree>
    <p:extLst>
      <p:ext uri="{BB962C8B-B14F-4D97-AF65-F5344CB8AC3E}">
        <p14:creationId xmlns:p14="http://schemas.microsoft.com/office/powerpoint/2010/main" val="2750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2BA7-C922-44CF-A3EB-04778027CAD1}"/>
              </a:ext>
            </a:extLst>
          </p:cNvPr>
          <p:cNvSpPr>
            <a:spLocks noGrp="1"/>
          </p:cNvSpPr>
          <p:nvPr>
            <p:ph type="title"/>
          </p:nvPr>
        </p:nvSpPr>
        <p:spPr>
          <a:xfrm>
            <a:off x="710240" y="279130"/>
            <a:ext cx="10515600" cy="818995"/>
          </a:xfrm>
        </p:spPr>
        <p:txBody>
          <a:bodyPr>
            <a:normAutofit/>
          </a:bodyPr>
          <a:lstStyle/>
          <a:p>
            <a:r>
              <a:rPr lang="en-US" sz="3600" dirty="0">
                <a:latin typeface="Calibri" panose="020F0502020204030204" pitchFamily="34" charset="0"/>
                <a:cs typeface="Calibri" panose="020F0502020204030204" pitchFamily="34" charset="0"/>
              </a:rPr>
              <a:t>Cost Function for Ridge Regression</a:t>
            </a:r>
          </a:p>
        </p:txBody>
      </p:sp>
      <p:sp>
        <p:nvSpPr>
          <p:cNvPr id="56" name="Date Placeholder 55">
            <a:extLst>
              <a:ext uri="{FF2B5EF4-FFF2-40B4-BE49-F238E27FC236}">
                <a16:creationId xmlns:a16="http://schemas.microsoft.com/office/drawing/2014/main" id="{9D8B88D2-ABEB-44EA-AC44-BDDD8B4F8E38}"/>
              </a:ext>
            </a:extLst>
          </p:cNvPr>
          <p:cNvSpPr>
            <a:spLocks noGrp="1"/>
          </p:cNvSpPr>
          <p:nvPr>
            <p:ph type="dt" sz="half" idx="15"/>
          </p:nvPr>
        </p:nvSpPr>
        <p:spPr/>
        <p:txBody>
          <a:bodyPr/>
          <a:lstStyle/>
          <a:p>
            <a:r>
              <a:rPr lang="en-US" dirty="0"/>
              <a:t>2023</a:t>
            </a:r>
          </a:p>
        </p:txBody>
      </p:sp>
      <p:sp>
        <p:nvSpPr>
          <p:cNvPr id="58" name="Slide Number Placeholder 57">
            <a:extLst>
              <a:ext uri="{FF2B5EF4-FFF2-40B4-BE49-F238E27FC236}">
                <a16:creationId xmlns:a16="http://schemas.microsoft.com/office/drawing/2014/main" id="{741E32EB-B5A9-42CA-96F0-C8CDEFC3D8EF}"/>
              </a:ext>
            </a:extLst>
          </p:cNvPr>
          <p:cNvSpPr>
            <a:spLocks noGrp="1"/>
          </p:cNvSpPr>
          <p:nvPr>
            <p:ph type="sldNum" sz="quarter" idx="17"/>
          </p:nvPr>
        </p:nvSpPr>
        <p:spPr/>
        <p:txBody>
          <a:bodyPr/>
          <a:lstStyle/>
          <a:p>
            <a:fld id="{AE208ADF-3ADD-483D-A721-14E3EEE2C135}" type="slidenum">
              <a:rPr lang="en-US" smtClean="0"/>
              <a:pPr/>
              <a:t>8</a:t>
            </a:fld>
            <a:endParaRPr lang="en-US" dirty="0"/>
          </a:p>
        </p:txBody>
      </p:sp>
      <p:sp>
        <p:nvSpPr>
          <p:cNvPr id="3" name="Rectangle 2">
            <a:extLst>
              <a:ext uri="{FF2B5EF4-FFF2-40B4-BE49-F238E27FC236}">
                <a16:creationId xmlns:a16="http://schemas.microsoft.com/office/drawing/2014/main" id="{DA25FD5B-8AF5-4180-949E-F83915341633}"/>
              </a:ext>
            </a:extLst>
          </p:cNvPr>
          <p:cNvSpPr/>
          <p:nvPr/>
        </p:nvSpPr>
        <p:spPr>
          <a:xfrm>
            <a:off x="351936" y="1007554"/>
            <a:ext cx="11488131" cy="2862322"/>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solidFill>
                <a:srgbClr val="FFFF00"/>
              </a:solidFill>
              <a:latin typeface="Calibri" panose="020F0502020204030204" pitchFamily="34" charset="0"/>
              <a:cs typeface="Calibri" panose="020F0502020204030204" pitchFamily="34" charset="0"/>
            </a:endParaRPr>
          </a:p>
          <a:p>
            <a:endParaRPr lang="en-US" dirty="0">
              <a:solidFill>
                <a:srgbClr val="FFFF00"/>
              </a:solidFill>
              <a:latin typeface="Calibri" panose="020F0502020204030204" pitchFamily="34" charset="0"/>
              <a:cs typeface="Calibri" panose="020F0502020204030204" pitchFamily="34" charset="0"/>
            </a:endParaRPr>
          </a:p>
          <a:p>
            <a:endParaRPr lang="en-US" dirty="0">
              <a:solidFill>
                <a:srgbClr val="FFFF00"/>
              </a:solidFill>
              <a:latin typeface="Calibri" panose="020F0502020204030204" pitchFamily="34" charset="0"/>
              <a:cs typeface="Calibri" panose="020F0502020204030204" pitchFamily="34" charset="0"/>
            </a:endParaRPr>
          </a:p>
          <a:p>
            <a:br>
              <a:rPr lang="en-US" dirty="0">
                <a:solidFill>
                  <a:srgbClr val="D1D5DB"/>
                </a:solidFill>
                <a:latin typeface="Söhne"/>
              </a:rPr>
            </a:br>
            <a:endParaRPr lang="en-US" dirty="0"/>
          </a:p>
        </p:txBody>
      </p:sp>
      <p:sp>
        <p:nvSpPr>
          <p:cNvPr id="4" name="Rectangle 1">
            <a:extLst>
              <a:ext uri="{FF2B5EF4-FFF2-40B4-BE49-F238E27FC236}">
                <a16:creationId xmlns:a16="http://schemas.microsoft.com/office/drawing/2014/main" id="{59B640B2-1902-4289-85C9-4805FE71BCCE}"/>
              </a:ext>
            </a:extLst>
          </p:cNvPr>
          <p:cNvSpPr>
            <a:spLocks noChangeArrowheads="1"/>
          </p:cNvSpPr>
          <p:nvPr/>
        </p:nvSpPr>
        <p:spPr bwMode="auto">
          <a:xfrm>
            <a:off x="0" y="-477312"/>
            <a:ext cx="32060"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A2D4B01F-5FBE-4D09-843D-5C9312BCD879}"/>
              </a:ext>
            </a:extLst>
          </p:cNvPr>
          <p:cNvSpPr>
            <a:spLocks noChangeArrowheads="1"/>
          </p:cNvSpPr>
          <p:nvPr/>
        </p:nvSpPr>
        <p:spPr bwMode="auto">
          <a:xfrm>
            <a:off x="0" y="-338815"/>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ACDC44E-3E9E-4808-9D82-270B60C24C64}"/>
              </a:ext>
            </a:extLst>
          </p:cNvPr>
          <p:cNvSpPr txBox="1"/>
          <p:nvPr/>
        </p:nvSpPr>
        <p:spPr>
          <a:xfrm>
            <a:off x="258792" y="1098125"/>
            <a:ext cx="11674415"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cost function of Ridge regression is a modification of the least squares cost function in linear regression. Ridge regression is a type of regularized regression that adds a penalty term to the least squares cost function to prevent overfitting. The penalty term is a function of the sum of the squares of the regression coefficients.</a:t>
            </a:r>
          </a:p>
          <a:p>
            <a:r>
              <a:rPr lang="en-US" dirty="0">
                <a:latin typeface="Calibri" panose="020F0502020204030204" pitchFamily="34" charset="0"/>
                <a:cs typeface="Calibri" panose="020F0502020204030204" pitchFamily="34" charset="0"/>
              </a:rPr>
              <a:t>The cost function of Ridge regression is given by:</a:t>
            </a:r>
          </a:p>
          <a:p>
            <a:r>
              <a:rPr lang="en-US" dirty="0">
                <a:latin typeface="Calibri" panose="020F0502020204030204" pitchFamily="34" charset="0"/>
                <a:cs typeface="Calibri" panose="020F0502020204030204" pitchFamily="34" charset="0"/>
              </a:rPr>
              <a:t>J(θ) = RSS(θ) + α * Σθ²</a:t>
            </a:r>
          </a:p>
          <a:p>
            <a:r>
              <a:rPr lang="en-US" dirty="0">
                <a:latin typeface="Calibri" panose="020F0502020204030204" pitchFamily="34" charset="0"/>
                <a:cs typeface="Calibri" panose="020F0502020204030204" pitchFamily="34" charset="0"/>
              </a:rPr>
              <a:t>where,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J(θ) is the cost function</a:t>
            </a:r>
          </a:p>
          <a:p>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RSS(θ) is the residual sum of squares, which is the sum of the squared differences between the predicted and actual values of the target variable.</a:t>
            </a:r>
          </a:p>
          <a:p>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α is the regularization parameter that controls the strength of the penalty term. Larger values of α result in stronger regularization.</a:t>
            </a:r>
          </a:p>
          <a:p>
            <a:r>
              <a:rPr lang="en-US" dirty="0">
                <a:latin typeface="Calibri" panose="020F0502020204030204" pitchFamily="34" charset="0"/>
                <a:cs typeface="Calibri" panose="020F0502020204030204" pitchFamily="34" charset="0"/>
              </a:rPr>
              <a:t>θ is the vector of regression coefficients.</a:t>
            </a:r>
          </a:p>
          <a:p>
            <a:r>
              <a:rPr lang="en-US" dirty="0">
                <a:latin typeface="Calibri" panose="020F0502020204030204" pitchFamily="34" charset="0"/>
                <a:cs typeface="Calibri" panose="020F0502020204030204" pitchFamily="34" charset="0"/>
              </a:rPr>
              <a:t>The penalty term in the cost function of Ridge regression, α * Σθ², is also known as the L2 penalty. This penalty shrinks the regression coefficients towards zero, which reduces the variance in the model and helps to prevent overfitting.</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44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839F-0DE3-23B2-9AF5-3D3BA71E1979}"/>
              </a:ext>
            </a:extLst>
          </p:cNvPr>
          <p:cNvSpPr>
            <a:spLocks noGrp="1"/>
          </p:cNvSpPr>
          <p:nvPr>
            <p:ph type="title"/>
          </p:nvPr>
        </p:nvSpPr>
        <p:spPr>
          <a:xfrm>
            <a:off x="838200" y="1121048"/>
            <a:ext cx="10515600" cy="914479"/>
          </a:xfrm>
        </p:spPr>
        <p:txBody>
          <a:bodyPr>
            <a:normAutofit fontScale="90000"/>
          </a:bodyPr>
          <a:lstStyle/>
          <a:p>
            <a:r>
              <a:rPr lang="en-IN" dirty="0">
                <a:latin typeface="Calibri" panose="020F0502020204030204" pitchFamily="34" charset="0"/>
                <a:cs typeface="Calibri" panose="020F0502020204030204" pitchFamily="34" charset="0"/>
              </a:rPr>
              <a:t>Gradient Descent </a:t>
            </a:r>
            <a:r>
              <a:rPr lang="en-US" dirty="0">
                <a:latin typeface="Calibri" panose="020F0502020204030204" pitchFamily="34" charset="0"/>
                <a:cs typeface="Calibri" panose="020F0502020204030204" pitchFamily="34" charset="0"/>
              </a:rPr>
              <a:t>for lasso Regression</a:t>
            </a:r>
            <a:br>
              <a:rPr lang="en-US" dirty="0"/>
            </a:br>
            <a:endParaRPr lang="en-IN" dirty="0"/>
          </a:p>
        </p:txBody>
      </p:sp>
      <p:sp>
        <p:nvSpPr>
          <p:cNvPr id="3" name="Content Placeholder 2">
            <a:extLst>
              <a:ext uri="{FF2B5EF4-FFF2-40B4-BE49-F238E27FC236}">
                <a16:creationId xmlns:a16="http://schemas.microsoft.com/office/drawing/2014/main" id="{D69359EB-FF16-A8EF-5913-382183C6931A}"/>
              </a:ext>
            </a:extLst>
          </p:cNvPr>
          <p:cNvSpPr>
            <a:spLocks noGrp="1"/>
          </p:cNvSpPr>
          <p:nvPr>
            <p:ph idx="1"/>
          </p:nvPr>
        </p:nvSpPr>
        <p:spPr>
          <a:xfrm>
            <a:off x="838200" y="1694408"/>
            <a:ext cx="10515600" cy="3933394"/>
          </a:xfrm>
        </p:spPr>
        <p:txBody>
          <a:bodyPr>
            <a:normAutofit fontScale="77500" lnSpcReduction="20000"/>
          </a:bodyPr>
          <a:lstStyle/>
          <a:p>
            <a:r>
              <a:rPr lang="en-US" sz="2300" dirty="0">
                <a:solidFill>
                  <a:schemeClr val="tx1">
                    <a:alpha val="85000"/>
                  </a:schemeClr>
                </a:solidFill>
                <a:latin typeface="Calibri" panose="020F0502020204030204" pitchFamily="34" charset="0"/>
                <a:cs typeface="Calibri" panose="020F0502020204030204" pitchFamily="34" charset="0"/>
              </a:rPr>
              <a:t>Gradient Descent is an optimization algorithm used for minimizing the cost function in various machine learning algorithms. It is used for updating the parameters of the learning model.</a:t>
            </a:r>
          </a:p>
          <a:p>
            <a:r>
              <a:rPr lang="en-US" sz="2300" dirty="0">
                <a:solidFill>
                  <a:schemeClr val="tx1">
                    <a:alpha val="85000"/>
                  </a:schemeClr>
                </a:solidFill>
                <a:latin typeface="Calibri" panose="020F0502020204030204" pitchFamily="34" charset="0"/>
                <a:cs typeface="Calibri" panose="020F0502020204030204" pitchFamily="34" charset="0"/>
              </a:rPr>
              <a:t>The objective function of ridge regression is given by:</a:t>
            </a:r>
          </a:p>
          <a:p>
            <a:r>
              <a:rPr lang="en-US" sz="2300" dirty="0">
                <a:solidFill>
                  <a:schemeClr val="tx1">
                    <a:alpha val="85000"/>
                  </a:schemeClr>
                </a:solidFill>
                <a:latin typeface="Calibri" panose="020F0502020204030204" pitchFamily="34" charset="0"/>
                <a:cs typeface="Calibri" panose="020F0502020204030204" pitchFamily="34" charset="0"/>
              </a:rPr>
              <a:t>J(w) = SSE(w) + λ||w||2</a:t>
            </a:r>
          </a:p>
          <a:p>
            <a:r>
              <a:rPr lang="en-US" sz="2300" dirty="0">
                <a:solidFill>
                  <a:schemeClr val="tx1">
                    <a:alpha val="85000"/>
                  </a:schemeClr>
                </a:solidFill>
                <a:latin typeface="Calibri" panose="020F0502020204030204" pitchFamily="34" charset="0"/>
                <a:cs typeface="Calibri" panose="020F0502020204030204" pitchFamily="34" charset="0"/>
              </a:rPr>
              <a:t>where w is the vector of coefficients, λ is the regularization parameter, and ||w||2 is the L2 norm of w. The goal of ridge regression is to find the values of w that minimize J(w).</a:t>
            </a:r>
          </a:p>
          <a:p>
            <a:r>
              <a:rPr lang="en-US" sz="2300" dirty="0">
                <a:solidFill>
                  <a:schemeClr val="tx1">
                    <a:alpha val="85000"/>
                  </a:schemeClr>
                </a:solidFill>
                <a:latin typeface="Calibri" panose="020F0502020204030204" pitchFamily="34" charset="0"/>
                <a:cs typeface="Calibri" panose="020F0502020204030204" pitchFamily="34" charset="0"/>
              </a:rPr>
              <a:t>To use gradient descent to optimize the objective function of ridge regression, we need to compute the gradient of J(w) with respect to w. The gradient of the SSE term is simply the same as in the standard linear regression, while the gradient of the L2 norm term is λ times w. Thus, the gradient of J(w) is:</a:t>
            </a:r>
          </a:p>
          <a:p>
            <a:endParaRPr lang="en-US" sz="2300" dirty="0">
              <a:latin typeface="Calibri" panose="020F0502020204030204" pitchFamily="34" charset="0"/>
              <a:cs typeface="Calibri" panose="020F0502020204030204" pitchFamily="34" charset="0"/>
            </a:endParaRPr>
          </a:p>
          <a:p>
            <a:endParaRPr lang="en-US" sz="2300" dirty="0">
              <a:latin typeface="Calibri" panose="020F0502020204030204" pitchFamily="34" charset="0"/>
              <a:cs typeface="Calibri" panose="020F0502020204030204" pitchFamily="34" charset="0"/>
            </a:endParaRPr>
          </a:p>
          <a:p>
            <a:endParaRPr lang="en-US" sz="2300" dirty="0">
              <a:latin typeface="Calibri" panose="020F0502020204030204" pitchFamily="34" charset="0"/>
              <a:cs typeface="Calibri" panose="020F0502020204030204" pitchFamily="34" charset="0"/>
            </a:endParaRPr>
          </a:p>
          <a:p>
            <a:endParaRPr lang="en-US" sz="23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69F5EC3-51BC-EF60-ACAD-831572DFA248}"/>
              </a:ext>
            </a:extLst>
          </p:cNvPr>
          <p:cNvSpPr>
            <a:spLocks noGrp="1"/>
          </p:cNvSpPr>
          <p:nvPr>
            <p:ph type="dt" sz="half" idx="2"/>
          </p:nvPr>
        </p:nvSpPr>
        <p:spPr/>
        <p:txBody>
          <a:bodyPr/>
          <a:lstStyle/>
          <a:p>
            <a:r>
              <a:rPr lang="en-US" dirty="0"/>
              <a:t>2023</a:t>
            </a:r>
          </a:p>
        </p:txBody>
      </p:sp>
      <p:sp>
        <p:nvSpPr>
          <p:cNvPr id="6" name="Slide Number Placeholder 5">
            <a:extLst>
              <a:ext uri="{FF2B5EF4-FFF2-40B4-BE49-F238E27FC236}">
                <a16:creationId xmlns:a16="http://schemas.microsoft.com/office/drawing/2014/main" id="{215FAD3F-4FD6-E726-D8D1-E2D359EB6640}"/>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1817650928"/>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06F55-A469-454B-8FCA-6F8BCF9DAA6B}">
  <ds:schemaRefs>
    <ds:schemaRef ds:uri="http://schemas.microsoft.com/office/infopath/2007/PartnerControls"/>
    <ds:schemaRef ds:uri="230e9df3-be65-4c73-a93b-d1236ebd677e"/>
    <ds:schemaRef ds:uri="http://schemas.microsoft.com/sharepoint/v3"/>
    <ds:schemaRef ds:uri="http://schemas.microsoft.com/office/2006/documentManagement/types"/>
    <ds:schemaRef ds:uri="http://purl.org/dc/elements/1.1/"/>
    <ds:schemaRef ds:uri="http://www.w3.org/XML/1998/namespace"/>
    <ds:schemaRef ds:uri="http://schemas.openxmlformats.org/package/2006/metadata/core-properties"/>
    <ds:schemaRef ds:uri="http://purl.org/dc/terms/"/>
    <ds:schemaRef ds:uri="http://purl.org/dc/dcmitype/"/>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1016</TotalTime>
  <Words>1771</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Amazon Ember Heavy</vt:lpstr>
      <vt:lpstr>Arial</vt:lpstr>
      <vt:lpstr>Calibri</vt:lpstr>
      <vt:lpstr>Callibri</vt:lpstr>
      <vt:lpstr>Dante</vt:lpstr>
      <vt:lpstr>Söhne</vt:lpstr>
      <vt:lpstr>Times New Roman</vt:lpstr>
      <vt:lpstr>PineVTI</vt:lpstr>
      <vt:lpstr>REDGE REGRESSION</vt:lpstr>
      <vt:lpstr>Agenda</vt:lpstr>
      <vt:lpstr>Introduction</vt:lpstr>
      <vt:lpstr>General reasons for applying RIDGE Regression</vt:lpstr>
      <vt:lpstr>PowerPoint Presentation</vt:lpstr>
      <vt:lpstr>Mathematical equation on Ridge Regression </vt:lpstr>
      <vt:lpstr>Parameters</vt:lpstr>
      <vt:lpstr>Cost Function for Ridge Regression</vt:lpstr>
      <vt:lpstr>Gradient Descent for lasso Regression </vt:lpstr>
      <vt:lpstr>PowerPoint Presentation</vt:lpstr>
      <vt:lpstr>Tuning Parameter  </vt:lpstr>
      <vt:lpstr>Applications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REGRESSION</dc:title>
  <dc:creator>pavan kumar</dc:creator>
  <cp:lastModifiedBy>Sai Deekshitha, Dodla</cp:lastModifiedBy>
  <cp:revision>64</cp:revision>
  <dcterms:created xsi:type="dcterms:W3CDTF">2023-02-02T07:50:34Z</dcterms:created>
  <dcterms:modified xsi:type="dcterms:W3CDTF">2023-02-19T19:43:41Z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