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71" r:id="rId5"/>
    <p:sldId id="259" r:id="rId6"/>
    <p:sldId id="260" r:id="rId7"/>
    <p:sldId id="261" r:id="rId8"/>
    <p:sldId id="262" r:id="rId9"/>
    <p:sldId id="267" r:id="rId10"/>
    <p:sldId id="268"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8" d="100"/>
          <a:sy n="38" d="100"/>
        </p:scale>
        <p:origin x="1284"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B7E33842-4F52-4DEE-B5BC-A2369D09CEE8}" type="datetimeFigureOut">
              <a:rPr lang="en-US" smtClean="0"/>
              <a:t>3/13/2023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24AFA7D-4430-4990-B466-5A8D2C1E9B1C}"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E33842-4F52-4DEE-B5BC-A2369D09CEE8}"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AFA7D-4430-4990-B466-5A8D2C1E9B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E33842-4F52-4DEE-B5BC-A2369D09CEE8}"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AFA7D-4430-4990-B466-5A8D2C1E9B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E33842-4F52-4DEE-B5BC-A2369D09CEE8}"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AFA7D-4430-4990-B466-5A8D2C1E9B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7E33842-4F52-4DEE-B5BC-A2369D09CEE8}"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AFA7D-4430-4990-B466-5A8D2C1E9B1C}"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E33842-4F52-4DEE-B5BC-A2369D09CEE8}"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AFA7D-4430-4990-B466-5A8D2C1E9B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7E33842-4F52-4DEE-B5BC-A2369D09CEE8}" type="datetimeFigureOut">
              <a:rPr lang="en-US" smtClean="0"/>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AFA7D-4430-4990-B466-5A8D2C1E9B1C}"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B7E33842-4F52-4DEE-B5BC-A2369D09CEE8}" type="datetimeFigureOut">
              <a:rPr lang="en-US" smtClean="0"/>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AFA7D-4430-4990-B466-5A8D2C1E9B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E33842-4F52-4DEE-B5BC-A2369D09CEE8}" type="datetimeFigureOut">
              <a:rPr lang="en-US" smtClean="0"/>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AFA7D-4430-4990-B466-5A8D2C1E9B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E33842-4F52-4DEE-B5BC-A2369D09CEE8}"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AFA7D-4430-4990-B466-5A8D2C1E9B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B7E33842-4F52-4DEE-B5BC-A2369D09CEE8}" type="datetimeFigureOut">
              <a:rPr lang="en-US" smtClean="0"/>
              <a:t>3/13/2023</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224AFA7D-4430-4990-B466-5A8D2C1E9B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7E33842-4F52-4DEE-B5BC-A2369D09CEE8}" type="datetimeFigureOut">
              <a:rPr lang="en-US" smtClean="0"/>
              <a:t>3/13/2023</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24AFA7D-4430-4990-B466-5A8D2C1E9B1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8458200" cy="2514600"/>
          </a:xfrm>
        </p:spPr>
        <p:txBody>
          <a:bodyPr/>
          <a:lstStyle/>
          <a:p>
            <a:pPr algn="ctr"/>
            <a:r>
              <a:rPr lang="en-US" sz="3600" dirty="0"/>
              <a:t>BIG MART SALES –using</a:t>
            </a:r>
            <a:br>
              <a:rPr lang="en-US" sz="3600" dirty="0"/>
            </a:br>
            <a:r>
              <a:rPr lang="en-US" sz="3600" dirty="0"/>
              <a:t> ridge Regression </a:t>
            </a:r>
          </a:p>
        </p:txBody>
      </p:sp>
      <p:sp>
        <p:nvSpPr>
          <p:cNvPr id="3" name="Subtitle 2"/>
          <p:cNvSpPr>
            <a:spLocks noGrp="1"/>
          </p:cNvSpPr>
          <p:nvPr>
            <p:ph type="subTitle" idx="1"/>
          </p:nvPr>
        </p:nvSpPr>
        <p:spPr>
          <a:xfrm>
            <a:off x="5943600" y="4648200"/>
            <a:ext cx="2743200" cy="1508760"/>
          </a:xfrm>
        </p:spPr>
        <p:txBody>
          <a:bodyPr>
            <a:normAutofit/>
          </a:bodyPr>
          <a:lstStyle/>
          <a:p>
            <a:r>
              <a:rPr lang="en-US" sz="3600" b="1" dirty="0"/>
              <a:t>~ </a:t>
            </a:r>
            <a:r>
              <a:rPr lang="en-US" sz="2200" b="1" dirty="0"/>
              <a:t>SAI DEEKSHITHA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953000"/>
            <a:ext cx="8229600" cy="1600200"/>
          </a:xfrm>
        </p:spPr>
        <p:style>
          <a:lnRef idx="1">
            <a:schemeClr val="accent1"/>
          </a:lnRef>
          <a:fillRef idx="3">
            <a:schemeClr val="accent1"/>
          </a:fillRef>
          <a:effectRef idx="2">
            <a:schemeClr val="accent1"/>
          </a:effectRef>
          <a:fontRef idx="minor">
            <a:schemeClr val="lt1"/>
          </a:fontRef>
        </p:style>
        <p:txBody>
          <a:bodyPr/>
          <a:lstStyle/>
          <a:p>
            <a:r>
              <a:rPr lang="en-IN" b="1" dirty="0">
                <a:effectLst>
                  <a:outerShdw blurRad="38100" dist="38100" dir="2700000" algn="tl">
                    <a:srgbClr val="000000">
                      <a:alpha val="43137"/>
                    </a:srgbClr>
                  </a:outerShdw>
                </a:effectLst>
              </a:rPr>
              <a:t>Models and Approaches</a:t>
            </a:r>
            <a:endParaRPr lang="en-US" b="1" dirty="0">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IN" b="1" dirty="0">
                <a:effectLst>
                  <a:outerShdw blurRad="38100" dist="38100" dir="2700000" algn="tl">
                    <a:srgbClr val="000000">
                      <a:alpha val="43137"/>
                    </a:srgbClr>
                  </a:outerShdw>
                </a:effectLst>
              </a:rPr>
              <a:t>Models Used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IN" dirty="0"/>
              <a:t>Predictive Model used is Ridge Regression.</a:t>
            </a:r>
          </a:p>
          <a:p>
            <a:endParaRPr lang="en-IN"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a:lstStyle/>
          <a:p>
            <a:r>
              <a:rPr lang="en-US" b="1" dirty="0">
                <a:effectLst>
                  <a:outerShdw blurRad="38100" dist="38100" dir="2700000" algn="tl">
                    <a:srgbClr val="000000">
                      <a:alpha val="43137"/>
                    </a:srgbClr>
                  </a:outerShdw>
                </a:effectLst>
              </a:rPr>
              <a:t>Machine Learning Life Cycle:</a:t>
            </a:r>
          </a:p>
        </p:txBody>
      </p:sp>
      <p:sp>
        <p:nvSpPr>
          <p:cNvPr id="3" name="Content Placeholder 2"/>
          <p:cNvSpPr>
            <a:spLocks noGrp="1"/>
          </p:cNvSpPr>
          <p:nvPr>
            <p:ph idx="1"/>
          </p:nvPr>
        </p:nvSpPr>
        <p:spPr>
          <a:xfrm>
            <a:off x="914400" y="1783560"/>
            <a:ext cx="8001000" cy="5074440"/>
          </a:xfrm>
        </p:spPr>
        <p:txBody>
          <a:bodyPr>
            <a:noAutofit/>
          </a:bodyPr>
          <a:lstStyle/>
          <a:p>
            <a:r>
              <a:rPr lang="en-US" sz="3200" dirty="0">
                <a:latin typeface="Arial Rounded MT Bold" pitchFamily="34" charset="0"/>
              </a:rPr>
              <a:t>Problem Understanding</a:t>
            </a:r>
          </a:p>
          <a:p>
            <a:r>
              <a:rPr lang="en-US" sz="3200" dirty="0">
                <a:latin typeface="Arial Rounded MT Bold" pitchFamily="34" charset="0"/>
              </a:rPr>
              <a:t>Data Collection. </a:t>
            </a:r>
          </a:p>
          <a:p>
            <a:r>
              <a:rPr lang="en-US" sz="3200" dirty="0">
                <a:latin typeface="Arial Rounded MT Bold" pitchFamily="34" charset="0"/>
              </a:rPr>
              <a:t>Data Preparation.</a:t>
            </a:r>
          </a:p>
          <a:p>
            <a:r>
              <a:rPr lang="en-US" sz="3200" dirty="0">
                <a:latin typeface="Arial Rounded MT Bold" pitchFamily="34" charset="0"/>
              </a:rPr>
              <a:t>Choose a Model.</a:t>
            </a:r>
          </a:p>
          <a:p>
            <a:r>
              <a:rPr lang="en-US" sz="3200" dirty="0">
                <a:latin typeface="Arial Rounded MT Bold" pitchFamily="34" charset="0"/>
              </a:rPr>
              <a:t>Train the Model</a:t>
            </a:r>
          </a:p>
          <a:p>
            <a:r>
              <a:rPr lang="en-US" sz="3200" dirty="0">
                <a:latin typeface="Arial Rounded MT Bold" pitchFamily="34" charset="0"/>
              </a:rPr>
              <a:t>Evaluate the Model</a:t>
            </a:r>
          </a:p>
          <a:p>
            <a:r>
              <a:rPr lang="en-US" sz="3200" dirty="0">
                <a:latin typeface="Arial Rounded MT Bold" pitchFamily="34" charset="0"/>
              </a:rPr>
              <a:t>Make Predictions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IN" b="1" dirty="0">
                <a:solidFill>
                  <a:schemeClr val="tx1"/>
                </a:solidFill>
                <a:effectLst>
                  <a:outerShdw blurRad="38100" dist="38100" dir="2700000" algn="tl">
                    <a:srgbClr val="000000">
                      <a:alpha val="43137"/>
                    </a:srgbClr>
                  </a:outerShdw>
                </a:effectLst>
              </a:rPr>
              <a:t>Problem Statement</a:t>
            </a:r>
            <a:endParaRPr lang="en-US" b="1" dirty="0"/>
          </a:p>
        </p:txBody>
      </p:sp>
      <p:sp>
        <p:nvSpPr>
          <p:cNvPr id="5" name="Content Placeholder 4">
            <a:extLst>
              <a:ext uri="{FF2B5EF4-FFF2-40B4-BE49-F238E27FC236}">
                <a16:creationId xmlns:a16="http://schemas.microsoft.com/office/drawing/2014/main" id="{3AF227DB-AC2A-4692-9FDD-390EECE3C372}"/>
              </a:ext>
            </a:extLst>
          </p:cNvPr>
          <p:cNvSpPr>
            <a:spLocks noGrp="1"/>
          </p:cNvSpPr>
          <p:nvPr>
            <p:ph idx="1"/>
          </p:nvPr>
        </p:nvSpPr>
        <p:spPr/>
        <p:txBody>
          <a:bodyPr/>
          <a:lstStyle/>
          <a:p>
            <a:r>
              <a:rPr lang="en-US" dirty="0"/>
              <a:t>The Big Mart Sales problem is a common business problem in the retail industry. The problem statement is to analyze the sales data of a Big Mart chain of stores and develop a predictive model that can help the management to understand the properties of products and stores that play a key role in increasing sales.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53A3-4843-4B94-80BF-1843387EAEFF}"/>
              </a:ext>
            </a:extLst>
          </p:cNvPr>
          <p:cNvSpPr>
            <a:spLocks noGrp="1"/>
          </p:cNvSpPr>
          <p:nvPr>
            <p:ph type="title"/>
          </p:nvPr>
        </p:nvSpPr>
        <p:spPr>
          <a:xfrm>
            <a:off x="922867" y="0"/>
            <a:ext cx="7772400" cy="152400"/>
          </a:xfrm>
        </p:spPr>
        <p:txBody>
          <a:bodyPr/>
          <a:lstStyle/>
          <a:p>
            <a:endParaRPr lang="en-US"/>
          </a:p>
        </p:txBody>
      </p:sp>
      <p:sp>
        <p:nvSpPr>
          <p:cNvPr id="3" name="Content Placeholder 2">
            <a:extLst>
              <a:ext uri="{FF2B5EF4-FFF2-40B4-BE49-F238E27FC236}">
                <a16:creationId xmlns:a16="http://schemas.microsoft.com/office/drawing/2014/main" id="{44B5881F-404C-4CD7-A15C-82FBBA38B326}"/>
              </a:ext>
            </a:extLst>
          </p:cNvPr>
          <p:cNvSpPr>
            <a:spLocks noGrp="1"/>
          </p:cNvSpPr>
          <p:nvPr>
            <p:ph idx="1"/>
          </p:nvPr>
        </p:nvSpPr>
        <p:spPr>
          <a:xfrm>
            <a:off x="914400" y="381000"/>
            <a:ext cx="7772400" cy="6477000"/>
          </a:xfrm>
        </p:spPr>
        <p:txBody>
          <a:bodyPr/>
          <a:lstStyle/>
          <a:p>
            <a:r>
              <a:rPr lang="en-US" dirty="0"/>
              <a:t>The dataset contains various attributes of products and stores, such as product weight, visibility, type, and store size, location, and establishment year. Using this data, the objective is to identify the key factors that influence the sales of a product and develop a model that can predict the sales of a product at a particular store.</a:t>
            </a:r>
          </a:p>
          <a:p>
            <a:r>
              <a:rPr lang="en-US" dirty="0"/>
              <a:t>The goal of this analysis is to help the management team to make data-driven decisions to increase the sales of the Big Mart stores</a:t>
            </a:r>
          </a:p>
          <a:p>
            <a:endParaRPr lang="en-US" dirty="0"/>
          </a:p>
        </p:txBody>
      </p:sp>
    </p:spTree>
    <p:extLst>
      <p:ext uri="{BB962C8B-B14F-4D97-AF65-F5344CB8AC3E}">
        <p14:creationId xmlns:p14="http://schemas.microsoft.com/office/powerpoint/2010/main" val="3689019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3">
            <a:schemeClr val="accent1"/>
          </a:fillRef>
          <a:effectRef idx="2">
            <a:schemeClr val="accent1"/>
          </a:effectRef>
          <a:fontRef idx="minor">
            <a:schemeClr val="lt1"/>
          </a:fontRef>
        </p:style>
        <p:txBody>
          <a:bodyPr/>
          <a:lstStyle/>
          <a:p>
            <a:r>
              <a:rPr lang="en-IN" b="1" dirty="0">
                <a:effectLst>
                  <a:outerShdw blurRad="38100" dist="38100" dir="2700000" algn="tl">
                    <a:srgbClr val="000000">
                      <a:alpha val="43137"/>
                    </a:srgbClr>
                  </a:outerShdw>
                </a:effectLst>
              </a:rPr>
              <a:t>Features of the Dataset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dirty="0"/>
              <a:t>Rows:</a:t>
            </a:r>
          </a:p>
          <a:p>
            <a:pPr>
              <a:buNone/>
            </a:pPr>
            <a:r>
              <a:rPr lang="en-US" dirty="0"/>
              <a:t>          * We have 8523 rows in our dataset</a:t>
            </a:r>
          </a:p>
          <a:p>
            <a:r>
              <a:rPr lang="en-IN" dirty="0"/>
              <a:t>Features:</a:t>
            </a:r>
          </a:p>
          <a:p>
            <a:pPr>
              <a:buNone/>
            </a:pPr>
            <a:r>
              <a:rPr lang="en-IN" dirty="0"/>
              <a:t>          * We have </a:t>
            </a:r>
            <a:r>
              <a:rPr lang="en-IN" b="1" dirty="0">
                <a:solidFill>
                  <a:srgbClr val="FF0000"/>
                </a:solidFill>
              </a:rPr>
              <a:t>12 </a:t>
            </a:r>
            <a:r>
              <a:rPr lang="en-IN" dirty="0"/>
              <a:t>columns in that</a:t>
            </a:r>
          </a:p>
          <a:p>
            <a:pPr>
              <a:buNone/>
            </a:pPr>
            <a:r>
              <a:rPr lang="en-IN" dirty="0"/>
              <a:t>                  - 4 numerical features </a:t>
            </a:r>
          </a:p>
          <a:p>
            <a:pPr>
              <a:buNone/>
            </a:pPr>
            <a:r>
              <a:rPr lang="en-IN" dirty="0"/>
              <a:t>                  -  8 categorical features</a:t>
            </a:r>
          </a:p>
          <a:p>
            <a:r>
              <a:rPr lang="en-IN" dirty="0"/>
              <a:t>Target Variable: </a:t>
            </a:r>
            <a:r>
              <a:rPr lang="en-US" dirty="0" err="1">
                <a:solidFill>
                  <a:srgbClr val="FF0000"/>
                </a:solidFill>
              </a:rPr>
              <a:t>Item_Outlet_Sales</a:t>
            </a:r>
            <a:br>
              <a:rPr lang="en-US" dirty="0"/>
            </a:br>
            <a:endParaRPr lang="en-US" b="1" dirty="0">
              <a:solidFill>
                <a:srgbClr val="FF0000"/>
              </a:solidFill>
            </a:endParaRPr>
          </a:p>
          <a:p>
            <a:r>
              <a:rPr lang="en-US" dirty="0"/>
              <a:t>Problem  Type- Regression type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00600"/>
            <a:ext cx="8458200" cy="1828800"/>
          </a:xfrm>
        </p:spPr>
        <p:style>
          <a:lnRef idx="1">
            <a:schemeClr val="accent2"/>
          </a:lnRef>
          <a:fillRef idx="3">
            <a:schemeClr val="accent2"/>
          </a:fillRef>
          <a:effectRef idx="2">
            <a:schemeClr val="accent2"/>
          </a:effectRef>
          <a:fontRef idx="minor">
            <a:schemeClr val="lt1"/>
          </a:fontRef>
        </p:style>
        <p:txBody>
          <a:bodyPr/>
          <a:lstStyle/>
          <a:p>
            <a:r>
              <a:rPr lang="en-IN" b="1" dirty="0">
                <a:ln w="18000">
                  <a:solidFill>
                    <a:schemeClr val="accent2">
                      <a:satMod val="140000"/>
                    </a:schemeClr>
                  </a:solidFill>
                  <a:prstDash val="solid"/>
                  <a:miter lim="800000"/>
                </a:ln>
                <a:solidFill>
                  <a:srgbClr val="002060"/>
                </a:solidFill>
                <a:effectLst>
                  <a:outerShdw blurRad="25500" dist="23000" dir="7020000" algn="tl">
                    <a:srgbClr val="000000">
                      <a:alpha val="50000"/>
                    </a:srgbClr>
                  </a:outerShdw>
                </a:effectLst>
                <a:latin typeface="Arial Rounded MT Bold" pitchFamily="34" charset="0"/>
              </a:rPr>
              <a:t>Data Cleaning and Pre-processing</a:t>
            </a:r>
            <a:br>
              <a:rPr lang="en-US" b="1" dirty="0">
                <a:ln w="18000">
                  <a:solidFill>
                    <a:schemeClr val="accent2">
                      <a:satMod val="140000"/>
                    </a:schemeClr>
                  </a:solidFill>
                  <a:prstDash val="solid"/>
                  <a:miter lim="800000"/>
                </a:ln>
                <a:solidFill>
                  <a:srgbClr val="002060"/>
                </a:solidFill>
                <a:effectLst>
                  <a:outerShdw blurRad="25500" dist="23000" dir="7020000" algn="tl">
                    <a:srgbClr val="000000">
                      <a:alpha val="50000"/>
                    </a:srgbClr>
                  </a:outerShdw>
                </a:effectLst>
                <a:latin typeface="Arial Rounded MT Bold" pitchFamily="34" charset="0"/>
              </a:rPr>
            </a:br>
            <a:endParaRPr lang="en-US" dirty="0">
              <a:latin typeface="Arial Rounded MT Bol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6"/>
          </a:lnRef>
          <a:fillRef idx="3">
            <a:schemeClr val="accent6"/>
          </a:fillRef>
          <a:effectRef idx="3">
            <a:schemeClr val="accent6"/>
          </a:effectRef>
          <a:fontRef idx="minor">
            <a:schemeClr val="lt1"/>
          </a:fontRef>
        </p:style>
        <p:txBody>
          <a:bodyPr/>
          <a:lstStyle/>
          <a:p>
            <a:r>
              <a:rPr lang="en-US" b="1" dirty="0">
                <a:effectLst>
                  <a:outerShdw blurRad="38100" dist="38100" dir="2700000" algn="tl">
                    <a:srgbClr val="000000">
                      <a:alpha val="43137"/>
                    </a:srgbClr>
                  </a:outerShdw>
                </a:effectLst>
              </a:rPr>
              <a:t>Missing value Treatment</a:t>
            </a:r>
          </a:p>
        </p:txBody>
      </p:sp>
      <p:sp>
        <p:nvSpPr>
          <p:cNvPr id="3" name="Content Placeholder 2"/>
          <p:cNvSpPr>
            <a:spLocks noGrp="1"/>
          </p:cNvSpPr>
          <p:nvPr>
            <p:ph idx="1"/>
          </p:nvPr>
        </p:nvSpPr>
        <p:spPr/>
        <p:txBody>
          <a:bodyPr/>
          <a:lstStyle/>
          <a:p>
            <a:r>
              <a:rPr lang="en-US" dirty="0"/>
              <a:t>Null values are present in the Dataset, for filling the null </a:t>
            </a:r>
            <a:r>
              <a:rPr lang="en-US" dirty="0" err="1"/>
              <a:t>vlaues</a:t>
            </a:r>
            <a:r>
              <a:rPr lang="en-US" dirty="0"/>
              <a:t> in the categorical variables used Mode imputation method and for Numerical variables used Mean imputation.</a:t>
            </a:r>
          </a:p>
          <a:p>
            <a:pPr>
              <a:buNone/>
            </a:pPr>
            <a:endParaRPr lang="en-US" dirty="0"/>
          </a:p>
          <a:p>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IN" b="1" dirty="0">
                <a:effectLst>
                  <a:outerShdw blurRad="38100" dist="38100" dir="2700000" algn="tl">
                    <a:srgbClr val="000000">
                      <a:alpha val="43137"/>
                    </a:srgbClr>
                  </a:outerShdw>
                </a:effectLst>
              </a:rPr>
              <a:t>Changing data types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By using get dummies categorical features are converted to numeric values</a:t>
            </a:r>
          </a:p>
          <a:p>
            <a:endParaRPr lang="en-US" dirty="0"/>
          </a:p>
          <a:p>
            <a:pPr marL="6858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US" b="1" dirty="0">
                <a:effectLst>
                  <a:outerShdw blurRad="38100" dist="38100" dir="2700000" algn="tl">
                    <a:srgbClr val="000000">
                      <a:alpha val="43137"/>
                    </a:srgbClr>
                  </a:outerShdw>
                </a:effectLst>
              </a:rPr>
              <a:t>Correlation </a:t>
            </a:r>
          </a:p>
        </p:txBody>
      </p:sp>
      <p:pic>
        <p:nvPicPr>
          <p:cNvPr id="6" name="Content Placeholder 5">
            <a:extLst>
              <a:ext uri="{FF2B5EF4-FFF2-40B4-BE49-F238E27FC236}">
                <a16:creationId xmlns:a16="http://schemas.microsoft.com/office/drawing/2014/main" id="{2A637F1C-425B-4D74-B585-F5D72B161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2575" y="1784350"/>
            <a:ext cx="4516049" cy="4572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1445</TotalTime>
  <Words>299</Words>
  <Application>Microsoft Office PowerPoint</Application>
  <PresentationFormat>On-screen Show (4:3)</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Rounded MT Bold</vt:lpstr>
      <vt:lpstr>Consolas</vt:lpstr>
      <vt:lpstr>Corbel</vt:lpstr>
      <vt:lpstr>Wingdings</vt:lpstr>
      <vt:lpstr>Wingdings 2</vt:lpstr>
      <vt:lpstr>Wingdings 3</vt:lpstr>
      <vt:lpstr>Metro</vt:lpstr>
      <vt:lpstr>BIG MART SALES –using  ridge Regression </vt:lpstr>
      <vt:lpstr>Machine Learning Life Cycle:</vt:lpstr>
      <vt:lpstr>Problem Statement</vt:lpstr>
      <vt:lpstr>PowerPoint Presentation</vt:lpstr>
      <vt:lpstr>Features of the Dataset</vt:lpstr>
      <vt:lpstr>Data Cleaning and Pre-processing </vt:lpstr>
      <vt:lpstr>Missing value Treatment</vt:lpstr>
      <vt:lpstr>Changing data types </vt:lpstr>
      <vt:lpstr>Correlation </vt:lpstr>
      <vt:lpstr>Models and Approaches</vt:lpstr>
      <vt:lpstr>Models Used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Collection Using -Decision Tree Regression</dc:title>
  <dc:creator>Sumanth</dc:creator>
  <cp:lastModifiedBy>Sai Deekshitha, Dodla</cp:lastModifiedBy>
  <cp:revision>15</cp:revision>
  <dcterms:created xsi:type="dcterms:W3CDTF">2023-02-23T11:57:40Z</dcterms:created>
  <dcterms:modified xsi:type="dcterms:W3CDTF">2023-03-13T06:52:56Z</dcterms:modified>
</cp:coreProperties>
</file>