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59" r:id="rId5"/>
    <p:sldId id="269" r:id="rId6"/>
    <p:sldId id="261" r:id="rId7"/>
    <p:sldId id="270" r:id="rId8"/>
    <p:sldId id="271"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98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422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9832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7736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49727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14022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20448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7794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7164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0216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6796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01A5-14BC-4F03-961F-52092623C8D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713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01A5-14BC-4F03-961F-52092623C8D5}"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58510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01A5-14BC-4F03-961F-52092623C8D5}"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03002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01A5-14BC-4F03-961F-52092623C8D5}"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23930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992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5559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2001A5-14BC-4F03-961F-52092623C8D5}" type="datetimeFigureOut">
              <a:rPr lang="en-IN" smtClean="0"/>
              <a:t>27-02-2023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0490F-F09B-4AFA-998A-21243B136767}" type="slidenum">
              <a:rPr lang="en-IN" smtClean="0"/>
              <a:t>‹#›</a:t>
            </a:fld>
            <a:endParaRPr lang="en-IN"/>
          </a:p>
        </p:txBody>
      </p:sp>
    </p:spTree>
    <p:extLst>
      <p:ext uri="{BB962C8B-B14F-4D97-AF65-F5344CB8AC3E}">
        <p14:creationId xmlns:p14="http://schemas.microsoft.com/office/powerpoint/2010/main" val="26063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36E-87EC-195D-2762-085556AEF799}"/>
              </a:ext>
            </a:extLst>
          </p:cNvPr>
          <p:cNvSpPr>
            <a:spLocks noGrp="1"/>
          </p:cNvSpPr>
          <p:nvPr>
            <p:ph type="ctrTitle"/>
          </p:nvPr>
        </p:nvSpPr>
        <p:spPr>
          <a:xfrm>
            <a:off x="2928400" y="1380068"/>
            <a:ext cx="8574622" cy="1621549"/>
          </a:xfrm>
        </p:spPr>
        <p:txBody>
          <a:bodyPr>
            <a:normAutofit fontScale="90000"/>
          </a:bodyPr>
          <a:lstStyle/>
          <a:p>
            <a:pPr algn="l"/>
            <a:r>
              <a:rPr lang="en-IN" sz="4800" b="1" dirty="0"/>
              <a:t>Ridge Regression</a:t>
            </a:r>
            <a:br>
              <a:rPr lang="en-IN" sz="2700" dirty="0"/>
            </a:br>
            <a:r>
              <a:rPr lang="en-IN" sz="2700" dirty="0"/>
              <a:t> </a:t>
            </a:r>
            <a:br>
              <a:rPr lang="en-IN" sz="2700" dirty="0"/>
            </a:br>
            <a:r>
              <a:rPr lang="en-IN" sz="3600" dirty="0"/>
              <a:t>House price prediction</a:t>
            </a:r>
          </a:p>
        </p:txBody>
      </p:sp>
      <p:sp>
        <p:nvSpPr>
          <p:cNvPr id="3" name="Subtitle 2">
            <a:extLst>
              <a:ext uri="{FF2B5EF4-FFF2-40B4-BE49-F238E27FC236}">
                <a16:creationId xmlns:a16="http://schemas.microsoft.com/office/drawing/2014/main" id="{5ABAF93C-9641-F8C3-2231-964BEC086C4B}"/>
              </a:ext>
            </a:extLst>
          </p:cNvPr>
          <p:cNvSpPr>
            <a:spLocks noGrp="1"/>
          </p:cNvSpPr>
          <p:nvPr>
            <p:ph type="subTitle" idx="1"/>
          </p:nvPr>
        </p:nvSpPr>
        <p:spPr/>
        <p:txBody>
          <a:bodyPr/>
          <a:lstStyle/>
          <a:p>
            <a:r>
              <a:rPr lang="en-IN" sz="2400" dirty="0"/>
              <a:t>-Sai Deekshitha</a:t>
            </a:r>
          </a:p>
          <a:p>
            <a:r>
              <a:rPr lang="en-IN" sz="1800" dirty="0"/>
              <a:t>TuringMinds.ai</a:t>
            </a:r>
          </a:p>
        </p:txBody>
      </p:sp>
    </p:spTree>
    <p:extLst>
      <p:ext uri="{BB962C8B-B14F-4D97-AF65-F5344CB8AC3E}">
        <p14:creationId xmlns:p14="http://schemas.microsoft.com/office/powerpoint/2010/main" val="25872104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2400B-8250-3A32-7422-8F8F17F19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719" y="1111624"/>
            <a:ext cx="7001434" cy="3926541"/>
          </a:xfrm>
        </p:spPr>
      </p:pic>
    </p:spTree>
    <p:extLst>
      <p:ext uri="{BB962C8B-B14F-4D97-AF65-F5344CB8AC3E}">
        <p14:creationId xmlns:p14="http://schemas.microsoft.com/office/powerpoint/2010/main" val="349048472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3A3-7FE4-55C0-2B14-606161387BE8}"/>
              </a:ext>
            </a:extLst>
          </p:cNvPr>
          <p:cNvSpPr>
            <a:spLocks noGrp="1"/>
          </p:cNvSpPr>
          <p:nvPr>
            <p:ph type="title"/>
          </p:nvPr>
        </p:nvSpPr>
        <p:spPr>
          <a:xfrm>
            <a:off x="1600852" y="0"/>
            <a:ext cx="10018713" cy="735496"/>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sz="3200" b="1" i="0" dirty="0">
                <a:solidFill>
                  <a:srgbClr val="000000"/>
                </a:solidFill>
                <a:effectLst/>
                <a:latin typeface="Helvetica Neue"/>
              </a:rPr>
            </a:br>
            <a:r>
              <a:rPr lang="en-IN" sz="3200" b="1" i="0" dirty="0">
                <a:solidFill>
                  <a:srgbClr val="000000"/>
                </a:solidFill>
                <a:effectLst/>
                <a:latin typeface="Helvetica Neue"/>
              </a:rPr>
              <a:t>Problem Statement and Objective:</a:t>
            </a:r>
            <a:br>
              <a:rPr lang="en-IN" b="1" i="0" dirty="0">
                <a:solidFill>
                  <a:srgbClr val="000000"/>
                </a:solidFill>
                <a:effectLst/>
                <a:latin typeface="Helvetica Neue"/>
              </a:rPr>
            </a:br>
            <a:endParaRPr lang="en-IN" dirty="0"/>
          </a:p>
        </p:txBody>
      </p:sp>
      <p:sp>
        <p:nvSpPr>
          <p:cNvPr id="4" name="Rectangle 1">
            <a:extLst>
              <a:ext uri="{FF2B5EF4-FFF2-40B4-BE49-F238E27FC236}">
                <a16:creationId xmlns:a16="http://schemas.microsoft.com/office/drawing/2014/main" id="{544BF1A0-A646-4903-A43E-A2B202816851}"/>
              </a:ext>
            </a:extLst>
          </p:cNvPr>
          <p:cNvSpPr>
            <a:spLocks noGrp="1" noChangeArrowheads="1"/>
          </p:cNvSpPr>
          <p:nvPr>
            <p:ph idx="1"/>
          </p:nvPr>
        </p:nvSpPr>
        <p:spPr bwMode="auto">
          <a:xfrm>
            <a:off x="1690955" y="1502688"/>
            <a:ext cx="100187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lang="en-US" dirty="0"/>
              <a:t>The problem statement for house price prediction using a dataset can be formulated as follows:</a:t>
            </a:r>
          </a:p>
          <a:p>
            <a:pPr lvl="1"/>
            <a:r>
              <a:rPr lang="en-US" dirty="0"/>
              <a:t>Given a </a:t>
            </a:r>
            <a:r>
              <a:rPr lang="en-US" sz="1600" dirty="0"/>
              <a:t>dataset</a:t>
            </a:r>
            <a:r>
              <a:rPr lang="en-US" dirty="0"/>
              <a:t> of historical housing prices and associated features, such as the number of bedrooms, square footage, location, etc., the goal is to develop a model that can accurately predict the selling price of a new house based on its features.</a:t>
            </a:r>
          </a:p>
          <a:p>
            <a:pPr lvl="1"/>
            <a:r>
              <a:rPr lang="en-US" dirty="0"/>
              <a:t>The house price prediction problem is a regression problem, where the target variable is the sale price of the house, and the input variables are various features that describe the house. The model will learn the relationship between the input features and the target variable from the historical data and then use this knowledge to make predictions for new houses</a:t>
            </a:r>
            <a:endParaRPr lang="en-IN" dirty="0"/>
          </a:p>
          <a:p>
            <a:pPr marL="0" indent="0">
              <a:buNone/>
            </a:pPr>
            <a:endParaRPr lang="en-US" dirty="0"/>
          </a:p>
          <a:p>
            <a:pPr lvl="1"/>
            <a:r>
              <a:rPr lang="en-US" dirty="0"/>
              <a:t>The accuracy of the model will be evaluated using various metrics such as mean squared error (MSE), root mean squared error (RMSE), and R-squared. The model will be trained using a portion of the historical data, and the remaining data will be used to test the model's accuracy.</a:t>
            </a:r>
          </a:p>
        </p:txBody>
      </p:sp>
    </p:spTree>
    <p:extLst>
      <p:ext uri="{BB962C8B-B14F-4D97-AF65-F5344CB8AC3E}">
        <p14:creationId xmlns:p14="http://schemas.microsoft.com/office/powerpoint/2010/main" val="20755512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08EC-82FF-412D-84D3-0903DDCAE641}"/>
              </a:ext>
            </a:extLst>
          </p:cNvPr>
          <p:cNvSpPr>
            <a:spLocks noGrp="1"/>
          </p:cNvSpPr>
          <p:nvPr>
            <p:ph type="title"/>
          </p:nvPr>
        </p:nvSpPr>
        <p:spPr>
          <a:xfrm>
            <a:off x="1444554" y="119269"/>
            <a:ext cx="10018713" cy="31805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024BFB5-FF95-43FF-B1D7-5365EFE3D88D}"/>
              </a:ext>
            </a:extLst>
          </p:cNvPr>
          <p:cNvSpPr>
            <a:spLocks noGrp="1"/>
          </p:cNvSpPr>
          <p:nvPr>
            <p:ph idx="1"/>
          </p:nvPr>
        </p:nvSpPr>
        <p:spPr>
          <a:xfrm>
            <a:off x="1444554" y="1600200"/>
            <a:ext cx="10018713" cy="5734878"/>
          </a:xfrm>
        </p:spPr>
        <p:txBody>
          <a:bodyPr>
            <a:normAutofit/>
          </a:bodyPr>
          <a:lstStyle/>
          <a:p>
            <a:pPr lvl="1"/>
            <a:r>
              <a:rPr lang="en-US" dirty="0"/>
              <a:t>The house price prediction problem is relevant in the real estate industry, where accurate predictions of housing prices can help buyers and sellers make informed decisions. It is also a challenging problem due to the complex interplay between various features that affect the price of a house. Machine learning techniques such as regression, regularization, and feature engineering can be used to develop accurate models for house price prediction.</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367510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2D2A-E8E7-38DE-A99C-5F3A957BE10C}"/>
              </a:ext>
            </a:extLst>
          </p:cNvPr>
          <p:cNvSpPr>
            <a:spLocks noGrp="1"/>
          </p:cNvSpPr>
          <p:nvPr>
            <p:ph type="title"/>
          </p:nvPr>
        </p:nvSpPr>
        <p:spPr>
          <a:xfrm>
            <a:off x="1484311" y="188260"/>
            <a:ext cx="10018713" cy="860611"/>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1" dirty="0">
                <a:solidFill>
                  <a:srgbClr val="000000"/>
                </a:solidFill>
                <a:effectLst/>
                <a:latin typeface="Helvetica Neue"/>
              </a:rPr>
            </a:br>
            <a:r>
              <a:rPr lang="en-IN" b="1" i="1" dirty="0">
                <a:solidFill>
                  <a:srgbClr val="000000"/>
                </a:solidFill>
                <a:effectLst/>
                <a:latin typeface="Helvetica Neue"/>
              </a:rPr>
              <a:t>Data Set Description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9DF9305-3641-EDCD-5AB6-481B339C5157}"/>
              </a:ext>
            </a:extLst>
          </p:cNvPr>
          <p:cNvSpPr>
            <a:spLocks noGrp="1"/>
          </p:cNvSpPr>
          <p:nvPr>
            <p:ph idx="1"/>
          </p:nvPr>
        </p:nvSpPr>
        <p:spPr>
          <a:xfrm>
            <a:off x="1484310" y="1500809"/>
            <a:ext cx="10018713" cy="5034462"/>
          </a:xfrm>
        </p:spPr>
        <p:txBody>
          <a:bodyPr>
            <a:normAutofit fontScale="70000" lnSpcReduction="20000"/>
          </a:bodyPr>
          <a:lstStyle/>
          <a:p>
            <a:pPr fontAlgn="base"/>
            <a:r>
              <a:rPr lang="en-US" sz="2900" b="1" dirty="0"/>
              <a:t>Sale Price</a:t>
            </a:r>
            <a:r>
              <a:rPr lang="en-US" sz="2900" dirty="0"/>
              <a:t> - the property's sale price in dollars. This is the target variable that you're trying to predict.</a:t>
            </a:r>
          </a:p>
          <a:p>
            <a:pPr fontAlgn="base"/>
            <a:r>
              <a:rPr lang="en-US" sz="2900" b="1" dirty="0" err="1"/>
              <a:t>MSSubClass</a:t>
            </a:r>
            <a:r>
              <a:rPr lang="en-US" sz="2900" dirty="0"/>
              <a:t>: The building class</a:t>
            </a:r>
          </a:p>
          <a:p>
            <a:pPr fontAlgn="base"/>
            <a:r>
              <a:rPr lang="en-US" sz="2900" b="1" dirty="0" err="1"/>
              <a:t>MSZoning</a:t>
            </a:r>
            <a:r>
              <a:rPr lang="en-US" sz="2900" dirty="0"/>
              <a:t>: The general zoning classification</a:t>
            </a:r>
          </a:p>
          <a:p>
            <a:pPr fontAlgn="base"/>
            <a:r>
              <a:rPr lang="en-US" sz="2900" b="1" dirty="0" err="1"/>
              <a:t>LotFrontage</a:t>
            </a:r>
            <a:r>
              <a:rPr lang="en-US" sz="2900" dirty="0"/>
              <a:t>: Linear feet of street connected to property</a:t>
            </a:r>
          </a:p>
          <a:p>
            <a:pPr fontAlgn="base"/>
            <a:r>
              <a:rPr lang="en-US" sz="2900" b="1" dirty="0" err="1"/>
              <a:t>LotArea</a:t>
            </a:r>
            <a:r>
              <a:rPr lang="en-US" sz="2900" dirty="0"/>
              <a:t>: Lot size in square feet</a:t>
            </a:r>
          </a:p>
          <a:p>
            <a:pPr fontAlgn="base"/>
            <a:r>
              <a:rPr lang="en-US" sz="2900" b="1" dirty="0"/>
              <a:t>Street</a:t>
            </a:r>
            <a:r>
              <a:rPr lang="en-US" sz="2900" dirty="0"/>
              <a:t>: Type of road access</a:t>
            </a:r>
          </a:p>
          <a:p>
            <a:pPr fontAlgn="base"/>
            <a:r>
              <a:rPr lang="en-US" sz="2900" b="1" dirty="0"/>
              <a:t>Alley</a:t>
            </a:r>
            <a:r>
              <a:rPr lang="en-US" sz="2900" dirty="0"/>
              <a:t>: Type of alley access</a:t>
            </a:r>
          </a:p>
          <a:p>
            <a:pPr fontAlgn="base"/>
            <a:r>
              <a:rPr lang="en-US" sz="2900" b="1" dirty="0" err="1"/>
              <a:t>LotShape</a:t>
            </a:r>
            <a:r>
              <a:rPr lang="en-US" sz="2900" dirty="0"/>
              <a:t>: General shape of property</a:t>
            </a:r>
          </a:p>
          <a:p>
            <a:pPr fontAlgn="base"/>
            <a:r>
              <a:rPr lang="en-US" sz="2900" b="1" dirty="0" err="1"/>
              <a:t>LandContour</a:t>
            </a:r>
            <a:r>
              <a:rPr lang="en-US" sz="2900" dirty="0"/>
              <a:t>: Flatness of the property</a:t>
            </a:r>
          </a:p>
          <a:p>
            <a:pPr fontAlgn="base"/>
            <a:r>
              <a:rPr lang="en-US" sz="2900" b="1" dirty="0"/>
              <a:t>Utilities</a:t>
            </a:r>
            <a:r>
              <a:rPr lang="en-US" sz="2900" dirty="0"/>
              <a:t>: Type of utilities available</a:t>
            </a:r>
          </a:p>
          <a:p>
            <a:pPr fontAlgn="base"/>
            <a:r>
              <a:rPr lang="en-US" sz="2900" b="1" dirty="0" err="1"/>
              <a:t>LotConfig</a:t>
            </a:r>
            <a:r>
              <a:rPr lang="en-US" sz="2900" dirty="0"/>
              <a:t>: Lot configuration</a:t>
            </a:r>
          </a:p>
          <a:p>
            <a:pPr fontAlgn="base"/>
            <a:r>
              <a:rPr lang="en-US" sz="2900" b="1" dirty="0" err="1"/>
              <a:t>LandSlope</a:t>
            </a:r>
            <a:r>
              <a:rPr lang="en-US" sz="2900" dirty="0"/>
              <a:t>: Slope of property</a:t>
            </a:r>
          </a:p>
          <a:p>
            <a:pPr fontAlgn="base"/>
            <a:endParaRPr lang="en-US" dirty="0"/>
          </a:p>
          <a:p>
            <a:endParaRPr lang="en-IN" dirty="0"/>
          </a:p>
        </p:txBody>
      </p:sp>
    </p:spTree>
    <p:extLst>
      <p:ext uri="{BB962C8B-B14F-4D97-AF65-F5344CB8AC3E}">
        <p14:creationId xmlns:p14="http://schemas.microsoft.com/office/powerpoint/2010/main" val="96741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D0F9-3DAC-4CB7-8C33-DAB1364CB907}"/>
              </a:ext>
            </a:extLst>
          </p:cNvPr>
          <p:cNvSpPr>
            <a:spLocks noGrp="1"/>
          </p:cNvSpPr>
          <p:nvPr>
            <p:ph type="title"/>
          </p:nvPr>
        </p:nvSpPr>
        <p:spPr>
          <a:xfrm>
            <a:off x="1484310" y="119271"/>
            <a:ext cx="9929262" cy="45719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67136B4-47F2-450A-9419-972AE6CDF02A}"/>
              </a:ext>
            </a:extLst>
          </p:cNvPr>
          <p:cNvSpPr>
            <a:spLocks noGrp="1"/>
          </p:cNvSpPr>
          <p:nvPr>
            <p:ph idx="1"/>
          </p:nvPr>
        </p:nvSpPr>
        <p:spPr>
          <a:xfrm>
            <a:off x="1484310" y="745435"/>
            <a:ext cx="10018713" cy="5045765"/>
          </a:xfrm>
        </p:spPr>
        <p:txBody>
          <a:bodyPr>
            <a:normAutofit fontScale="92500" lnSpcReduction="10000"/>
          </a:bodyPr>
          <a:lstStyle/>
          <a:p>
            <a:pPr fontAlgn="base"/>
            <a:r>
              <a:rPr lang="en-US" b="1" dirty="0"/>
              <a:t>Neighborhood</a:t>
            </a:r>
            <a:r>
              <a:rPr lang="en-US" dirty="0"/>
              <a:t>: Physical locations within Ames city limits</a:t>
            </a:r>
          </a:p>
          <a:p>
            <a:pPr fontAlgn="base"/>
            <a:r>
              <a:rPr lang="en-US" b="1" dirty="0"/>
              <a:t>Condition1</a:t>
            </a:r>
            <a:r>
              <a:rPr lang="en-US" dirty="0"/>
              <a:t>: Proximity to main road or railroad</a:t>
            </a:r>
          </a:p>
          <a:p>
            <a:pPr fontAlgn="base"/>
            <a:r>
              <a:rPr lang="en-US" b="1" dirty="0"/>
              <a:t>Condition2</a:t>
            </a:r>
            <a:r>
              <a:rPr lang="en-US" dirty="0"/>
              <a:t>: Proximity to main road or railroad (if a second is present)</a:t>
            </a:r>
          </a:p>
          <a:p>
            <a:pPr fontAlgn="base"/>
            <a:r>
              <a:rPr lang="en-US" b="1" dirty="0" err="1"/>
              <a:t>BldgType</a:t>
            </a:r>
            <a:r>
              <a:rPr lang="en-US" dirty="0"/>
              <a:t>: Type of dwelling</a:t>
            </a:r>
          </a:p>
          <a:p>
            <a:pPr fontAlgn="base"/>
            <a:r>
              <a:rPr lang="en-US" b="1" dirty="0" err="1"/>
              <a:t>HouseStyle</a:t>
            </a:r>
            <a:r>
              <a:rPr lang="en-US" dirty="0"/>
              <a:t>: Style of dwelling</a:t>
            </a:r>
          </a:p>
          <a:p>
            <a:pPr fontAlgn="base"/>
            <a:r>
              <a:rPr lang="en-US" b="1" dirty="0" err="1"/>
              <a:t>OverallQual</a:t>
            </a:r>
            <a:r>
              <a:rPr lang="en-US" dirty="0"/>
              <a:t>: Overall material and finish quality</a:t>
            </a:r>
          </a:p>
          <a:p>
            <a:pPr fontAlgn="base"/>
            <a:r>
              <a:rPr lang="en-US" b="1" dirty="0" err="1"/>
              <a:t>OverallCond</a:t>
            </a:r>
            <a:r>
              <a:rPr lang="en-US" dirty="0"/>
              <a:t>: Overall condition rating</a:t>
            </a:r>
          </a:p>
          <a:p>
            <a:pPr fontAlgn="base"/>
            <a:r>
              <a:rPr lang="en-US" b="1" dirty="0" err="1"/>
              <a:t>YearBuilt</a:t>
            </a:r>
            <a:r>
              <a:rPr lang="en-US" dirty="0"/>
              <a:t>: Original construction date</a:t>
            </a:r>
          </a:p>
          <a:p>
            <a:pPr fontAlgn="base"/>
            <a:r>
              <a:rPr lang="en-US" b="1" dirty="0" err="1"/>
              <a:t>YearRemodAdd</a:t>
            </a:r>
            <a:r>
              <a:rPr lang="en-US" dirty="0"/>
              <a:t>: Remodel date</a:t>
            </a:r>
          </a:p>
          <a:p>
            <a:pPr fontAlgn="base"/>
            <a:r>
              <a:rPr lang="en-US" b="1" dirty="0" err="1"/>
              <a:t>RoofStyle</a:t>
            </a:r>
            <a:r>
              <a:rPr lang="en-US" dirty="0"/>
              <a:t>: Type of roof</a:t>
            </a:r>
          </a:p>
          <a:p>
            <a:pPr fontAlgn="base"/>
            <a:r>
              <a:rPr lang="en-US" b="1" dirty="0" err="1"/>
              <a:t>RoofMatl</a:t>
            </a:r>
            <a:r>
              <a:rPr lang="en-US" dirty="0"/>
              <a:t>: Roof material</a:t>
            </a:r>
          </a:p>
          <a:p>
            <a:endParaRPr lang="en-US" dirty="0"/>
          </a:p>
        </p:txBody>
      </p:sp>
    </p:spTree>
    <p:extLst>
      <p:ext uri="{BB962C8B-B14F-4D97-AF65-F5344CB8AC3E}">
        <p14:creationId xmlns:p14="http://schemas.microsoft.com/office/powerpoint/2010/main" val="120743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3B8AA-FF4B-9E27-E4BB-E44F2ACD6FA9}"/>
              </a:ext>
            </a:extLst>
          </p:cNvPr>
          <p:cNvSpPr>
            <a:spLocks noGrp="1"/>
          </p:cNvSpPr>
          <p:nvPr>
            <p:ph idx="1"/>
          </p:nvPr>
        </p:nvSpPr>
        <p:spPr>
          <a:xfrm>
            <a:off x="1484310" y="98612"/>
            <a:ext cx="10018713" cy="6015317"/>
          </a:xfrm>
        </p:spPr>
        <p:txBody>
          <a:bodyPr>
            <a:normAutofit/>
          </a:bodyPr>
          <a:lstStyle/>
          <a:p>
            <a:pPr fontAlgn="base"/>
            <a:r>
              <a:rPr lang="en-US" b="1" dirty="0"/>
              <a:t>Exterior1st</a:t>
            </a:r>
            <a:r>
              <a:rPr lang="en-US" dirty="0"/>
              <a:t>: Exterior covering on house</a:t>
            </a:r>
          </a:p>
          <a:p>
            <a:pPr fontAlgn="base"/>
            <a:r>
              <a:rPr lang="en-US" b="1" dirty="0"/>
              <a:t>Exterior2nd</a:t>
            </a:r>
            <a:r>
              <a:rPr lang="en-US" dirty="0"/>
              <a:t>: Exterior covering on house (if more than one material)</a:t>
            </a:r>
          </a:p>
          <a:p>
            <a:pPr fontAlgn="base"/>
            <a:r>
              <a:rPr lang="en-US" b="1" dirty="0" err="1"/>
              <a:t>MasVnrType</a:t>
            </a:r>
            <a:r>
              <a:rPr lang="en-US" dirty="0"/>
              <a:t>: Masonry veneer type</a:t>
            </a:r>
          </a:p>
          <a:p>
            <a:pPr fontAlgn="base"/>
            <a:r>
              <a:rPr lang="en-US" b="1" dirty="0" err="1"/>
              <a:t>MasVnrArea</a:t>
            </a:r>
            <a:r>
              <a:rPr lang="en-US" dirty="0"/>
              <a:t>: Masonry veneer area in square feet</a:t>
            </a:r>
          </a:p>
          <a:p>
            <a:pPr fontAlgn="base"/>
            <a:r>
              <a:rPr lang="en-US" b="1" dirty="0" err="1"/>
              <a:t>ExterQual</a:t>
            </a:r>
            <a:r>
              <a:rPr lang="en-US" dirty="0"/>
              <a:t>: Exterior material quality</a:t>
            </a:r>
          </a:p>
          <a:p>
            <a:pPr fontAlgn="base"/>
            <a:r>
              <a:rPr lang="en-US" b="1" dirty="0" err="1"/>
              <a:t>ExterCond</a:t>
            </a:r>
            <a:r>
              <a:rPr lang="en-US" dirty="0"/>
              <a:t>: Present condition of the material on the exterior</a:t>
            </a:r>
          </a:p>
          <a:p>
            <a:pPr fontAlgn="base"/>
            <a:r>
              <a:rPr lang="en-US" b="1" dirty="0"/>
              <a:t>Foundation</a:t>
            </a:r>
            <a:r>
              <a:rPr lang="en-US" dirty="0"/>
              <a:t>: Type of foundation</a:t>
            </a:r>
          </a:p>
          <a:p>
            <a:pPr fontAlgn="base"/>
            <a:r>
              <a:rPr lang="en-US" b="1" dirty="0" err="1"/>
              <a:t>BsmtQual</a:t>
            </a:r>
            <a:r>
              <a:rPr lang="en-US" dirty="0"/>
              <a:t>: Height of the basement</a:t>
            </a:r>
          </a:p>
          <a:p>
            <a:pPr fontAlgn="base"/>
            <a:r>
              <a:rPr lang="en-US" b="1" dirty="0" err="1"/>
              <a:t>BsmtCond</a:t>
            </a:r>
            <a:r>
              <a:rPr lang="en-US" dirty="0"/>
              <a:t>: General condition of the basement</a:t>
            </a:r>
          </a:p>
          <a:p>
            <a:pPr fontAlgn="base"/>
            <a:r>
              <a:rPr lang="en-US" b="1" dirty="0" err="1"/>
              <a:t>BsmtExposure</a:t>
            </a:r>
            <a:r>
              <a:rPr lang="en-US" dirty="0"/>
              <a:t>: Walkout or garden level basement walls</a:t>
            </a:r>
          </a:p>
          <a:p>
            <a:pPr fontAlgn="base"/>
            <a:r>
              <a:rPr lang="en-US" b="1" dirty="0"/>
              <a:t>BsmtFinType1</a:t>
            </a:r>
            <a:r>
              <a:rPr lang="en-US" dirty="0"/>
              <a:t>: Quality of basement finished area</a:t>
            </a:r>
          </a:p>
          <a:p>
            <a:endParaRPr lang="en-IN" dirty="0"/>
          </a:p>
        </p:txBody>
      </p:sp>
    </p:spTree>
    <p:extLst>
      <p:ext uri="{BB962C8B-B14F-4D97-AF65-F5344CB8AC3E}">
        <p14:creationId xmlns:p14="http://schemas.microsoft.com/office/powerpoint/2010/main" val="2169586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0964-E7FA-42BF-83B9-6C4230F86EB2}"/>
              </a:ext>
            </a:extLst>
          </p:cNvPr>
          <p:cNvSpPr>
            <a:spLocks noGrp="1"/>
          </p:cNvSpPr>
          <p:nvPr>
            <p:ph type="title"/>
          </p:nvPr>
        </p:nvSpPr>
        <p:spPr>
          <a:xfrm>
            <a:off x="1484310" y="-119268"/>
            <a:ext cx="10018713" cy="67586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C7A6FFB-BB7C-421B-992C-14FE4D8D5D0E}"/>
              </a:ext>
            </a:extLst>
          </p:cNvPr>
          <p:cNvSpPr>
            <a:spLocks noGrp="1"/>
          </p:cNvSpPr>
          <p:nvPr>
            <p:ph idx="1"/>
          </p:nvPr>
        </p:nvSpPr>
        <p:spPr>
          <a:xfrm>
            <a:off x="1484310" y="983975"/>
            <a:ext cx="10018713" cy="4807226"/>
          </a:xfrm>
        </p:spPr>
        <p:txBody>
          <a:bodyPr>
            <a:normAutofit fontScale="92500" lnSpcReduction="20000"/>
          </a:bodyPr>
          <a:lstStyle/>
          <a:p>
            <a:pPr fontAlgn="base"/>
            <a:r>
              <a:rPr lang="en-US" b="1" dirty="0"/>
              <a:t>BsmtFinSF1</a:t>
            </a:r>
            <a:r>
              <a:rPr lang="en-US" dirty="0"/>
              <a:t>: Type 1 finished square feet</a:t>
            </a:r>
          </a:p>
          <a:p>
            <a:pPr fontAlgn="base"/>
            <a:r>
              <a:rPr lang="en-US" b="1" dirty="0"/>
              <a:t>BsmtFinType2</a:t>
            </a:r>
            <a:r>
              <a:rPr lang="en-US" dirty="0"/>
              <a:t>: Quality of second finished area (if present)</a:t>
            </a:r>
          </a:p>
          <a:p>
            <a:pPr fontAlgn="base"/>
            <a:r>
              <a:rPr lang="en-US" b="1" dirty="0"/>
              <a:t>BsmtFinSF2</a:t>
            </a:r>
            <a:r>
              <a:rPr lang="en-US" dirty="0"/>
              <a:t>: Type 2 finished square feet</a:t>
            </a:r>
          </a:p>
          <a:p>
            <a:pPr fontAlgn="base"/>
            <a:r>
              <a:rPr lang="en-US" b="1" dirty="0" err="1"/>
              <a:t>BsmtUnfSF</a:t>
            </a:r>
            <a:r>
              <a:rPr lang="en-US" dirty="0"/>
              <a:t>: Unfinished square feet of basement area</a:t>
            </a:r>
          </a:p>
          <a:p>
            <a:pPr fontAlgn="base"/>
            <a:r>
              <a:rPr lang="en-US" b="1" dirty="0" err="1"/>
              <a:t>TotalBsmtSF</a:t>
            </a:r>
            <a:r>
              <a:rPr lang="en-US" dirty="0"/>
              <a:t>: Total square feet of basement area</a:t>
            </a:r>
          </a:p>
          <a:p>
            <a:pPr fontAlgn="base"/>
            <a:r>
              <a:rPr lang="en-US" b="1" dirty="0"/>
              <a:t>Heating</a:t>
            </a:r>
            <a:r>
              <a:rPr lang="en-US" dirty="0"/>
              <a:t>: Type of heating</a:t>
            </a:r>
          </a:p>
          <a:p>
            <a:pPr fontAlgn="base"/>
            <a:r>
              <a:rPr lang="en-US" b="1" dirty="0" err="1"/>
              <a:t>HeatingQC</a:t>
            </a:r>
            <a:r>
              <a:rPr lang="en-US" dirty="0"/>
              <a:t>: Heating quality and condition</a:t>
            </a:r>
          </a:p>
          <a:p>
            <a:pPr fontAlgn="base"/>
            <a:r>
              <a:rPr lang="en-US" b="1" dirty="0" err="1"/>
              <a:t>CentralAir</a:t>
            </a:r>
            <a:r>
              <a:rPr lang="en-US" dirty="0"/>
              <a:t>: Central air conditioning</a:t>
            </a:r>
          </a:p>
          <a:p>
            <a:pPr fontAlgn="base"/>
            <a:r>
              <a:rPr lang="en-US" b="1" dirty="0"/>
              <a:t>Electrical</a:t>
            </a:r>
            <a:r>
              <a:rPr lang="en-US" dirty="0"/>
              <a:t>: Electrical system</a:t>
            </a:r>
          </a:p>
          <a:p>
            <a:pPr fontAlgn="base"/>
            <a:r>
              <a:rPr lang="en-US" b="1" dirty="0"/>
              <a:t>1stFlrSF</a:t>
            </a:r>
            <a:r>
              <a:rPr lang="en-US" dirty="0"/>
              <a:t>: First Floor square feet</a:t>
            </a:r>
          </a:p>
          <a:p>
            <a:pPr fontAlgn="base"/>
            <a:r>
              <a:rPr lang="en-US" b="1" dirty="0"/>
              <a:t>2ndFlrSF</a:t>
            </a:r>
            <a:r>
              <a:rPr lang="en-US" dirty="0"/>
              <a:t>: Second floor square feet</a:t>
            </a:r>
          </a:p>
          <a:p>
            <a:endParaRPr lang="en-US" dirty="0"/>
          </a:p>
        </p:txBody>
      </p:sp>
    </p:spTree>
    <p:extLst>
      <p:ext uri="{BB962C8B-B14F-4D97-AF65-F5344CB8AC3E}">
        <p14:creationId xmlns:p14="http://schemas.microsoft.com/office/powerpoint/2010/main" val="98371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3022-2759-46AE-BC0F-C252B7D71471}"/>
              </a:ext>
            </a:extLst>
          </p:cNvPr>
          <p:cNvSpPr>
            <a:spLocks noGrp="1"/>
          </p:cNvSpPr>
          <p:nvPr>
            <p:ph type="title"/>
          </p:nvPr>
        </p:nvSpPr>
        <p:spPr>
          <a:xfrm>
            <a:off x="1673155" y="190500"/>
            <a:ext cx="10018713" cy="54499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F937263-5AD2-46B7-AD4A-BAC4037004E3}"/>
              </a:ext>
            </a:extLst>
          </p:cNvPr>
          <p:cNvSpPr>
            <a:spLocks noGrp="1"/>
          </p:cNvSpPr>
          <p:nvPr>
            <p:ph idx="1"/>
          </p:nvPr>
        </p:nvSpPr>
        <p:spPr>
          <a:xfrm>
            <a:off x="1484310" y="924339"/>
            <a:ext cx="10018713" cy="4866861"/>
          </a:xfrm>
        </p:spPr>
        <p:txBody>
          <a:bodyPr/>
          <a:lstStyle/>
          <a:p>
            <a:r>
              <a:rPr lang="en-US" dirty="0"/>
              <a:t>Rows:</a:t>
            </a:r>
          </a:p>
          <a:p>
            <a:pPr>
              <a:buNone/>
            </a:pPr>
            <a:r>
              <a:rPr lang="en-US" dirty="0"/>
              <a:t>          * We have </a:t>
            </a:r>
            <a:r>
              <a:rPr lang="en-US" b="1" dirty="0">
                <a:solidFill>
                  <a:srgbClr val="FF0000"/>
                </a:solidFill>
              </a:rPr>
              <a:t>1460</a:t>
            </a:r>
            <a:r>
              <a:rPr lang="en-US" dirty="0"/>
              <a:t>rows in our dataset</a:t>
            </a:r>
          </a:p>
          <a:p>
            <a:r>
              <a:rPr lang="en-IN" dirty="0"/>
              <a:t>Features:</a:t>
            </a:r>
          </a:p>
          <a:p>
            <a:pPr>
              <a:buNone/>
            </a:pPr>
            <a:r>
              <a:rPr lang="en-IN" dirty="0"/>
              <a:t>          * We have </a:t>
            </a:r>
            <a:r>
              <a:rPr lang="en-IN" b="1" dirty="0">
                <a:solidFill>
                  <a:srgbClr val="FF0000"/>
                </a:solidFill>
              </a:rPr>
              <a:t>81</a:t>
            </a:r>
            <a:r>
              <a:rPr lang="en-IN" dirty="0"/>
              <a:t> columns in that</a:t>
            </a:r>
          </a:p>
          <a:p>
            <a:pPr>
              <a:buNone/>
            </a:pPr>
            <a:r>
              <a:rPr lang="en-IN" dirty="0"/>
              <a:t>                  - numerical features </a:t>
            </a:r>
          </a:p>
          <a:p>
            <a:pPr>
              <a:buNone/>
            </a:pPr>
            <a:r>
              <a:rPr lang="en-IN" dirty="0"/>
              <a:t>                  -  categorical features</a:t>
            </a:r>
          </a:p>
          <a:p>
            <a:r>
              <a:rPr lang="en-IN" dirty="0"/>
              <a:t>Target Variable:</a:t>
            </a:r>
            <a:r>
              <a:rPr lang="en-US" dirty="0"/>
              <a:t> </a:t>
            </a:r>
            <a:r>
              <a:rPr lang="en-US" b="1" dirty="0" err="1">
                <a:solidFill>
                  <a:srgbClr val="FF0000"/>
                </a:solidFill>
              </a:rPr>
              <a:t>SalePrice</a:t>
            </a:r>
            <a:endParaRPr lang="en-US" b="1" dirty="0">
              <a:solidFill>
                <a:srgbClr val="FF0000"/>
              </a:solidFill>
            </a:endParaRPr>
          </a:p>
          <a:p>
            <a:r>
              <a:rPr lang="en-US" dirty="0"/>
              <a:t>Problem  Type- Regression type</a:t>
            </a:r>
            <a:endParaRPr lang="en-IN" dirty="0"/>
          </a:p>
          <a:p>
            <a:endParaRPr lang="en-US" dirty="0"/>
          </a:p>
        </p:txBody>
      </p:sp>
    </p:spTree>
    <p:extLst>
      <p:ext uri="{BB962C8B-B14F-4D97-AF65-F5344CB8AC3E}">
        <p14:creationId xmlns:p14="http://schemas.microsoft.com/office/powerpoint/2010/main" val="103389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16E8-B78A-8E04-F184-96E84318F0A5}"/>
              </a:ext>
            </a:extLst>
          </p:cNvPr>
          <p:cNvSpPr>
            <a:spLocks noGrp="1"/>
          </p:cNvSpPr>
          <p:nvPr>
            <p:ph type="title"/>
          </p:nvPr>
        </p:nvSpPr>
        <p:spPr>
          <a:xfrm>
            <a:off x="1484311" y="685801"/>
            <a:ext cx="10018713" cy="83820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00000"/>
                </a:solidFill>
                <a:effectLst/>
                <a:latin typeface="Helvetica Neue"/>
              </a:rPr>
            </a:br>
            <a:r>
              <a:rPr lang="en-IN" b="1" i="0" dirty="0">
                <a:solidFill>
                  <a:srgbClr val="000000"/>
                </a:solidFill>
                <a:effectLst/>
                <a:latin typeface="Helvetica Neue"/>
              </a:rPr>
              <a:t>Data Preparation &amp; Exploration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261021C-7CE2-1EE8-9131-AC1D7CFFB72F}"/>
              </a:ext>
            </a:extLst>
          </p:cNvPr>
          <p:cNvSpPr>
            <a:spLocks noGrp="1"/>
          </p:cNvSpPr>
          <p:nvPr>
            <p:ph idx="1"/>
          </p:nvPr>
        </p:nvSpPr>
        <p:spPr>
          <a:xfrm>
            <a:off x="1484310" y="1775013"/>
            <a:ext cx="10018713" cy="4016188"/>
          </a:xfrm>
        </p:spPr>
        <p:txBody>
          <a:bodyPr>
            <a:normAutofit fontScale="92500" lnSpcReduction="20000"/>
          </a:bodyPr>
          <a:lstStyle/>
          <a:p>
            <a:r>
              <a:rPr lang="en-IN" dirty="0"/>
              <a:t>Importing necessary packages</a:t>
            </a:r>
          </a:p>
          <a:p>
            <a:r>
              <a:rPr lang="en-IN" dirty="0"/>
              <a:t>Loading Dataset</a:t>
            </a:r>
          </a:p>
          <a:p>
            <a:r>
              <a:rPr lang="en-US" dirty="0"/>
              <a:t>Displaying the first 10 rows of data</a:t>
            </a:r>
          </a:p>
          <a:p>
            <a:r>
              <a:rPr lang="en-US" dirty="0"/>
              <a:t>Checking the shape of the dataset</a:t>
            </a:r>
          </a:p>
          <a:p>
            <a:r>
              <a:rPr lang="en-US" dirty="0"/>
              <a:t>Checking the info on the dataset</a:t>
            </a:r>
          </a:p>
          <a:p>
            <a:r>
              <a:rPr lang="en-US" dirty="0">
                <a:latin typeface="Helvetica Neue"/>
              </a:rPr>
              <a:t>C</a:t>
            </a:r>
            <a:r>
              <a:rPr lang="en-US" b="0" i="0" dirty="0">
                <a:effectLst/>
                <a:latin typeface="Helvetica Neue"/>
              </a:rPr>
              <a:t>hecking whether our data has missing values</a:t>
            </a:r>
          </a:p>
          <a:p>
            <a:r>
              <a:rPr lang="en-US" dirty="0">
                <a:latin typeface="Helvetica Neue"/>
              </a:rPr>
              <a:t>Null Handling</a:t>
            </a:r>
          </a:p>
          <a:p>
            <a:r>
              <a:rPr lang="en-US" dirty="0">
                <a:latin typeface="Helvetica Neue"/>
              </a:rPr>
              <a:t>Correlation</a:t>
            </a:r>
          </a:p>
          <a:p>
            <a:r>
              <a:rPr lang="en-US" dirty="0">
                <a:latin typeface="Helvetica Neue"/>
              </a:rPr>
              <a:t>Conclusion</a:t>
            </a:r>
            <a:endParaRPr lang="en-US" dirty="0"/>
          </a:p>
          <a:p>
            <a:endParaRPr lang="en-IN" dirty="0"/>
          </a:p>
        </p:txBody>
      </p:sp>
    </p:spTree>
    <p:extLst>
      <p:ext uri="{BB962C8B-B14F-4D97-AF65-F5344CB8AC3E}">
        <p14:creationId xmlns:p14="http://schemas.microsoft.com/office/powerpoint/2010/main" val="1682060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512</TotalTime>
  <Words>671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Helvetica Neue</vt:lpstr>
      <vt:lpstr>Parallax</vt:lpstr>
      <vt:lpstr>Ridge Regression   House price prediction</vt:lpstr>
      <vt:lpstr> Problem Statement and Objective: </vt:lpstr>
      <vt:lpstr>PowerPoint Presentation</vt:lpstr>
      <vt:lpstr> Data Set Description </vt:lpstr>
      <vt:lpstr>PowerPoint Presentation</vt:lpstr>
      <vt:lpstr>PowerPoint Presentation</vt:lpstr>
      <vt:lpstr>PowerPoint Presentation</vt:lpstr>
      <vt:lpstr>PowerPoint Presentation</vt:lpstr>
      <vt:lpstr> Data Preparation &amp; Exploration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Pillutla</dc:creator>
  <cp:lastModifiedBy>Sai Deekshitha, Dodla</cp:lastModifiedBy>
  <cp:revision>7</cp:revision>
  <dcterms:created xsi:type="dcterms:W3CDTF">2023-02-26T18:23:48Z</dcterms:created>
  <dcterms:modified xsi:type="dcterms:W3CDTF">2023-02-27T05:25:57Z</dcterms:modified>
</cp:coreProperties>
</file>