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941297804_1296x1457.jpg"/>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915009552_2264x1509.jpg"/>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740519873_3318x2212.jpg"/>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740519873_3318x2212.jpg"/>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519873_3318x2212.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Image"/>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Image"/>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1" name="SRM UNIVERSITY ANDHRA PRADESH"/>
          <p:cNvSpPr txBox="1"/>
          <p:nvPr>
            <p:ph type="ctrTitle"/>
          </p:nvPr>
        </p:nvSpPr>
        <p:spPr>
          <a:xfrm>
            <a:off x="1219200" y="-603639"/>
            <a:ext cx="21945600" cy="4267201"/>
          </a:xfrm>
          <a:prstGeom prst="rect">
            <a:avLst/>
          </a:prstGeom>
        </p:spPr>
        <p:txBody>
          <a:bodyPr/>
          <a:lstStyle/>
          <a:p>
            <a:pPr>
              <a:defRPr b="1" spc="-70" sz="7000" u="sng">
                <a:latin typeface="Avenir Next Regular"/>
                <a:ea typeface="Avenir Next Regular"/>
                <a:cs typeface="Avenir Next Regular"/>
                <a:sym typeface="Avenir Next Regular"/>
              </a:defRPr>
            </a:pPr>
            <a:r>
              <a:t>SRM UNIVERSITY ANDHRA PRADESH </a:t>
            </a:r>
          </a:p>
          <a:p>
            <a:pPr algn="l" defTabSz="457200">
              <a:lnSpc>
                <a:spcPct val="100000"/>
              </a:lnSpc>
              <a:spcBef>
                <a:spcPts val="1200"/>
              </a:spcBef>
              <a:defRPr b="1" spc="0" sz="3733">
                <a:latin typeface="Times Roman"/>
                <a:ea typeface="Times Roman"/>
                <a:cs typeface="Times Roman"/>
                <a:sym typeface="Times Roman"/>
              </a:defRPr>
            </a:pPr>
            <a:endParaRPr b="0" sz="1200"/>
          </a:p>
        </p:txBody>
      </p:sp>
      <p:sp>
        <p:nvSpPr>
          <p:cNvPr id="152" name="“Airline Resevation System”…"/>
          <p:cNvSpPr txBox="1"/>
          <p:nvPr>
            <p:ph type="subTitle" idx="1"/>
          </p:nvPr>
        </p:nvSpPr>
        <p:spPr>
          <a:xfrm>
            <a:off x="1219200" y="3687541"/>
            <a:ext cx="21945600" cy="9211844"/>
          </a:xfrm>
          <a:prstGeom prst="rect">
            <a:avLst/>
          </a:prstGeom>
        </p:spPr>
        <p:txBody>
          <a:bodyPr/>
          <a:lstStyle/>
          <a:p>
            <a:pPr defTabSz="635634">
              <a:defRPr spc="-46" sz="4619"/>
            </a:pPr>
          </a:p>
          <a:p>
            <a:pPr defTabSz="635634">
              <a:defRPr spc="-46" sz="4619">
                <a:solidFill>
                  <a:schemeClr val="accent5"/>
                </a:solidFill>
              </a:defRPr>
            </a:pPr>
          </a:p>
          <a:p>
            <a:pPr defTabSz="635634">
              <a:defRPr spc="-56" sz="5621">
                <a:solidFill>
                  <a:schemeClr val="accent5"/>
                </a:solidFill>
              </a:defRPr>
            </a:pPr>
            <a:r>
              <a:t>“Airline Resevation System”</a:t>
            </a:r>
          </a:p>
          <a:p>
            <a:pPr defTabSz="352043">
              <a:spcBef>
                <a:spcPts val="900"/>
              </a:spcBef>
              <a:defRPr spc="0" sz="5621">
                <a:latin typeface="Times Roman"/>
                <a:ea typeface="Times Roman"/>
                <a:cs typeface="Times Roman"/>
                <a:sym typeface="Times Roman"/>
              </a:defRPr>
            </a:pPr>
            <a:r>
              <a:t>    </a:t>
            </a:r>
            <a:endParaRPr>
              <a:latin typeface="Microsoft Sans Serif"/>
              <a:ea typeface="Microsoft Sans Serif"/>
              <a:cs typeface="Microsoft Sans Serif"/>
              <a:sym typeface="Microsoft Sans Serif"/>
            </a:endParaRPr>
          </a:p>
          <a:p>
            <a:pPr defTabSz="352043">
              <a:spcBef>
                <a:spcPts val="900"/>
              </a:spcBef>
              <a:defRPr spc="0" sz="4619">
                <a:solidFill>
                  <a:schemeClr val="accent5"/>
                </a:solidFill>
                <a:latin typeface="Times Roman"/>
                <a:ea typeface="Times Roman"/>
                <a:cs typeface="Times Roman"/>
                <a:sym typeface="Times Roman"/>
              </a:defRPr>
            </a:pPr>
            <a:endParaRPr sz="4004">
              <a:latin typeface="Microsoft Sans Serif"/>
              <a:ea typeface="Microsoft Sans Serif"/>
              <a:cs typeface="Microsoft Sans Serif"/>
              <a:sym typeface="Microsoft Sans Serif"/>
            </a:endParaRPr>
          </a:p>
          <a:p>
            <a:pPr defTabSz="352043">
              <a:spcBef>
                <a:spcPts val="900"/>
              </a:spcBef>
              <a:defRPr spc="0" sz="4619">
                <a:solidFill>
                  <a:schemeClr val="accent5"/>
                </a:solidFill>
                <a:latin typeface="Times Roman"/>
                <a:ea typeface="Times Roman"/>
                <a:cs typeface="Times Roman"/>
                <a:sym typeface="Times Roman"/>
              </a:defRPr>
            </a:pPr>
            <a:r>
              <a:rPr sz="4004">
                <a:latin typeface="Microsoft Sans Serif"/>
                <a:ea typeface="Microsoft Sans Serif"/>
                <a:cs typeface="Microsoft Sans Serif"/>
                <a:sym typeface="Microsoft Sans Serif"/>
              </a:rPr>
              <a:t>Submitted by:-</a:t>
            </a:r>
            <a:endParaRPr sz="4004">
              <a:latin typeface="Microsoft Sans Serif"/>
              <a:ea typeface="Microsoft Sans Serif"/>
              <a:cs typeface="Microsoft Sans Serif"/>
              <a:sym typeface="Microsoft Sans Serif"/>
            </a:endParaRPr>
          </a:p>
          <a:p>
            <a:pPr defTabSz="352043">
              <a:spcBef>
                <a:spcPts val="900"/>
              </a:spcBef>
              <a:defRPr spc="0" sz="2849">
                <a:latin typeface="Arial Rounded MT Bold"/>
                <a:ea typeface="Arial Rounded MT Bold"/>
                <a:cs typeface="Arial Rounded MT Bold"/>
                <a:sym typeface="Arial Rounded MT Bold"/>
              </a:defRPr>
            </a:pPr>
            <a:r>
              <a:t>Rohith Kamal Kumar Yenduri AP21110010303 </a:t>
            </a:r>
          </a:p>
          <a:p>
            <a:pPr defTabSz="352043">
              <a:spcBef>
                <a:spcPts val="900"/>
              </a:spcBef>
              <a:defRPr spc="0" sz="2849">
                <a:latin typeface="Arial Rounded MT Bold"/>
                <a:ea typeface="Arial Rounded MT Bold"/>
                <a:cs typeface="Arial Rounded MT Bold"/>
                <a:sym typeface="Arial Rounded MT Bold"/>
              </a:defRPr>
            </a:pPr>
            <a:r>
              <a:t>Deekshitha Chirumamilla AP21110010304 </a:t>
            </a:r>
          </a:p>
          <a:p>
            <a:pPr defTabSz="352043">
              <a:spcBef>
                <a:spcPts val="900"/>
              </a:spcBef>
              <a:defRPr spc="0" sz="2849">
                <a:latin typeface="Arial Rounded MT Bold"/>
                <a:ea typeface="Arial Rounded MT Bold"/>
                <a:cs typeface="Arial Rounded MT Bold"/>
                <a:sym typeface="Arial Rounded MT Bold"/>
              </a:defRPr>
            </a:pPr>
            <a:r>
              <a:t>Shreyan Dasari AP21110010305 </a:t>
            </a:r>
          </a:p>
          <a:p>
            <a:pPr algn="l" defTabSz="352043">
              <a:spcBef>
                <a:spcPts val="900"/>
              </a:spcBef>
              <a:defRPr b="1" spc="0" sz="2874">
                <a:solidFill>
                  <a:srgbClr val="FF0000"/>
                </a:solidFill>
                <a:latin typeface="Times Roman"/>
                <a:ea typeface="Times Roman"/>
                <a:cs typeface="Times Roman"/>
                <a:sym typeface="Times Roman"/>
              </a:defRPr>
            </a:pPr>
            <a:r>
              <a:t>                                                          </a:t>
            </a:r>
          </a:p>
          <a:p>
            <a:pPr defTabSz="352043">
              <a:spcBef>
                <a:spcPts val="900"/>
              </a:spcBef>
              <a:defRPr b="1" spc="0" sz="3490">
                <a:solidFill>
                  <a:srgbClr val="FF0000"/>
                </a:solidFill>
                <a:latin typeface="Times Roman"/>
                <a:ea typeface="Times Roman"/>
                <a:cs typeface="Times Roman"/>
                <a:sym typeface="Times Roman"/>
              </a:defRPr>
            </a:pPr>
            <a:endParaRPr b="0" sz="924">
              <a:solidFill>
                <a:srgbClr val="000000"/>
              </a:solidFill>
            </a:endParaRPr>
          </a:p>
          <a:p>
            <a:pPr algn="l" defTabSz="352043">
              <a:spcBef>
                <a:spcPts val="900"/>
              </a:spcBef>
              <a:defRPr b="1" spc="0" sz="2874">
                <a:solidFill>
                  <a:srgbClr val="FF0000"/>
                </a:solidFill>
                <a:latin typeface="Times Roman"/>
                <a:ea typeface="Times Roman"/>
                <a:cs typeface="Times Roman"/>
                <a:sym typeface="Times Roman"/>
              </a:defRPr>
            </a:pPr>
            <a:endParaRPr b="0"/>
          </a:p>
          <a:p>
            <a:pPr algn="l" defTabSz="352043">
              <a:spcBef>
                <a:spcPts val="900"/>
              </a:spcBef>
              <a:defRPr b="1" spc="0" sz="2258">
                <a:latin typeface="Times Roman"/>
                <a:ea typeface="Times Roman"/>
                <a:cs typeface="Times Roman"/>
                <a:sym typeface="Times Roman"/>
              </a:defRPr>
            </a:pPr>
            <a:endParaRPr b="0" sz="4004">
              <a:latin typeface="Microsoft Sans Serif"/>
              <a:ea typeface="Microsoft Sans Serif"/>
              <a:cs typeface="Microsoft Sans Serif"/>
              <a:sym typeface="Microsoft Sans Serif"/>
            </a:endParaRPr>
          </a:p>
        </p:txBody>
      </p:sp>
      <p:sp>
        <p:nvSpPr>
          <p:cNvPr id="153" name="Slide Number"/>
          <p:cNvSpPr txBox="1"/>
          <p:nvPr>
            <p:ph type="sldNum" sz="quarter" idx="4294967295"/>
          </p:nvPr>
        </p:nvSpPr>
        <p:spPr>
          <a:xfrm>
            <a:off x="12087986" y="12700000"/>
            <a:ext cx="21564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4" name="Rectangle"/>
          <p:cNvSpPr/>
          <p:nvPr/>
        </p:nvSpPr>
        <p:spPr>
          <a:xfrm>
            <a:off x="263240" y="372114"/>
            <a:ext cx="23857520" cy="12971771"/>
          </a:xfrm>
          <a:prstGeom prst="rect">
            <a:avLst/>
          </a:prstGeom>
          <a:ln w="635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6" name="Agenda:-"/>
          <p:cNvSpPr txBox="1"/>
          <p:nvPr>
            <p:ph type="title"/>
          </p:nvPr>
        </p:nvSpPr>
        <p:spPr>
          <a:prstGeom prst="rect">
            <a:avLst/>
          </a:prstGeom>
        </p:spPr>
        <p:txBody>
          <a:bodyPr/>
          <a:lstStyle>
            <a:lvl1pPr algn="l" defTabSz="2438338">
              <a:lnSpc>
                <a:spcPct val="90000"/>
              </a:lnSpc>
              <a:spcBef>
                <a:spcPts val="2400"/>
              </a:spcBef>
              <a:defRPr spc="0" sz="7500">
                <a:latin typeface="Canela Text Regular"/>
                <a:ea typeface="Canela Text Regular"/>
                <a:cs typeface="Canela Text Regular"/>
                <a:sym typeface="Canela Text Regular"/>
              </a:defRPr>
            </a:lvl1pPr>
          </a:lstStyle>
          <a:p>
            <a:pPr/>
            <a:r>
              <a:t>Agenda:-</a:t>
            </a:r>
          </a:p>
        </p:txBody>
      </p:sp>
      <p:sp>
        <p:nvSpPr>
          <p:cNvPr id="157" name="Slide bullet text"/>
          <p:cNvSpPr txBox="1"/>
          <p:nvPr>
            <p:ph type="body" idx="1"/>
          </p:nvPr>
        </p:nvSpPr>
        <p:spPr>
          <a:xfrm>
            <a:off x="914400" y="2683073"/>
            <a:ext cx="21948577" cy="10813158"/>
          </a:xfrm>
          <a:prstGeom prst="rect">
            <a:avLst/>
          </a:prstGeom>
        </p:spPr>
        <p:txBody>
          <a:bodyPr/>
          <a:lstStyle>
            <a:lvl1pPr marL="0" indent="0" defTabSz="914400">
              <a:lnSpc>
                <a:spcPct val="100000"/>
              </a:lnSpc>
              <a:spcBef>
                <a:spcPts val="400"/>
              </a:spcBef>
              <a:buSzTx/>
              <a:buNone/>
              <a:defRPr b="1" sz="1800">
                <a:solidFill>
                  <a:srgbClr val="7CA655"/>
                </a:solidFill>
                <a:latin typeface="Franklin Gothic Demi"/>
                <a:ea typeface="Franklin Gothic Demi"/>
                <a:cs typeface="Franklin Gothic Demi"/>
                <a:sym typeface="Franklin Gothic Demi"/>
              </a:defRPr>
            </a:lvl1pPr>
          </a:lstStyle>
          <a:p>
            <a:pPr/>
            <a:r>
              <a:t> </a:t>
            </a:r>
          </a:p>
        </p:txBody>
      </p:sp>
      <p:sp>
        <p:nvSpPr>
          <p:cNvPr id="158" name="01. Aim / Objective"/>
          <p:cNvSpPr txBox="1"/>
          <p:nvPr/>
        </p:nvSpPr>
        <p:spPr>
          <a:xfrm>
            <a:off x="2739491" y="3543300"/>
            <a:ext cx="5595418"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914400">
              <a:lnSpc>
                <a:spcPct val="100000"/>
              </a:lnSpc>
              <a:spcBef>
                <a:spcPts val="400"/>
              </a:spcBef>
              <a:defRPr b="1" sz="2800">
                <a:solidFill>
                  <a:schemeClr val="accent1">
                    <a:satOff val="2969"/>
                    <a:lumOff val="-11469"/>
                  </a:schemeClr>
                </a:solidFill>
                <a:latin typeface="Franklin Gothic Demi"/>
                <a:ea typeface="Franklin Gothic Demi"/>
                <a:cs typeface="Franklin Gothic Demi"/>
                <a:sym typeface="Franklin Gothic Demi"/>
              </a:defRPr>
            </a:lvl1pPr>
          </a:lstStyle>
          <a:p>
            <a:pPr/>
            <a:r>
              <a:t>01. Aim / Objective</a:t>
            </a:r>
          </a:p>
        </p:txBody>
      </p:sp>
      <p:sp>
        <p:nvSpPr>
          <p:cNvPr id="159" name="States the purpose of the project"/>
          <p:cNvSpPr txBox="1"/>
          <p:nvPr/>
        </p:nvSpPr>
        <p:spPr>
          <a:xfrm>
            <a:off x="2804566" y="4344924"/>
            <a:ext cx="4652468"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States the purpose of the project</a:t>
            </a:r>
          </a:p>
        </p:txBody>
      </p:sp>
      <p:sp>
        <p:nvSpPr>
          <p:cNvPr id="160" name="02.Abstract"/>
          <p:cNvSpPr txBox="1"/>
          <p:nvPr/>
        </p:nvSpPr>
        <p:spPr>
          <a:xfrm>
            <a:off x="15004336" y="3568700"/>
            <a:ext cx="2655728" cy="48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914400">
              <a:lnSpc>
                <a:spcPct val="100000"/>
              </a:lnSpc>
              <a:spcBef>
                <a:spcPts val="400"/>
              </a:spcBef>
              <a:defRPr b="1" sz="2500">
                <a:solidFill>
                  <a:schemeClr val="accent1">
                    <a:satOff val="2969"/>
                    <a:lumOff val="-11469"/>
                  </a:schemeClr>
                </a:solidFill>
                <a:latin typeface="Franklin Gothic Demi"/>
                <a:ea typeface="Franklin Gothic Demi"/>
                <a:cs typeface="Franklin Gothic Demi"/>
                <a:sym typeface="Franklin Gothic Demi"/>
              </a:defRPr>
            </a:lvl1pPr>
          </a:lstStyle>
          <a:p>
            <a:pPr/>
            <a:r>
              <a:t>02.Abstract</a:t>
            </a:r>
          </a:p>
        </p:txBody>
      </p:sp>
      <p:sp>
        <p:nvSpPr>
          <p:cNvPr id="161" name="The summary of the whole project"/>
          <p:cNvSpPr txBox="1"/>
          <p:nvPr/>
        </p:nvSpPr>
        <p:spPr>
          <a:xfrm>
            <a:off x="14883790" y="4344924"/>
            <a:ext cx="4878020"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summary of the whole project</a:t>
            </a:r>
          </a:p>
        </p:txBody>
      </p:sp>
      <p:sp>
        <p:nvSpPr>
          <p:cNvPr id="162" name="03. Introduction"/>
          <p:cNvSpPr txBox="1"/>
          <p:nvPr/>
        </p:nvSpPr>
        <p:spPr>
          <a:xfrm>
            <a:off x="1759153" y="8472678"/>
            <a:ext cx="2730094" cy="6314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chemeClr val="accent1">
                    <a:satOff val="2969"/>
                    <a:lumOff val="-11469"/>
                  </a:schemeClr>
                </a:solidFill>
              </a:defRPr>
            </a:lvl1pPr>
          </a:lstStyle>
          <a:p>
            <a:pPr/>
            <a:r>
              <a:t>03. Introduction</a:t>
            </a:r>
          </a:p>
        </p:txBody>
      </p:sp>
      <p:sp>
        <p:nvSpPr>
          <p:cNvPr id="163" name="Breaks down the project into parts"/>
          <p:cNvSpPr txBox="1"/>
          <p:nvPr/>
        </p:nvSpPr>
        <p:spPr>
          <a:xfrm>
            <a:off x="1589684" y="9401809"/>
            <a:ext cx="4897832"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Breaks down the project into parts</a:t>
            </a:r>
          </a:p>
        </p:txBody>
      </p:sp>
      <p:sp>
        <p:nvSpPr>
          <p:cNvPr id="164" name="04.System Requirements"/>
          <p:cNvSpPr txBox="1"/>
          <p:nvPr/>
        </p:nvSpPr>
        <p:spPr>
          <a:xfrm>
            <a:off x="15290647" y="9643363"/>
            <a:ext cx="4064306" cy="6314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chemeClr val="accent1">
                    <a:satOff val="2969"/>
                    <a:lumOff val="-11469"/>
                  </a:schemeClr>
                </a:solidFill>
              </a:defRPr>
            </a:lvl1pPr>
          </a:lstStyle>
          <a:p>
            <a:pPr/>
            <a:r>
              <a:t>04.System Requirements</a:t>
            </a:r>
          </a:p>
        </p:txBody>
      </p:sp>
      <p:sp>
        <p:nvSpPr>
          <p:cNvPr id="165" name="Minimum system specifications demanded by the program"/>
          <p:cNvSpPr txBox="1"/>
          <p:nvPr/>
        </p:nvSpPr>
        <p:spPr>
          <a:xfrm>
            <a:off x="15314574" y="10249534"/>
            <a:ext cx="8182052"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Minimum system specifications demanded by the program</a:t>
            </a:r>
          </a:p>
        </p:txBody>
      </p:sp>
      <p:sp>
        <p:nvSpPr>
          <p:cNvPr id="166" name="05. Algorithm"/>
          <p:cNvSpPr txBox="1"/>
          <p:nvPr/>
        </p:nvSpPr>
        <p:spPr>
          <a:xfrm>
            <a:off x="11045647" y="11466830"/>
            <a:ext cx="2292706" cy="6314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chemeClr val="accent1">
                    <a:satOff val="2969"/>
                    <a:lumOff val="-11469"/>
                  </a:schemeClr>
                </a:solidFill>
              </a:defRPr>
            </a:lvl1pPr>
          </a:lstStyle>
          <a:p>
            <a:pPr/>
            <a:r>
              <a:t>05. Algorithm</a:t>
            </a:r>
          </a:p>
        </p:txBody>
      </p:sp>
      <p:sp>
        <p:nvSpPr>
          <p:cNvPr id="167" name="Explains the steps of the project"/>
          <p:cNvSpPr txBox="1"/>
          <p:nvPr/>
        </p:nvSpPr>
        <p:spPr>
          <a:xfrm>
            <a:off x="10186619" y="12103100"/>
            <a:ext cx="4569562"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Explains the steps of the project</a:t>
            </a:r>
          </a:p>
        </p:txBody>
      </p:sp>
      <p:sp>
        <p:nvSpPr>
          <p:cNvPr id="168" name="Rectangle"/>
          <p:cNvSpPr/>
          <p:nvPr/>
        </p:nvSpPr>
        <p:spPr>
          <a:xfrm>
            <a:off x="263240" y="372114"/>
            <a:ext cx="23857520" cy="12971771"/>
          </a:xfrm>
          <a:prstGeom prst="rect">
            <a:avLst/>
          </a:prstGeom>
          <a:ln w="635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0" name="AIM/OBJECTIVE"/>
          <p:cNvSpPr txBox="1"/>
          <p:nvPr>
            <p:ph type="title"/>
          </p:nvPr>
        </p:nvSpPr>
        <p:spPr>
          <a:prstGeom prst="rect">
            <a:avLst/>
          </a:prstGeom>
        </p:spPr>
        <p:txBody>
          <a:bodyPr/>
          <a:lstStyle>
            <a:lvl1pPr algn="l">
              <a:defRPr b="1" i="1" spc="-50" sz="5000" u="sng">
                <a:latin typeface="Palatino"/>
                <a:ea typeface="Palatino"/>
                <a:cs typeface="Palatino"/>
                <a:sym typeface="Palatino"/>
              </a:defRPr>
            </a:lvl1pPr>
          </a:lstStyle>
          <a:p>
            <a:pPr/>
            <a:r>
              <a:t>AIM/OBJECTIVE </a:t>
            </a:r>
            <a:endParaRPr b="0"/>
          </a:p>
        </p:txBody>
      </p:sp>
      <p:sp>
        <p:nvSpPr>
          <p:cNvPr id="171" name="The main objective of the project is to develop online Banking system for online. In present some of airline reservation is done manually. User has to visit airport to book ticket. Some of users may find some difficult to go to airport and get their tick"/>
          <p:cNvSpPr txBox="1"/>
          <p:nvPr>
            <p:ph type="body" idx="1"/>
          </p:nvPr>
        </p:nvSpPr>
        <p:spPr>
          <a:xfrm>
            <a:off x="982232" y="2283334"/>
            <a:ext cx="21948577" cy="10052975"/>
          </a:xfrm>
          <a:prstGeom prst="rect">
            <a:avLst/>
          </a:prstGeom>
        </p:spPr>
        <p:txBody>
          <a:bodyPr/>
          <a:lstStyle/>
          <a:p>
            <a:pPr marL="0" indent="0" defTabSz="265175">
              <a:lnSpc>
                <a:spcPct val="100000"/>
              </a:lnSpc>
              <a:spcBef>
                <a:spcPts val="600"/>
              </a:spcBef>
              <a:buSzTx/>
              <a:buNone/>
              <a:defRPr sz="3943">
                <a:solidFill>
                  <a:srgbClr val="444444"/>
                </a:solidFill>
                <a:latin typeface="Times New Roman"/>
                <a:ea typeface="Times New Roman"/>
                <a:cs typeface="Times New Roman"/>
                <a:sym typeface="Times New Roman"/>
              </a:defRPr>
            </a:pPr>
            <a:r>
              <a:t>The main objective of the project is to develop online Banking system for online. In present some of airline reservation is done manually. User has to visit airport to book ticket. Some of users may find some difficult to go to airport and get their ticket reserved so in this airport reservation system, we will automate all the booking process. In our airline reservation system user can check available seats, class. In this Software you can keep record of tickets booked. The main purpose of developing airline reservation system is to design an application, which could </a:t>
            </a:r>
            <a:endParaRPr>
              <a:solidFill>
                <a:srgbClr val="000000"/>
              </a:solidFill>
              <a:latin typeface="Times Roman"/>
              <a:ea typeface="Times Roman"/>
              <a:cs typeface="Times Roman"/>
              <a:sym typeface="Times Roman"/>
            </a:endParaRPr>
          </a:p>
          <a:p>
            <a:pPr marL="0" indent="0" defTabSz="265175">
              <a:lnSpc>
                <a:spcPct val="100000"/>
              </a:lnSpc>
              <a:spcBef>
                <a:spcPts val="600"/>
              </a:spcBef>
              <a:buSzTx/>
              <a:buNone/>
              <a:defRPr sz="3943">
                <a:solidFill>
                  <a:srgbClr val="444444"/>
                </a:solidFill>
                <a:latin typeface="Times New Roman"/>
                <a:ea typeface="Times New Roman"/>
                <a:cs typeface="Times New Roman"/>
                <a:sym typeface="Times New Roman"/>
              </a:defRPr>
            </a:pPr>
            <a:r>
              <a:t>store data and provide an interface ticket related details with 100% accuracy. This airline reservation system also allows user to book multiple tickets, cancel ticket. Using this system user can also search any individual seat in few seconds. Our system also provides security check to reduce fraud. The system will check the user’s existence in the database and provide the set of services with respect to the role of the user.</a:t>
            </a:r>
          </a:p>
          <a:p>
            <a:pPr marL="0" indent="0" defTabSz="265175">
              <a:lnSpc>
                <a:spcPct val="100000"/>
              </a:lnSpc>
              <a:spcBef>
                <a:spcPts val="600"/>
              </a:spcBef>
              <a:buSzTx/>
              <a:buNone/>
              <a:defRPr sz="3943">
                <a:solidFill>
                  <a:srgbClr val="444444"/>
                </a:solidFill>
                <a:latin typeface="Times New Roman"/>
                <a:ea typeface="Times New Roman"/>
                <a:cs typeface="Times New Roman"/>
                <a:sym typeface="Times New Roman"/>
              </a:defRPr>
            </a:pPr>
          </a:p>
          <a:p>
            <a:pPr marL="0" indent="0" defTabSz="265175">
              <a:lnSpc>
                <a:spcPct val="100000"/>
              </a:lnSpc>
              <a:spcBef>
                <a:spcPts val="600"/>
              </a:spcBef>
              <a:buSzTx/>
              <a:buNone/>
              <a:defRPr sz="3943">
                <a:latin typeface="Times New Roman"/>
                <a:ea typeface="Times New Roman"/>
                <a:cs typeface="Times New Roman"/>
                <a:sym typeface="Times New Roman"/>
              </a:defRPr>
            </a:pPr>
            <a:r>
              <a:t>And some other objectives of the system are- </a:t>
            </a:r>
            <a:r>
              <a:rPr>
                <a:latin typeface="Times Roman"/>
                <a:ea typeface="Times Roman"/>
                <a:cs typeface="Times Roman"/>
                <a:sym typeface="Times Roman"/>
              </a:rPr>
              <a:t>✓ </a:t>
            </a:r>
            <a:r>
              <a:t>To reduce paperwork.</a:t>
            </a:r>
            <a:br/>
            <a:r>
              <a:rPr>
                <a:latin typeface="Times Roman"/>
                <a:ea typeface="Times Roman"/>
                <a:cs typeface="Times Roman"/>
                <a:sym typeface="Times Roman"/>
              </a:rPr>
              <a:t>✓ </a:t>
            </a:r>
            <a:r>
              <a:t>Reduced operational time.</a:t>
            </a:r>
            <a:br/>
            <a:r>
              <a:rPr>
                <a:latin typeface="Times Roman"/>
                <a:ea typeface="Times Roman"/>
                <a:cs typeface="Times Roman"/>
                <a:sym typeface="Times Roman"/>
              </a:rPr>
              <a:t>✓ </a:t>
            </a:r>
            <a:r>
              <a:t>Increased accuracy and reliability. </a:t>
            </a:r>
            <a:endParaRPr>
              <a:latin typeface="Times Roman"/>
              <a:ea typeface="Times Roman"/>
              <a:cs typeface="Times Roman"/>
              <a:sym typeface="Times Roman"/>
            </a:endParaRPr>
          </a:p>
          <a:p>
            <a:pPr marL="0" indent="0" defTabSz="265175">
              <a:lnSpc>
                <a:spcPct val="100000"/>
              </a:lnSpc>
              <a:spcBef>
                <a:spcPts val="600"/>
              </a:spcBef>
              <a:buSzTx/>
              <a:buNone/>
              <a:defRPr sz="3943">
                <a:latin typeface="Times New Roman"/>
                <a:ea typeface="Times New Roman"/>
                <a:cs typeface="Times New Roman"/>
                <a:sym typeface="Times New Roman"/>
              </a:defRPr>
            </a:pPr>
            <a:r>
              <a:rPr>
                <a:latin typeface="Times Roman"/>
                <a:ea typeface="Times Roman"/>
                <a:cs typeface="Times Roman"/>
                <a:sym typeface="Times Roman"/>
              </a:rPr>
              <a:t>✓ </a:t>
            </a:r>
            <a:r>
              <a:t>Fast Process.</a:t>
            </a:r>
            <a:br/>
            <a:r>
              <a:rPr>
                <a:latin typeface="Times Roman"/>
                <a:ea typeface="Times Roman"/>
                <a:cs typeface="Times Roman"/>
                <a:sym typeface="Times Roman"/>
              </a:rPr>
              <a:t>✓ </a:t>
            </a:r>
            <a:r>
              <a:t>Increased operational efficiency. </a:t>
            </a:r>
            <a:r>
              <a:rPr>
                <a:latin typeface="Times Roman"/>
                <a:ea typeface="Times Roman"/>
                <a:cs typeface="Times Roman"/>
                <a:sym typeface="Times Roman"/>
              </a:rPr>
              <a:t>✓ </a:t>
            </a:r>
            <a:r>
              <a:t>Data security. </a:t>
            </a:r>
          </a:p>
        </p:txBody>
      </p:sp>
      <p:sp>
        <p:nvSpPr>
          <p:cNvPr id="172" name="Rectangle"/>
          <p:cNvSpPr/>
          <p:nvPr/>
        </p:nvSpPr>
        <p:spPr>
          <a:xfrm>
            <a:off x="263240" y="372114"/>
            <a:ext cx="23857520" cy="12971771"/>
          </a:xfrm>
          <a:prstGeom prst="rect">
            <a:avLst/>
          </a:prstGeom>
          <a:ln w="635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73" name="Slide Number"/>
          <p:cNvSpPr txBox="1"/>
          <p:nvPr>
            <p:ph type="sldNum" sz="quarter" idx="4294967295"/>
          </p:nvPr>
        </p:nvSpPr>
        <p:spPr>
          <a:xfrm>
            <a:off x="12058141" y="12700000"/>
            <a:ext cx="26771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5" name="TOPIC: AIRLINE RESERVATION SYSTEM"/>
          <p:cNvSpPr txBox="1"/>
          <p:nvPr>
            <p:ph type="title"/>
          </p:nvPr>
        </p:nvSpPr>
        <p:spPr>
          <a:prstGeom prst="rect">
            <a:avLst/>
          </a:prstGeom>
        </p:spPr>
        <p:txBody>
          <a:bodyPr/>
          <a:lstStyle/>
          <a:p>
            <a:pPr defTabSz="416052">
              <a:lnSpc>
                <a:spcPct val="100000"/>
              </a:lnSpc>
              <a:spcBef>
                <a:spcPts val="1000"/>
              </a:spcBef>
              <a:defRPr spc="0" sz="4125">
                <a:solidFill>
                  <a:srgbClr val="FF0000"/>
                </a:solidFill>
                <a:latin typeface="Times New Roman"/>
                <a:ea typeface="Times New Roman"/>
                <a:cs typeface="Times New Roman"/>
                <a:sym typeface="Times New Roman"/>
              </a:defRPr>
            </a:pPr>
          </a:p>
          <a:p>
            <a:pPr defTabSz="416052">
              <a:lnSpc>
                <a:spcPct val="100000"/>
              </a:lnSpc>
              <a:spcBef>
                <a:spcPts val="1000"/>
              </a:spcBef>
              <a:defRPr spc="0" sz="4125">
                <a:solidFill>
                  <a:srgbClr val="FF0000"/>
                </a:solidFill>
                <a:latin typeface="Times New Roman"/>
                <a:ea typeface="Times New Roman"/>
                <a:cs typeface="Times New Roman"/>
                <a:sym typeface="Times New Roman"/>
              </a:defRPr>
            </a:pPr>
            <a:r>
              <a:t>TOPIC: AIRLINE RESERVATION SYSTEM </a:t>
            </a:r>
          </a:p>
        </p:txBody>
      </p:sp>
      <p:pic>
        <p:nvPicPr>
          <p:cNvPr id="176" name="booking-tickets-plane-reservation-online-ordered-vector-28850502.jpg" descr="booking-tickets-plane-reservation-online-ordered-vector-28850502.jpg"/>
          <p:cNvPicPr>
            <a:picLocks noChangeAspect="1"/>
          </p:cNvPicPr>
          <p:nvPr>
            <p:ph type="pic" idx="21"/>
          </p:nvPr>
        </p:nvPicPr>
        <p:blipFill>
          <a:blip r:embed="rId3">
            <a:alphaModFix amt="79173"/>
            <a:extLst/>
          </a:blip>
          <a:srcRect l="10089" t="410" r="10089" b="10334"/>
          <a:stretch>
            <a:fillRect/>
          </a:stretch>
        </p:blipFill>
        <p:spPr>
          <a:xfrm>
            <a:off x="13242324" y="1720509"/>
            <a:ext cx="8826450" cy="7698440"/>
          </a:xfrm>
          <a:prstGeom prst="rect">
            <a:avLst/>
          </a:prstGeom>
        </p:spPr>
      </p:pic>
      <p:sp>
        <p:nvSpPr>
          <p:cNvPr id="177" name="ABSTRACT :-"/>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algn="l" defTabSz="187452">
              <a:spcBef>
                <a:spcPts val="400"/>
              </a:spcBef>
              <a:defRPr b="1" spc="0" sz="3717">
                <a:latin typeface="Times Roman"/>
                <a:ea typeface="Times Roman"/>
                <a:cs typeface="Times Roman"/>
                <a:sym typeface="Times Roman"/>
              </a:defRPr>
            </a:lvl1pPr>
          </a:lstStyle>
          <a:p>
            <a:pPr/>
            <a:r>
              <a:t>ABSTRACT :-</a:t>
            </a:r>
            <a:endParaRPr b="0" sz="492"/>
          </a:p>
        </p:txBody>
      </p:sp>
      <p:sp>
        <p:nvSpPr>
          <p:cNvPr id="178" name="The Airline Reservation System is software developed to avoid manual problems and to make it user-friendly. So it can carry out operations in a smooth and effective manner without any errors. It is also a reliable and fast management system. It also cont"/>
          <p:cNvSpPr txBox="1"/>
          <p:nvPr>
            <p:ph type="body" sz="half" idx="1"/>
          </p:nvPr>
        </p:nvSpPr>
        <p:spPr>
          <a:xfrm>
            <a:off x="1217215" y="3780594"/>
            <a:ext cx="9757570" cy="8384679"/>
          </a:xfrm>
          <a:prstGeom prst="rect">
            <a:avLst/>
          </a:prstGeom>
        </p:spPr>
        <p:txBody>
          <a:bodyPr/>
          <a:lstStyle>
            <a:lvl1pPr marL="0" indent="0" defTabSz="342900">
              <a:lnSpc>
                <a:spcPct val="100000"/>
              </a:lnSpc>
              <a:spcBef>
                <a:spcPts val="900"/>
              </a:spcBef>
              <a:buSzTx/>
              <a:buNone/>
              <a:defRPr sz="3750">
                <a:latin typeface="Times New Roman"/>
                <a:ea typeface="Times New Roman"/>
                <a:cs typeface="Times New Roman"/>
                <a:sym typeface="Times New Roman"/>
              </a:defRPr>
            </a:lvl1pPr>
          </a:lstStyle>
          <a:p>
            <a:pPr/>
            <a:r>
              <a:t>The Airline Reservation System is software developed to avoid manual problems and to make it user-friendly. So it can carry out operations in a smooth and effective manner without any errors. It is also a reliable and fast management system. It also contains better utilization of resources. The aim is to automate the manual system with the computerized equipment and computer software by full-filling their requirements. The airline reservation in C source code is a console application that can let you book seat in flight. User need to enter passport number, name, email, destination, seat number to book ticket. Here user can also cancel the ticket and user can also see the records. </a:t>
            </a:r>
          </a:p>
        </p:txBody>
      </p:sp>
      <p:sp>
        <p:nvSpPr>
          <p:cNvPr id="179" name="Rectangle"/>
          <p:cNvSpPr/>
          <p:nvPr/>
        </p:nvSpPr>
        <p:spPr>
          <a:xfrm>
            <a:off x="263240" y="372114"/>
            <a:ext cx="23857520" cy="12971771"/>
          </a:xfrm>
          <a:prstGeom prst="rect">
            <a:avLst/>
          </a:prstGeom>
          <a:ln w="635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80" name="Slide Number"/>
          <p:cNvSpPr txBox="1"/>
          <p:nvPr>
            <p:ph type="sldNum" sz="quarter" idx="4294967295"/>
          </p:nvPr>
        </p:nvSpPr>
        <p:spPr>
          <a:xfrm>
            <a:off x="12062841" y="12700000"/>
            <a:ext cx="27101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2" name="INTRODUCTION"/>
          <p:cNvSpPr txBox="1"/>
          <p:nvPr>
            <p:ph type="title"/>
          </p:nvPr>
        </p:nvSpPr>
        <p:spPr>
          <a:prstGeom prst="rect">
            <a:avLst/>
          </a:prstGeom>
        </p:spPr>
        <p:txBody>
          <a:bodyPr/>
          <a:lstStyle/>
          <a:p>
            <a:pPr algn="l" defTabSz="1536191">
              <a:defRPr spc="-80" sz="8064"/>
            </a:pPr>
            <a:r>
              <a:rPr b="1" spc="-57" sz="5733">
                <a:latin typeface="Palatino"/>
                <a:ea typeface="Palatino"/>
                <a:cs typeface="Palatino"/>
                <a:sym typeface="Palatino"/>
              </a:rPr>
              <a:t>INTRODUCTION</a:t>
            </a:r>
            <a:r>
              <a:t> </a:t>
            </a:r>
            <a:endParaRPr>
              <a:latin typeface="Canela Regular"/>
              <a:ea typeface="Canela Regular"/>
              <a:cs typeface="Canela Regular"/>
              <a:sym typeface="Canela Regular"/>
            </a:endParaRPr>
          </a:p>
        </p:txBody>
      </p:sp>
      <p:sp>
        <p:nvSpPr>
          <p:cNvPr id="183" name="When user entered password then the database will show some options, they are Please enter your choice from below (1-4):…"/>
          <p:cNvSpPr txBox="1"/>
          <p:nvPr>
            <p:ph type="body" idx="1"/>
          </p:nvPr>
        </p:nvSpPr>
        <p:spPr>
          <a:xfrm>
            <a:off x="1217711" y="2616200"/>
            <a:ext cx="21948578" cy="8483600"/>
          </a:xfrm>
          <a:prstGeom prst="rect">
            <a:avLst/>
          </a:prstGeom>
        </p:spPr>
        <p:txBody>
          <a:bodyPr/>
          <a:lstStyle/>
          <a:p>
            <a:pPr marL="0" indent="0">
              <a:buSzTx/>
              <a:buNone/>
            </a:pPr>
            <a:r>
              <a:t>When user entered password then the database will show some options, they are Please enter your choice from below (1-4): </a:t>
            </a:r>
            <a:endParaRPr>
              <a:latin typeface="Times Roman"/>
              <a:ea typeface="Times Roman"/>
              <a:cs typeface="Times Roman"/>
              <a:sym typeface="Times Roman"/>
            </a:endParaRPr>
          </a:p>
          <a:p>
            <a:pPr marL="0" indent="0">
              <a:buSzTx/>
              <a:buNone/>
            </a:pPr>
            <a:r>
              <a:t>1. Reservation</a:t>
            </a:r>
            <a:br/>
            <a:r>
              <a:t>2. Cancel</a:t>
            </a:r>
            <a:br/>
            <a:r>
              <a:t>3. DISPLAY RECORDS</a:t>
            </a:r>
            <a:br/>
            <a:r>
              <a:t>4. EXIT </a:t>
            </a:r>
            <a:r>
              <a:rPr b="1">
                <a:latin typeface="Times Roman"/>
                <a:ea typeface="Times Roman"/>
                <a:cs typeface="Times Roman"/>
                <a:sym typeface="Times Roman"/>
              </a:rPr>
              <a:t>[and some other options] </a:t>
            </a:r>
            <a:r>
              <a:t>Feel free to contact </a:t>
            </a:r>
            <a:endParaRPr>
              <a:latin typeface="Times Roman"/>
              <a:ea typeface="Times Roman"/>
              <a:cs typeface="Times Roman"/>
              <a:sym typeface="Times Roman"/>
            </a:endParaRPr>
          </a:p>
          <a:p>
            <a:pPr marL="0" indent="0">
              <a:buSzTx/>
              <a:buNone/>
            </a:pPr>
            <a:r>
              <a:t>Then user needs to enter his/her choice from the above options. After selecting the option, he/she need to enter the respective details and the operation will be performed successfully. </a:t>
            </a:r>
          </a:p>
        </p:txBody>
      </p:sp>
      <p:sp>
        <p:nvSpPr>
          <p:cNvPr id="184" name="Rectangle"/>
          <p:cNvSpPr/>
          <p:nvPr/>
        </p:nvSpPr>
        <p:spPr>
          <a:xfrm>
            <a:off x="263240" y="372114"/>
            <a:ext cx="23857520" cy="12971771"/>
          </a:xfrm>
          <a:prstGeom prst="rect">
            <a:avLst/>
          </a:prstGeom>
          <a:ln w="635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85" name="Slide Number"/>
          <p:cNvSpPr txBox="1"/>
          <p:nvPr>
            <p:ph type="sldNum" sz="quarter" idx="4294967295"/>
          </p:nvPr>
        </p:nvSpPr>
        <p:spPr>
          <a:xfrm>
            <a:off x="12060301" y="12700000"/>
            <a:ext cx="26339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7" name="Algorithm:-"/>
          <p:cNvSpPr txBox="1"/>
          <p:nvPr>
            <p:ph type="title"/>
          </p:nvPr>
        </p:nvSpPr>
        <p:spPr>
          <a:xfrm>
            <a:off x="1219200" y="770025"/>
            <a:ext cx="21945600" cy="1727201"/>
          </a:xfrm>
          <a:prstGeom prst="rect">
            <a:avLst/>
          </a:prstGeom>
        </p:spPr>
        <p:txBody>
          <a:bodyPr/>
          <a:lstStyle>
            <a:lvl1pPr algn="l">
              <a:defRPr i="1" u="sng"/>
            </a:lvl1pPr>
          </a:lstStyle>
          <a:p>
            <a:pPr/>
            <a:r>
              <a:t>Algorithm:-</a:t>
            </a:r>
          </a:p>
        </p:txBody>
      </p:sp>
      <p:sp>
        <p:nvSpPr>
          <p:cNvPr id="188" name="STEP-1: Start STEP-2: DISPLAY welcome to AIRLANE RESERVATION SYSTEM STEP-3: select choice from 1-4 STEP-4: if choice is 1 then…"/>
          <p:cNvSpPr txBox="1"/>
          <p:nvPr>
            <p:ph type="body" idx="1"/>
          </p:nvPr>
        </p:nvSpPr>
        <p:spPr>
          <a:xfrm>
            <a:off x="1219200" y="2910006"/>
            <a:ext cx="21948577" cy="10291573"/>
          </a:xfrm>
          <a:prstGeom prst="rect">
            <a:avLst/>
          </a:prstGeom>
        </p:spPr>
        <p:txBody>
          <a:bodyPr/>
          <a:lstStyle/>
          <a:p>
            <a:pPr marL="0" indent="0" defTabSz="374904">
              <a:lnSpc>
                <a:spcPct val="100000"/>
              </a:lnSpc>
              <a:spcBef>
                <a:spcPts val="900"/>
              </a:spcBef>
              <a:buSzTx/>
              <a:buNone/>
              <a:defRPr sz="4100">
                <a:latin typeface="Times New Roman"/>
                <a:ea typeface="Times New Roman"/>
                <a:cs typeface="Times New Roman"/>
                <a:sym typeface="Times New Roman"/>
              </a:defRPr>
            </a:pPr>
            <a:r>
              <a:rPr b="1">
                <a:latin typeface="Times Roman"/>
                <a:ea typeface="Times Roman"/>
                <a:cs typeface="Times Roman"/>
                <a:sym typeface="Times Roman"/>
              </a:rPr>
              <a:t>STEP-1</a:t>
            </a:r>
            <a:r>
              <a:t>: Start</a:t>
            </a:r>
            <a:br/>
            <a:r>
              <a:rPr b="1">
                <a:latin typeface="Times Roman"/>
                <a:ea typeface="Times Roman"/>
                <a:cs typeface="Times Roman"/>
                <a:sym typeface="Times Roman"/>
              </a:rPr>
              <a:t>STEP-2: </a:t>
            </a:r>
            <a:r>
              <a:t>DISPLAY welcome to AIRLANE RESERVATION SYSTEM </a:t>
            </a:r>
            <a:r>
              <a:rPr b="1">
                <a:latin typeface="Times Roman"/>
                <a:ea typeface="Times Roman"/>
                <a:cs typeface="Times Roman"/>
                <a:sym typeface="Times Roman"/>
              </a:rPr>
              <a:t>STEP-3: </a:t>
            </a:r>
            <a:r>
              <a:t>select choice from 1-4</a:t>
            </a:r>
            <a:br/>
            <a:r>
              <a:rPr b="1">
                <a:latin typeface="Times Roman"/>
                <a:ea typeface="Times Roman"/>
                <a:cs typeface="Times Roman"/>
                <a:sym typeface="Times Roman"/>
              </a:rPr>
              <a:t>STEP-4: </a:t>
            </a:r>
            <a:r>
              <a:t>if choice is 1 then </a:t>
            </a:r>
            <a:endParaRPr>
              <a:latin typeface="Times Roman"/>
              <a:ea typeface="Times Roman"/>
              <a:cs typeface="Times Roman"/>
              <a:sym typeface="Times Roman"/>
            </a:endParaRPr>
          </a:p>
          <a:p>
            <a:pPr marL="0" indent="0" defTabSz="374904">
              <a:lnSpc>
                <a:spcPct val="100000"/>
              </a:lnSpc>
              <a:spcBef>
                <a:spcPts val="900"/>
              </a:spcBef>
              <a:buSzTx/>
              <a:buNone/>
              <a:defRPr sz="4100">
                <a:latin typeface="Times New Roman"/>
                <a:ea typeface="Times New Roman"/>
                <a:cs typeface="Times New Roman"/>
                <a:sym typeface="Times New Roman"/>
              </a:defRPr>
            </a:pPr>
            <a:r>
              <a:rPr b="1">
                <a:latin typeface="Times Roman"/>
                <a:ea typeface="Times Roman"/>
                <a:cs typeface="Times Roman"/>
                <a:sym typeface="Times Roman"/>
              </a:rPr>
              <a:t>STEP-4.1: </a:t>
            </a:r>
            <a:r>
              <a:t>write passport number </a:t>
            </a:r>
            <a:r>
              <a:rPr b="1">
                <a:latin typeface="Times Roman"/>
                <a:ea typeface="Times Roman"/>
                <a:cs typeface="Times Roman"/>
                <a:sym typeface="Times Roman"/>
              </a:rPr>
              <a:t>STEP-4.2</a:t>
            </a:r>
            <a:r>
              <a:t>: write name </a:t>
            </a:r>
            <a:r>
              <a:rPr b="1">
                <a:latin typeface="Times Roman"/>
                <a:ea typeface="Times Roman"/>
                <a:cs typeface="Times Roman"/>
                <a:sym typeface="Times Roman"/>
              </a:rPr>
              <a:t>STEP-4.3: </a:t>
            </a:r>
            <a:r>
              <a:t>write mail address </a:t>
            </a:r>
            <a:r>
              <a:rPr b="1">
                <a:latin typeface="Times Roman"/>
                <a:ea typeface="Times Roman"/>
                <a:cs typeface="Times Roman"/>
                <a:sym typeface="Times Roman"/>
              </a:rPr>
              <a:t>STEP-4.4: </a:t>
            </a:r>
            <a:r>
              <a:t>write destination </a:t>
            </a:r>
            <a:endParaRPr>
              <a:latin typeface="Times Roman"/>
              <a:ea typeface="Times Roman"/>
              <a:cs typeface="Times Roman"/>
              <a:sym typeface="Times Roman"/>
            </a:endParaRPr>
          </a:p>
          <a:p>
            <a:pPr marL="0" indent="0" defTabSz="374904">
              <a:lnSpc>
                <a:spcPct val="100000"/>
              </a:lnSpc>
              <a:spcBef>
                <a:spcPts val="900"/>
              </a:spcBef>
              <a:buSzTx/>
              <a:buNone/>
              <a:defRPr sz="4100">
                <a:latin typeface="Times New Roman"/>
                <a:ea typeface="Times New Roman"/>
                <a:cs typeface="Times New Roman"/>
                <a:sym typeface="Times New Roman"/>
              </a:defRPr>
            </a:pPr>
            <a:r>
              <a:rPr b="1">
                <a:latin typeface="Times Roman"/>
                <a:ea typeface="Times Roman"/>
                <a:cs typeface="Times Roman"/>
                <a:sym typeface="Times Roman"/>
              </a:rPr>
              <a:t>STEP-5: </a:t>
            </a:r>
            <a:r>
              <a:t>display seat booking successful and your seat number is </a:t>
            </a:r>
            <a:r>
              <a:rPr b="1">
                <a:latin typeface="Times Roman"/>
                <a:ea typeface="Times Roman"/>
                <a:cs typeface="Times Roman"/>
                <a:sym typeface="Times Roman"/>
              </a:rPr>
              <a:t>STEP-6: </a:t>
            </a:r>
            <a:r>
              <a:t>if choice is 2 then </a:t>
            </a:r>
            <a:endParaRPr>
              <a:latin typeface="Times Roman"/>
              <a:ea typeface="Times Roman"/>
              <a:cs typeface="Times Roman"/>
              <a:sym typeface="Times Roman"/>
            </a:endParaRPr>
          </a:p>
          <a:p>
            <a:pPr marL="0" indent="0" defTabSz="374904">
              <a:lnSpc>
                <a:spcPct val="100000"/>
              </a:lnSpc>
              <a:spcBef>
                <a:spcPts val="900"/>
              </a:spcBef>
              <a:buSzTx/>
              <a:buNone/>
              <a:defRPr sz="4100">
                <a:latin typeface="Times New Roman"/>
                <a:ea typeface="Times New Roman"/>
                <a:cs typeface="Times New Roman"/>
                <a:sym typeface="Times New Roman"/>
              </a:defRPr>
            </a:pPr>
            <a:r>
              <a:rPr b="1">
                <a:latin typeface="Times Roman"/>
                <a:ea typeface="Times Roman"/>
                <a:cs typeface="Times Roman"/>
                <a:sym typeface="Times Roman"/>
              </a:rPr>
              <a:t>STEP-6.1: </a:t>
            </a:r>
            <a:r>
              <a:t>write passport number to delete record </a:t>
            </a:r>
            <a:r>
              <a:rPr b="1">
                <a:latin typeface="Times Roman"/>
                <a:ea typeface="Times Roman"/>
                <a:cs typeface="Times Roman"/>
                <a:sym typeface="Times Roman"/>
              </a:rPr>
              <a:t>STEP-7: </a:t>
            </a:r>
            <a:r>
              <a:t>booking has been deleted</a:t>
            </a:r>
            <a:br/>
            <a:r>
              <a:rPr b="1">
                <a:latin typeface="Times Roman"/>
                <a:ea typeface="Times Roman"/>
                <a:cs typeface="Times Roman"/>
                <a:sym typeface="Times Roman"/>
              </a:rPr>
              <a:t>STEP-8: </a:t>
            </a:r>
            <a:r>
              <a:t>if choice is 3 then </a:t>
            </a:r>
            <a:endParaRPr>
              <a:latin typeface="Times Roman"/>
              <a:ea typeface="Times Roman"/>
              <a:cs typeface="Times Roman"/>
              <a:sym typeface="Times Roman"/>
            </a:endParaRPr>
          </a:p>
          <a:p>
            <a:pPr marL="0" indent="0" defTabSz="374904">
              <a:lnSpc>
                <a:spcPct val="100000"/>
              </a:lnSpc>
              <a:spcBef>
                <a:spcPts val="900"/>
              </a:spcBef>
              <a:buSzTx/>
              <a:buNone/>
              <a:defRPr sz="4100">
                <a:latin typeface="Times New Roman"/>
                <a:ea typeface="Times New Roman"/>
                <a:cs typeface="Times New Roman"/>
                <a:sym typeface="Times New Roman"/>
              </a:defRPr>
            </a:pPr>
            <a:r>
              <a:rPr b="1">
                <a:latin typeface="Times Roman"/>
                <a:ea typeface="Times Roman"/>
                <a:cs typeface="Times Roman"/>
                <a:sym typeface="Times Roman"/>
              </a:rPr>
              <a:t>STEP-8.1: </a:t>
            </a:r>
            <a:r>
              <a:t>display existing record details </a:t>
            </a:r>
            <a:r>
              <a:rPr b="1">
                <a:latin typeface="Times Roman"/>
                <a:ea typeface="Times Roman"/>
                <a:cs typeface="Times Roman"/>
                <a:sym typeface="Times Roman"/>
              </a:rPr>
              <a:t>STEP-9: </a:t>
            </a:r>
            <a:r>
              <a:t>if choice is 4 then </a:t>
            </a:r>
            <a:endParaRPr>
              <a:latin typeface="Times Roman"/>
              <a:ea typeface="Times Roman"/>
              <a:cs typeface="Times Roman"/>
              <a:sym typeface="Times Roman"/>
            </a:endParaRPr>
          </a:p>
          <a:p>
            <a:pPr marL="0" indent="0" defTabSz="374904">
              <a:lnSpc>
                <a:spcPct val="100000"/>
              </a:lnSpc>
              <a:spcBef>
                <a:spcPts val="900"/>
              </a:spcBef>
              <a:buSzTx/>
              <a:buNone/>
              <a:defRPr sz="4100">
                <a:latin typeface="Times New Roman"/>
                <a:ea typeface="Times New Roman"/>
                <a:cs typeface="Times New Roman"/>
                <a:sym typeface="Times New Roman"/>
              </a:defRPr>
            </a:pPr>
            <a:r>
              <a:rPr b="1">
                <a:latin typeface="Times Roman"/>
                <a:ea typeface="Times Roman"/>
                <a:cs typeface="Times Roman"/>
                <a:sym typeface="Times Roman"/>
              </a:rPr>
              <a:t>STEP-9.1: </a:t>
            </a:r>
            <a:r>
              <a:t>write Details have been saved to a file </a:t>
            </a:r>
            <a:r>
              <a:rPr b="1">
                <a:latin typeface="Times Roman"/>
                <a:ea typeface="Times Roman"/>
                <a:cs typeface="Times Roman"/>
                <a:sym typeface="Times Roman"/>
              </a:rPr>
              <a:t>STEP-10: </a:t>
            </a:r>
            <a:r>
              <a:t>if choice is greater than 4 or less than 1 then </a:t>
            </a:r>
            <a:endParaRPr>
              <a:latin typeface="Times Roman"/>
              <a:ea typeface="Times Roman"/>
              <a:cs typeface="Times Roman"/>
              <a:sym typeface="Times Roman"/>
            </a:endParaRPr>
          </a:p>
          <a:p>
            <a:pPr marL="0" indent="0" defTabSz="374904">
              <a:lnSpc>
                <a:spcPct val="100000"/>
              </a:lnSpc>
              <a:spcBef>
                <a:spcPts val="900"/>
              </a:spcBef>
              <a:buSzTx/>
              <a:buNone/>
              <a:defRPr sz="4100">
                <a:latin typeface="Times New Roman"/>
                <a:ea typeface="Times New Roman"/>
                <a:cs typeface="Times New Roman"/>
                <a:sym typeface="Times New Roman"/>
              </a:defRPr>
            </a:pPr>
            <a:r>
              <a:rPr b="1">
                <a:latin typeface="Times Roman"/>
                <a:ea typeface="Times Roman"/>
                <a:cs typeface="Times Roman"/>
                <a:sym typeface="Times Roman"/>
              </a:rPr>
              <a:t>STEP-10.1</a:t>
            </a:r>
            <a:r>
              <a:t>: write SORRY INVALID CHOICE &amp; PLEASE CHOOSE FROM 1-4 &amp; Do not forget to choose from 1-4</a:t>
            </a:r>
            <a:br/>
            <a:r>
              <a:rPr b="1">
                <a:latin typeface="Times Roman"/>
                <a:ea typeface="Times Roman"/>
                <a:cs typeface="Times Roman"/>
                <a:sym typeface="Times Roman"/>
              </a:rPr>
              <a:t>STEP-11: </a:t>
            </a:r>
            <a:r>
              <a:t>STOP </a:t>
            </a:r>
          </a:p>
        </p:txBody>
      </p:sp>
      <p:sp>
        <p:nvSpPr>
          <p:cNvPr id="189" name="Rectangle"/>
          <p:cNvSpPr/>
          <p:nvPr/>
        </p:nvSpPr>
        <p:spPr>
          <a:xfrm>
            <a:off x="263240" y="372114"/>
            <a:ext cx="23857520" cy="12971771"/>
          </a:xfrm>
          <a:prstGeom prst="rect">
            <a:avLst/>
          </a:prstGeom>
          <a:ln w="635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90" name="Slide Number"/>
          <p:cNvSpPr txBox="1"/>
          <p:nvPr>
            <p:ph type="sldNum" sz="quarter" idx="4294967295"/>
          </p:nvPr>
        </p:nvSpPr>
        <p:spPr>
          <a:xfrm>
            <a:off x="12056237" y="12700000"/>
            <a:ext cx="27152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2" name="End user:-"/>
          <p:cNvSpPr txBox="1"/>
          <p:nvPr>
            <p:ph type="title"/>
          </p:nvPr>
        </p:nvSpPr>
        <p:spPr>
          <a:xfrm>
            <a:off x="123295" y="-266298"/>
            <a:ext cx="9757338" cy="2540001"/>
          </a:xfrm>
          <a:prstGeom prst="rect">
            <a:avLst/>
          </a:prstGeom>
        </p:spPr>
        <p:txBody>
          <a:bodyPr/>
          <a:lstStyle>
            <a:lvl1pPr algn="l" defTabSz="825500">
              <a:lnSpc>
                <a:spcPct val="100000"/>
              </a:lnSpc>
              <a:defRPr b="1" spc="-55" sz="5500">
                <a:latin typeface="Palatino"/>
                <a:ea typeface="Palatino"/>
                <a:cs typeface="Palatino"/>
                <a:sym typeface="Palatino"/>
              </a:defRPr>
            </a:lvl1pPr>
          </a:lstStyle>
          <a:p>
            <a:pPr/>
            <a:r>
              <a:t>End user:-</a:t>
            </a:r>
          </a:p>
        </p:txBody>
      </p:sp>
      <p:pic>
        <p:nvPicPr>
          <p:cNvPr id="193" name="images-2.jpeg" descr="images-2.jpeg"/>
          <p:cNvPicPr>
            <a:picLocks noChangeAspect="1"/>
          </p:cNvPicPr>
          <p:nvPr>
            <p:ph type="pic" idx="21"/>
          </p:nvPr>
        </p:nvPicPr>
        <p:blipFill>
          <a:blip r:embed="rId3">
            <a:alphaModFix amt="65669"/>
            <a:extLst/>
          </a:blip>
          <a:srcRect l="13399" t="0" r="13399" b="0"/>
          <a:stretch>
            <a:fillRect/>
          </a:stretch>
        </p:blipFill>
        <p:spPr>
          <a:xfrm>
            <a:off x="13146521" y="4025503"/>
            <a:ext cx="5536179" cy="5664927"/>
          </a:xfrm>
          <a:prstGeom prst="rect">
            <a:avLst/>
          </a:prstGeom>
        </p:spPr>
      </p:pic>
      <p:sp>
        <p:nvSpPr>
          <p:cNvPr id="194" name="This project makes it easy  and convenient to reserve plane tickets. Instead of waiting in long lines you can now book tickets at the comfort of your home.…"/>
          <p:cNvSpPr txBox="1"/>
          <p:nvPr/>
        </p:nvSpPr>
        <p:spPr>
          <a:xfrm>
            <a:off x="339925" y="2723267"/>
            <a:ext cx="10587035" cy="82694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z="3900"/>
              <a:t>This project makes it easy  and convenient to reserve plane tickets. Instead of waiting in long lines you can now book tickets at the comfort of your home.</a:t>
            </a:r>
            <a:endParaRPr sz="3900"/>
          </a:p>
          <a:p>
            <a:pPr algn="l"/>
            <a:endParaRPr sz="3900"/>
          </a:p>
          <a:p>
            <a:pPr algn="l"/>
            <a:r>
              <a:rPr sz="3900"/>
              <a:t>It also saves tons of time and you can also check all the alternate flight options with a click of a button</a:t>
            </a:r>
            <a:endParaRPr sz="3900"/>
          </a:p>
          <a:p>
            <a:pPr algn="l"/>
            <a:endParaRPr sz="3900"/>
          </a:p>
          <a:p>
            <a:pPr algn="l"/>
            <a:r>
              <a:rPr sz="3900"/>
              <a:t>You will have various airlines to choose from</a:t>
            </a:r>
            <a:endParaRPr sz="3900"/>
          </a:p>
          <a:p>
            <a:pPr algn="l"/>
            <a:endParaRPr sz="3900"/>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