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51111-9EFE-4F10-99CE-788DF2B95E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10B7C06-280C-452F-A93D-AD22652BBB71}">
      <dgm:prSet/>
      <dgm:spPr/>
      <dgm:t>
        <a:bodyPr/>
        <a:lstStyle/>
        <a:p>
          <a:r>
            <a:rPr lang="en-US" b="1" i="0" baseline="0"/>
            <a:t>A</a:t>
          </a:r>
          <a:r>
            <a:rPr lang="en-US" b="0" i="0" baseline="0"/>
            <a:t>* is the best in both speed and accuracy.</a:t>
          </a:r>
          <a:endParaRPr lang="en-US"/>
        </a:p>
      </dgm:t>
    </dgm:pt>
    <dgm:pt modelId="{AB29D395-DDF2-45D4-9177-D1223EB20B8E}" type="parTrans" cxnId="{D4B52C2A-B9F1-43E2-9BE5-C80938954426}">
      <dgm:prSet/>
      <dgm:spPr/>
      <dgm:t>
        <a:bodyPr/>
        <a:lstStyle/>
        <a:p>
          <a:endParaRPr lang="en-US"/>
        </a:p>
      </dgm:t>
    </dgm:pt>
    <dgm:pt modelId="{46923877-D458-4BDD-95CA-8309B2894281}" type="sibTrans" cxnId="{D4B52C2A-B9F1-43E2-9BE5-C80938954426}">
      <dgm:prSet/>
      <dgm:spPr/>
      <dgm:t>
        <a:bodyPr/>
        <a:lstStyle/>
        <a:p>
          <a:endParaRPr lang="en-US"/>
        </a:p>
      </dgm:t>
    </dgm:pt>
    <dgm:pt modelId="{7D12683F-27C3-4C65-BB14-61625E4B0D54}">
      <dgm:prSet/>
      <dgm:spPr/>
      <dgm:t>
        <a:bodyPr/>
        <a:lstStyle/>
        <a:p>
          <a:r>
            <a:rPr lang="en-US" b="1" i="0" baseline="0"/>
            <a:t>Dijkstra</a:t>
          </a:r>
          <a:r>
            <a:rPr lang="en-US" b="0" i="0" baseline="0"/>
            <a:t> is useful but slower.</a:t>
          </a:r>
          <a:endParaRPr lang="en-US"/>
        </a:p>
      </dgm:t>
    </dgm:pt>
    <dgm:pt modelId="{CC0CB10A-8E5D-4844-8447-20B8584C4FE4}" type="parTrans" cxnId="{9D7CA511-8711-46AF-8754-D6D5FDC2BF3D}">
      <dgm:prSet/>
      <dgm:spPr/>
      <dgm:t>
        <a:bodyPr/>
        <a:lstStyle/>
        <a:p>
          <a:endParaRPr lang="en-US"/>
        </a:p>
      </dgm:t>
    </dgm:pt>
    <dgm:pt modelId="{BDBD9175-8BF4-449A-87AB-9D01F97919DC}" type="sibTrans" cxnId="{9D7CA511-8711-46AF-8754-D6D5FDC2BF3D}">
      <dgm:prSet/>
      <dgm:spPr/>
      <dgm:t>
        <a:bodyPr/>
        <a:lstStyle/>
        <a:p>
          <a:endParaRPr lang="en-US"/>
        </a:p>
      </dgm:t>
    </dgm:pt>
    <dgm:pt modelId="{4192EFF5-01F9-4A2F-BAB2-5916D84A2A0B}">
      <dgm:prSet/>
      <dgm:spPr/>
      <dgm:t>
        <a:bodyPr/>
        <a:lstStyle/>
        <a:p>
          <a:r>
            <a:rPr lang="en-US" b="1" i="0" baseline="0"/>
            <a:t>Beam Search</a:t>
          </a:r>
          <a:r>
            <a:rPr lang="en-US" b="0" i="0" baseline="0"/>
            <a:t> can be a good trade-off when memory or time is limited.</a:t>
          </a:r>
          <a:endParaRPr lang="en-US"/>
        </a:p>
      </dgm:t>
    </dgm:pt>
    <dgm:pt modelId="{D06EFBCC-E04C-4FA8-8BEF-7ACFA90F34F3}" type="parTrans" cxnId="{E7B4CEA2-856B-42E8-B30C-B96D4E4C0761}">
      <dgm:prSet/>
      <dgm:spPr/>
      <dgm:t>
        <a:bodyPr/>
        <a:lstStyle/>
        <a:p>
          <a:endParaRPr lang="en-US"/>
        </a:p>
      </dgm:t>
    </dgm:pt>
    <dgm:pt modelId="{208F749F-6AFA-41C8-A27D-3FC12BA01A4A}" type="sibTrans" cxnId="{E7B4CEA2-856B-42E8-B30C-B96D4E4C0761}">
      <dgm:prSet/>
      <dgm:spPr/>
      <dgm:t>
        <a:bodyPr/>
        <a:lstStyle/>
        <a:p>
          <a:endParaRPr lang="en-US"/>
        </a:p>
      </dgm:t>
    </dgm:pt>
    <dgm:pt modelId="{74AECFD0-4929-4AB6-8F1F-4A25FC15AD09}">
      <dgm:prSet/>
      <dgm:spPr/>
      <dgm:t>
        <a:bodyPr/>
        <a:lstStyle/>
        <a:p>
          <a:r>
            <a:rPr lang="en-US" b="1" i="0" baseline="0"/>
            <a:t>IDDFS</a:t>
          </a:r>
          <a:r>
            <a:rPr lang="en-US" b="0" i="0" baseline="0"/>
            <a:t> is inefficient due to revisiting.</a:t>
          </a:r>
          <a:endParaRPr lang="en-US"/>
        </a:p>
      </dgm:t>
    </dgm:pt>
    <dgm:pt modelId="{B414E67C-D89C-4445-A51C-0DFCB832EC65}" type="parTrans" cxnId="{882066D5-AD32-4861-B741-CFBCE77DFC3C}">
      <dgm:prSet/>
      <dgm:spPr/>
      <dgm:t>
        <a:bodyPr/>
        <a:lstStyle/>
        <a:p>
          <a:endParaRPr lang="en-US"/>
        </a:p>
      </dgm:t>
    </dgm:pt>
    <dgm:pt modelId="{CC0A716E-41A1-4520-8F7F-DEBBFB9B1D9E}" type="sibTrans" cxnId="{882066D5-AD32-4861-B741-CFBCE77DFC3C}">
      <dgm:prSet/>
      <dgm:spPr/>
      <dgm:t>
        <a:bodyPr/>
        <a:lstStyle/>
        <a:p>
          <a:endParaRPr lang="en-US"/>
        </a:p>
      </dgm:t>
    </dgm:pt>
    <dgm:pt modelId="{BC6FB550-D76D-4BB8-A8A9-1BA38A0BD437}">
      <dgm:prSet/>
      <dgm:spPr/>
      <dgm:t>
        <a:bodyPr/>
        <a:lstStyle/>
        <a:p>
          <a:r>
            <a:rPr lang="en-US" b="1" i="0" baseline="0"/>
            <a:t>Hill Climbing</a:t>
          </a:r>
          <a:r>
            <a:rPr lang="en-US" b="0" i="0" baseline="0"/>
            <a:t> is unreliable and often fails.</a:t>
          </a:r>
          <a:endParaRPr lang="en-US"/>
        </a:p>
      </dgm:t>
    </dgm:pt>
    <dgm:pt modelId="{3BFB28A0-C440-4CE6-8B01-74E7A5982BD8}" type="parTrans" cxnId="{75BE87AE-DD0D-4892-9EB4-BB2D2D6420A4}">
      <dgm:prSet/>
      <dgm:spPr/>
      <dgm:t>
        <a:bodyPr/>
        <a:lstStyle/>
        <a:p>
          <a:endParaRPr lang="en-US"/>
        </a:p>
      </dgm:t>
    </dgm:pt>
    <dgm:pt modelId="{309701A7-13B4-4A9D-8484-D2618897B1FE}" type="sibTrans" cxnId="{75BE87AE-DD0D-4892-9EB4-BB2D2D6420A4}">
      <dgm:prSet/>
      <dgm:spPr/>
      <dgm:t>
        <a:bodyPr/>
        <a:lstStyle/>
        <a:p>
          <a:endParaRPr lang="en-US"/>
        </a:p>
      </dgm:t>
    </dgm:pt>
    <dgm:pt modelId="{33E15D92-3605-4AAA-B2D9-00F6C5218AA5}" type="pres">
      <dgm:prSet presAssocID="{2E151111-9EFE-4F10-99CE-788DF2B95EEF}" presName="root" presStyleCnt="0">
        <dgm:presLayoutVars>
          <dgm:dir/>
          <dgm:resizeHandles val="exact"/>
        </dgm:presLayoutVars>
      </dgm:prSet>
      <dgm:spPr/>
    </dgm:pt>
    <dgm:pt modelId="{B0CE0FF6-D6DD-4C26-9BC8-B604EBF2F38B}" type="pres">
      <dgm:prSet presAssocID="{110B7C06-280C-452F-A93D-AD22652BBB71}" presName="compNode" presStyleCnt="0"/>
      <dgm:spPr/>
    </dgm:pt>
    <dgm:pt modelId="{99BBC4A4-A50A-4CEC-AB74-A2E3308EC0AF}" type="pres">
      <dgm:prSet presAssocID="{110B7C06-280C-452F-A93D-AD22652BBB71}" presName="bgRect" presStyleLbl="bgShp" presStyleIdx="0" presStyleCnt="5"/>
      <dgm:spPr/>
    </dgm:pt>
    <dgm:pt modelId="{2AC9C76D-5195-40E8-9231-F2481972255D}" type="pres">
      <dgm:prSet presAssocID="{110B7C06-280C-452F-A93D-AD22652BBB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4B4D322-B791-44FB-8527-6615E29283A2}" type="pres">
      <dgm:prSet presAssocID="{110B7C06-280C-452F-A93D-AD22652BBB71}" presName="spaceRect" presStyleCnt="0"/>
      <dgm:spPr/>
    </dgm:pt>
    <dgm:pt modelId="{1481C01C-2000-4A14-98B2-E658D9E4AB20}" type="pres">
      <dgm:prSet presAssocID="{110B7C06-280C-452F-A93D-AD22652BBB71}" presName="parTx" presStyleLbl="revTx" presStyleIdx="0" presStyleCnt="5">
        <dgm:presLayoutVars>
          <dgm:chMax val="0"/>
          <dgm:chPref val="0"/>
        </dgm:presLayoutVars>
      </dgm:prSet>
      <dgm:spPr/>
    </dgm:pt>
    <dgm:pt modelId="{938F2CF6-FD50-46BE-9096-1B41CD67E0AF}" type="pres">
      <dgm:prSet presAssocID="{46923877-D458-4BDD-95CA-8309B2894281}" presName="sibTrans" presStyleCnt="0"/>
      <dgm:spPr/>
    </dgm:pt>
    <dgm:pt modelId="{0BECB63E-B6A6-4AE4-AF9B-607AB84D7CDC}" type="pres">
      <dgm:prSet presAssocID="{7D12683F-27C3-4C65-BB14-61625E4B0D54}" presName="compNode" presStyleCnt="0"/>
      <dgm:spPr/>
    </dgm:pt>
    <dgm:pt modelId="{A410F6F4-09DF-4B30-8C91-A8DE3F94B523}" type="pres">
      <dgm:prSet presAssocID="{7D12683F-27C3-4C65-BB14-61625E4B0D54}" presName="bgRect" presStyleLbl="bgShp" presStyleIdx="1" presStyleCnt="5"/>
      <dgm:spPr/>
    </dgm:pt>
    <dgm:pt modelId="{6B2E1528-4644-45C6-B48F-9221D1F04537}" type="pres">
      <dgm:prSet presAssocID="{7D12683F-27C3-4C65-BB14-61625E4B0D5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1F32A278-5153-4AF8-900A-42818A0F0592}" type="pres">
      <dgm:prSet presAssocID="{7D12683F-27C3-4C65-BB14-61625E4B0D54}" presName="spaceRect" presStyleCnt="0"/>
      <dgm:spPr/>
    </dgm:pt>
    <dgm:pt modelId="{9178C6E5-4725-4D68-947D-637BE4ADE99A}" type="pres">
      <dgm:prSet presAssocID="{7D12683F-27C3-4C65-BB14-61625E4B0D54}" presName="parTx" presStyleLbl="revTx" presStyleIdx="1" presStyleCnt="5">
        <dgm:presLayoutVars>
          <dgm:chMax val="0"/>
          <dgm:chPref val="0"/>
        </dgm:presLayoutVars>
      </dgm:prSet>
      <dgm:spPr/>
    </dgm:pt>
    <dgm:pt modelId="{27593188-E837-4A8C-85E2-A275106811F8}" type="pres">
      <dgm:prSet presAssocID="{BDBD9175-8BF4-449A-87AB-9D01F97919DC}" presName="sibTrans" presStyleCnt="0"/>
      <dgm:spPr/>
    </dgm:pt>
    <dgm:pt modelId="{D2585849-8A5E-4EA3-811C-9FAD4C9C8CB7}" type="pres">
      <dgm:prSet presAssocID="{4192EFF5-01F9-4A2F-BAB2-5916D84A2A0B}" presName="compNode" presStyleCnt="0"/>
      <dgm:spPr/>
    </dgm:pt>
    <dgm:pt modelId="{4C5635F9-9945-445B-9B16-49B7A186F39C}" type="pres">
      <dgm:prSet presAssocID="{4192EFF5-01F9-4A2F-BAB2-5916D84A2A0B}" presName="bgRect" presStyleLbl="bgShp" presStyleIdx="2" presStyleCnt="5"/>
      <dgm:spPr/>
    </dgm:pt>
    <dgm:pt modelId="{CA06C07D-2703-4186-A95E-9872C7C16C87}" type="pres">
      <dgm:prSet presAssocID="{4192EFF5-01F9-4A2F-BAB2-5916D84A2A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house scene"/>
        </a:ext>
      </dgm:extLst>
    </dgm:pt>
    <dgm:pt modelId="{F022B120-46DD-4E1E-9DE7-D7ADCA4A1120}" type="pres">
      <dgm:prSet presAssocID="{4192EFF5-01F9-4A2F-BAB2-5916D84A2A0B}" presName="spaceRect" presStyleCnt="0"/>
      <dgm:spPr/>
    </dgm:pt>
    <dgm:pt modelId="{E3E20571-54DA-4FA0-B403-03A190A17CEF}" type="pres">
      <dgm:prSet presAssocID="{4192EFF5-01F9-4A2F-BAB2-5916D84A2A0B}" presName="parTx" presStyleLbl="revTx" presStyleIdx="2" presStyleCnt="5">
        <dgm:presLayoutVars>
          <dgm:chMax val="0"/>
          <dgm:chPref val="0"/>
        </dgm:presLayoutVars>
      </dgm:prSet>
      <dgm:spPr/>
    </dgm:pt>
    <dgm:pt modelId="{20D51D78-682B-4556-AF99-5C2731B72B32}" type="pres">
      <dgm:prSet presAssocID="{208F749F-6AFA-41C8-A27D-3FC12BA01A4A}" presName="sibTrans" presStyleCnt="0"/>
      <dgm:spPr/>
    </dgm:pt>
    <dgm:pt modelId="{A004B4AC-C7A2-4795-9263-DA96B6B5F77F}" type="pres">
      <dgm:prSet presAssocID="{74AECFD0-4929-4AB6-8F1F-4A25FC15AD09}" presName="compNode" presStyleCnt="0"/>
      <dgm:spPr/>
    </dgm:pt>
    <dgm:pt modelId="{ED55DC64-9DB1-46CD-AFDF-E0948149ED17}" type="pres">
      <dgm:prSet presAssocID="{74AECFD0-4929-4AB6-8F1F-4A25FC15AD09}" presName="bgRect" presStyleLbl="bgShp" presStyleIdx="3" presStyleCnt="5"/>
      <dgm:spPr/>
    </dgm:pt>
    <dgm:pt modelId="{4147AAA2-027B-40CA-B384-93928CEF96C5}" type="pres">
      <dgm:prSet presAssocID="{74AECFD0-4929-4AB6-8F1F-4A25FC15AD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689F494-F3DE-4866-9EFC-515815716B20}" type="pres">
      <dgm:prSet presAssocID="{74AECFD0-4929-4AB6-8F1F-4A25FC15AD09}" presName="spaceRect" presStyleCnt="0"/>
      <dgm:spPr/>
    </dgm:pt>
    <dgm:pt modelId="{52D78CD3-748F-4B26-BA63-DF02EE54F728}" type="pres">
      <dgm:prSet presAssocID="{74AECFD0-4929-4AB6-8F1F-4A25FC15AD09}" presName="parTx" presStyleLbl="revTx" presStyleIdx="3" presStyleCnt="5">
        <dgm:presLayoutVars>
          <dgm:chMax val="0"/>
          <dgm:chPref val="0"/>
        </dgm:presLayoutVars>
      </dgm:prSet>
      <dgm:spPr/>
    </dgm:pt>
    <dgm:pt modelId="{7A95DBAC-CE63-45A7-923A-46133F71F24B}" type="pres">
      <dgm:prSet presAssocID="{CC0A716E-41A1-4520-8F7F-DEBBFB9B1D9E}" presName="sibTrans" presStyleCnt="0"/>
      <dgm:spPr/>
    </dgm:pt>
    <dgm:pt modelId="{8635329C-7BFE-475A-A7D3-60D9AB7960AA}" type="pres">
      <dgm:prSet presAssocID="{BC6FB550-D76D-4BB8-A8A9-1BA38A0BD437}" presName="compNode" presStyleCnt="0"/>
      <dgm:spPr/>
    </dgm:pt>
    <dgm:pt modelId="{CCDED55D-93EC-481D-BB45-81FE67BB2084}" type="pres">
      <dgm:prSet presAssocID="{BC6FB550-D76D-4BB8-A8A9-1BA38A0BD437}" presName="bgRect" presStyleLbl="bgShp" presStyleIdx="4" presStyleCnt="5"/>
      <dgm:spPr/>
    </dgm:pt>
    <dgm:pt modelId="{A12A62E3-4897-4B13-B3FB-AE7D9A5F61C3}" type="pres">
      <dgm:prSet presAssocID="{BC6FB550-D76D-4BB8-A8A9-1BA38A0BD4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mbing"/>
        </a:ext>
      </dgm:extLst>
    </dgm:pt>
    <dgm:pt modelId="{A28DA293-46F9-4675-9C85-C2F6D6227DEA}" type="pres">
      <dgm:prSet presAssocID="{BC6FB550-D76D-4BB8-A8A9-1BA38A0BD437}" presName="spaceRect" presStyleCnt="0"/>
      <dgm:spPr/>
    </dgm:pt>
    <dgm:pt modelId="{1745FE00-2885-48F8-9A2E-8F56CB84FAB1}" type="pres">
      <dgm:prSet presAssocID="{BC6FB550-D76D-4BB8-A8A9-1BA38A0BD4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D7CA511-8711-46AF-8754-D6D5FDC2BF3D}" srcId="{2E151111-9EFE-4F10-99CE-788DF2B95EEF}" destId="{7D12683F-27C3-4C65-BB14-61625E4B0D54}" srcOrd="1" destOrd="0" parTransId="{CC0CB10A-8E5D-4844-8447-20B8584C4FE4}" sibTransId="{BDBD9175-8BF4-449A-87AB-9D01F97919DC}"/>
    <dgm:cxn modelId="{D4B52C2A-B9F1-43E2-9BE5-C80938954426}" srcId="{2E151111-9EFE-4F10-99CE-788DF2B95EEF}" destId="{110B7C06-280C-452F-A93D-AD22652BBB71}" srcOrd="0" destOrd="0" parTransId="{AB29D395-DDF2-45D4-9177-D1223EB20B8E}" sibTransId="{46923877-D458-4BDD-95CA-8309B2894281}"/>
    <dgm:cxn modelId="{D445D545-79DB-4AA2-9742-67643E230867}" type="presOf" srcId="{7D12683F-27C3-4C65-BB14-61625E4B0D54}" destId="{9178C6E5-4725-4D68-947D-637BE4ADE99A}" srcOrd="0" destOrd="0" presId="urn:microsoft.com/office/officeart/2018/2/layout/IconVerticalSolidList"/>
    <dgm:cxn modelId="{C0D94A4F-D925-4CB9-A81C-8BFD8A781BEA}" type="presOf" srcId="{BC6FB550-D76D-4BB8-A8A9-1BA38A0BD437}" destId="{1745FE00-2885-48F8-9A2E-8F56CB84FAB1}" srcOrd="0" destOrd="0" presId="urn:microsoft.com/office/officeart/2018/2/layout/IconVerticalSolidList"/>
    <dgm:cxn modelId="{D6CD5474-7836-44E4-BD2F-B5093C2B9071}" type="presOf" srcId="{2E151111-9EFE-4F10-99CE-788DF2B95EEF}" destId="{33E15D92-3605-4AAA-B2D9-00F6C5218AA5}" srcOrd="0" destOrd="0" presId="urn:microsoft.com/office/officeart/2018/2/layout/IconVerticalSolidList"/>
    <dgm:cxn modelId="{30A7D457-12FE-415D-8578-2D881827D695}" type="presOf" srcId="{110B7C06-280C-452F-A93D-AD22652BBB71}" destId="{1481C01C-2000-4A14-98B2-E658D9E4AB20}" srcOrd="0" destOrd="0" presId="urn:microsoft.com/office/officeart/2018/2/layout/IconVerticalSolidList"/>
    <dgm:cxn modelId="{4C9ABB81-2880-4D15-A7C3-58220BAA58EC}" type="presOf" srcId="{4192EFF5-01F9-4A2F-BAB2-5916D84A2A0B}" destId="{E3E20571-54DA-4FA0-B403-03A190A17CEF}" srcOrd="0" destOrd="0" presId="urn:microsoft.com/office/officeart/2018/2/layout/IconVerticalSolidList"/>
    <dgm:cxn modelId="{E7B4CEA2-856B-42E8-B30C-B96D4E4C0761}" srcId="{2E151111-9EFE-4F10-99CE-788DF2B95EEF}" destId="{4192EFF5-01F9-4A2F-BAB2-5916D84A2A0B}" srcOrd="2" destOrd="0" parTransId="{D06EFBCC-E04C-4FA8-8BEF-7ACFA90F34F3}" sibTransId="{208F749F-6AFA-41C8-A27D-3FC12BA01A4A}"/>
    <dgm:cxn modelId="{769417AB-BE3B-4D82-AF9E-163182EC5049}" type="presOf" srcId="{74AECFD0-4929-4AB6-8F1F-4A25FC15AD09}" destId="{52D78CD3-748F-4B26-BA63-DF02EE54F728}" srcOrd="0" destOrd="0" presId="urn:microsoft.com/office/officeart/2018/2/layout/IconVerticalSolidList"/>
    <dgm:cxn modelId="{75BE87AE-DD0D-4892-9EB4-BB2D2D6420A4}" srcId="{2E151111-9EFE-4F10-99CE-788DF2B95EEF}" destId="{BC6FB550-D76D-4BB8-A8A9-1BA38A0BD437}" srcOrd="4" destOrd="0" parTransId="{3BFB28A0-C440-4CE6-8B01-74E7A5982BD8}" sibTransId="{309701A7-13B4-4A9D-8484-D2618897B1FE}"/>
    <dgm:cxn modelId="{882066D5-AD32-4861-B741-CFBCE77DFC3C}" srcId="{2E151111-9EFE-4F10-99CE-788DF2B95EEF}" destId="{74AECFD0-4929-4AB6-8F1F-4A25FC15AD09}" srcOrd="3" destOrd="0" parTransId="{B414E67C-D89C-4445-A51C-0DFCB832EC65}" sibTransId="{CC0A716E-41A1-4520-8F7F-DEBBFB9B1D9E}"/>
    <dgm:cxn modelId="{F4ADF085-32B6-4A3E-89DC-3A5DC4065BC1}" type="presParOf" srcId="{33E15D92-3605-4AAA-B2D9-00F6C5218AA5}" destId="{B0CE0FF6-D6DD-4C26-9BC8-B604EBF2F38B}" srcOrd="0" destOrd="0" presId="urn:microsoft.com/office/officeart/2018/2/layout/IconVerticalSolidList"/>
    <dgm:cxn modelId="{93F15039-4E0D-46BB-B525-F805E7B7D0CA}" type="presParOf" srcId="{B0CE0FF6-D6DD-4C26-9BC8-B604EBF2F38B}" destId="{99BBC4A4-A50A-4CEC-AB74-A2E3308EC0AF}" srcOrd="0" destOrd="0" presId="urn:microsoft.com/office/officeart/2018/2/layout/IconVerticalSolidList"/>
    <dgm:cxn modelId="{2D728073-E995-49E1-A4CE-BE41CE715681}" type="presParOf" srcId="{B0CE0FF6-D6DD-4C26-9BC8-B604EBF2F38B}" destId="{2AC9C76D-5195-40E8-9231-F2481972255D}" srcOrd="1" destOrd="0" presId="urn:microsoft.com/office/officeart/2018/2/layout/IconVerticalSolidList"/>
    <dgm:cxn modelId="{4F790033-F2D2-45CC-9A8A-269085747F47}" type="presParOf" srcId="{B0CE0FF6-D6DD-4C26-9BC8-B604EBF2F38B}" destId="{14B4D322-B791-44FB-8527-6615E29283A2}" srcOrd="2" destOrd="0" presId="urn:microsoft.com/office/officeart/2018/2/layout/IconVerticalSolidList"/>
    <dgm:cxn modelId="{745ADCCB-80B3-4B11-A405-1DEA1ADAB40E}" type="presParOf" srcId="{B0CE0FF6-D6DD-4C26-9BC8-B604EBF2F38B}" destId="{1481C01C-2000-4A14-98B2-E658D9E4AB20}" srcOrd="3" destOrd="0" presId="urn:microsoft.com/office/officeart/2018/2/layout/IconVerticalSolidList"/>
    <dgm:cxn modelId="{0D557DEE-63F1-4C3F-BA7A-AD815D981BD7}" type="presParOf" srcId="{33E15D92-3605-4AAA-B2D9-00F6C5218AA5}" destId="{938F2CF6-FD50-46BE-9096-1B41CD67E0AF}" srcOrd="1" destOrd="0" presId="urn:microsoft.com/office/officeart/2018/2/layout/IconVerticalSolidList"/>
    <dgm:cxn modelId="{1AC32EA4-2C1D-4732-A4A7-F5BF76069000}" type="presParOf" srcId="{33E15D92-3605-4AAA-B2D9-00F6C5218AA5}" destId="{0BECB63E-B6A6-4AE4-AF9B-607AB84D7CDC}" srcOrd="2" destOrd="0" presId="urn:microsoft.com/office/officeart/2018/2/layout/IconVerticalSolidList"/>
    <dgm:cxn modelId="{47F3B223-5AE9-4E33-A612-C56F1674256F}" type="presParOf" srcId="{0BECB63E-B6A6-4AE4-AF9B-607AB84D7CDC}" destId="{A410F6F4-09DF-4B30-8C91-A8DE3F94B523}" srcOrd="0" destOrd="0" presId="urn:microsoft.com/office/officeart/2018/2/layout/IconVerticalSolidList"/>
    <dgm:cxn modelId="{B9EA3207-28F7-4703-AB46-7E5306FDEEBD}" type="presParOf" srcId="{0BECB63E-B6A6-4AE4-AF9B-607AB84D7CDC}" destId="{6B2E1528-4644-45C6-B48F-9221D1F04537}" srcOrd="1" destOrd="0" presId="urn:microsoft.com/office/officeart/2018/2/layout/IconVerticalSolidList"/>
    <dgm:cxn modelId="{984FF8E5-710B-4186-8AB6-84ACCB2C1871}" type="presParOf" srcId="{0BECB63E-B6A6-4AE4-AF9B-607AB84D7CDC}" destId="{1F32A278-5153-4AF8-900A-42818A0F0592}" srcOrd="2" destOrd="0" presId="urn:microsoft.com/office/officeart/2018/2/layout/IconVerticalSolidList"/>
    <dgm:cxn modelId="{B4CF5D5F-32E2-4B6F-8CC4-0F1F47C499C8}" type="presParOf" srcId="{0BECB63E-B6A6-4AE4-AF9B-607AB84D7CDC}" destId="{9178C6E5-4725-4D68-947D-637BE4ADE99A}" srcOrd="3" destOrd="0" presId="urn:microsoft.com/office/officeart/2018/2/layout/IconVerticalSolidList"/>
    <dgm:cxn modelId="{054AA223-8363-4081-9D5E-DBD03A823C31}" type="presParOf" srcId="{33E15D92-3605-4AAA-B2D9-00F6C5218AA5}" destId="{27593188-E837-4A8C-85E2-A275106811F8}" srcOrd="3" destOrd="0" presId="urn:microsoft.com/office/officeart/2018/2/layout/IconVerticalSolidList"/>
    <dgm:cxn modelId="{8A2746DB-40A1-45BA-9982-4BBB3DC5BEAD}" type="presParOf" srcId="{33E15D92-3605-4AAA-B2D9-00F6C5218AA5}" destId="{D2585849-8A5E-4EA3-811C-9FAD4C9C8CB7}" srcOrd="4" destOrd="0" presId="urn:microsoft.com/office/officeart/2018/2/layout/IconVerticalSolidList"/>
    <dgm:cxn modelId="{6DB961DC-3DBE-4A8E-9558-17E8650D9BF6}" type="presParOf" srcId="{D2585849-8A5E-4EA3-811C-9FAD4C9C8CB7}" destId="{4C5635F9-9945-445B-9B16-49B7A186F39C}" srcOrd="0" destOrd="0" presId="urn:microsoft.com/office/officeart/2018/2/layout/IconVerticalSolidList"/>
    <dgm:cxn modelId="{65149DBD-0DBB-47AA-8561-41A858083C5B}" type="presParOf" srcId="{D2585849-8A5E-4EA3-811C-9FAD4C9C8CB7}" destId="{CA06C07D-2703-4186-A95E-9872C7C16C87}" srcOrd="1" destOrd="0" presId="urn:microsoft.com/office/officeart/2018/2/layout/IconVerticalSolidList"/>
    <dgm:cxn modelId="{15B20068-E297-476A-8CBE-FA7C2A7EF6D4}" type="presParOf" srcId="{D2585849-8A5E-4EA3-811C-9FAD4C9C8CB7}" destId="{F022B120-46DD-4E1E-9DE7-D7ADCA4A1120}" srcOrd="2" destOrd="0" presId="urn:microsoft.com/office/officeart/2018/2/layout/IconVerticalSolidList"/>
    <dgm:cxn modelId="{BFDC12FF-C156-4E48-99E3-EBA8742923C1}" type="presParOf" srcId="{D2585849-8A5E-4EA3-811C-9FAD4C9C8CB7}" destId="{E3E20571-54DA-4FA0-B403-03A190A17CEF}" srcOrd="3" destOrd="0" presId="urn:microsoft.com/office/officeart/2018/2/layout/IconVerticalSolidList"/>
    <dgm:cxn modelId="{7DA0241C-DC4D-40E9-AA7E-CAFD3CDF5335}" type="presParOf" srcId="{33E15D92-3605-4AAA-B2D9-00F6C5218AA5}" destId="{20D51D78-682B-4556-AF99-5C2731B72B32}" srcOrd="5" destOrd="0" presId="urn:microsoft.com/office/officeart/2018/2/layout/IconVerticalSolidList"/>
    <dgm:cxn modelId="{22567D4B-ECD6-47F7-B170-401F69E3F6AA}" type="presParOf" srcId="{33E15D92-3605-4AAA-B2D9-00F6C5218AA5}" destId="{A004B4AC-C7A2-4795-9263-DA96B6B5F77F}" srcOrd="6" destOrd="0" presId="urn:microsoft.com/office/officeart/2018/2/layout/IconVerticalSolidList"/>
    <dgm:cxn modelId="{29D9902A-4C5F-4C77-BBFA-BCCF4FDD5C47}" type="presParOf" srcId="{A004B4AC-C7A2-4795-9263-DA96B6B5F77F}" destId="{ED55DC64-9DB1-46CD-AFDF-E0948149ED17}" srcOrd="0" destOrd="0" presId="urn:microsoft.com/office/officeart/2018/2/layout/IconVerticalSolidList"/>
    <dgm:cxn modelId="{D8FDC56B-F537-4506-B53F-DC005F8E406D}" type="presParOf" srcId="{A004B4AC-C7A2-4795-9263-DA96B6B5F77F}" destId="{4147AAA2-027B-40CA-B384-93928CEF96C5}" srcOrd="1" destOrd="0" presId="urn:microsoft.com/office/officeart/2018/2/layout/IconVerticalSolidList"/>
    <dgm:cxn modelId="{92D9E60B-4BC7-416B-B70E-0E3E01C8A153}" type="presParOf" srcId="{A004B4AC-C7A2-4795-9263-DA96B6B5F77F}" destId="{B689F494-F3DE-4866-9EFC-515815716B20}" srcOrd="2" destOrd="0" presId="urn:microsoft.com/office/officeart/2018/2/layout/IconVerticalSolidList"/>
    <dgm:cxn modelId="{818ABFFD-C044-423F-96F8-A4A2502BDCC3}" type="presParOf" srcId="{A004B4AC-C7A2-4795-9263-DA96B6B5F77F}" destId="{52D78CD3-748F-4B26-BA63-DF02EE54F728}" srcOrd="3" destOrd="0" presId="urn:microsoft.com/office/officeart/2018/2/layout/IconVerticalSolidList"/>
    <dgm:cxn modelId="{3FAF0FE4-71FD-4E1E-960D-E99CC88E1DCC}" type="presParOf" srcId="{33E15D92-3605-4AAA-B2D9-00F6C5218AA5}" destId="{7A95DBAC-CE63-45A7-923A-46133F71F24B}" srcOrd="7" destOrd="0" presId="urn:microsoft.com/office/officeart/2018/2/layout/IconVerticalSolidList"/>
    <dgm:cxn modelId="{E53ED799-DE2F-4472-9C3E-71CAE904F469}" type="presParOf" srcId="{33E15D92-3605-4AAA-B2D9-00F6C5218AA5}" destId="{8635329C-7BFE-475A-A7D3-60D9AB7960AA}" srcOrd="8" destOrd="0" presId="urn:microsoft.com/office/officeart/2018/2/layout/IconVerticalSolidList"/>
    <dgm:cxn modelId="{2E7F88CA-2C74-411B-A4AD-49948CFECED4}" type="presParOf" srcId="{8635329C-7BFE-475A-A7D3-60D9AB7960AA}" destId="{CCDED55D-93EC-481D-BB45-81FE67BB2084}" srcOrd="0" destOrd="0" presId="urn:microsoft.com/office/officeart/2018/2/layout/IconVerticalSolidList"/>
    <dgm:cxn modelId="{5907593B-F264-4A2D-929E-77122D300576}" type="presParOf" srcId="{8635329C-7BFE-475A-A7D3-60D9AB7960AA}" destId="{A12A62E3-4897-4B13-B3FB-AE7D9A5F61C3}" srcOrd="1" destOrd="0" presId="urn:microsoft.com/office/officeart/2018/2/layout/IconVerticalSolidList"/>
    <dgm:cxn modelId="{069ACE1D-26A1-4652-9386-84298DE5E245}" type="presParOf" srcId="{8635329C-7BFE-475A-A7D3-60D9AB7960AA}" destId="{A28DA293-46F9-4675-9C85-C2F6D6227DEA}" srcOrd="2" destOrd="0" presId="urn:microsoft.com/office/officeart/2018/2/layout/IconVerticalSolidList"/>
    <dgm:cxn modelId="{9819DFAC-87EB-407F-A9D5-80AEA31F0764}" type="presParOf" srcId="{8635329C-7BFE-475A-A7D3-60D9AB7960AA}" destId="{1745FE00-2885-48F8-9A2E-8F56CB84FA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BC4A4-A50A-4CEC-AB74-A2E3308EC0AF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9C76D-5195-40E8-9231-F2481972255D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1C01C-2000-4A14-98B2-E658D9E4AB20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A</a:t>
          </a:r>
          <a:r>
            <a:rPr lang="en-US" sz="1900" b="0" i="0" kern="1200" baseline="0"/>
            <a:t>* is the best in both speed and accuracy.</a:t>
          </a:r>
          <a:endParaRPr lang="en-US" sz="1900" kern="1200"/>
        </a:p>
      </dsp:txBody>
      <dsp:txXfrm>
        <a:off x="1059754" y="4307"/>
        <a:ext cx="5304469" cy="917536"/>
      </dsp:txXfrm>
    </dsp:sp>
    <dsp:sp modelId="{A410F6F4-09DF-4B30-8C91-A8DE3F94B523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E1528-4644-45C6-B48F-9221D1F04537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8C6E5-4725-4D68-947D-637BE4ADE99A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Dijkstra</a:t>
          </a:r>
          <a:r>
            <a:rPr lang="en-US" sz="1900" b="0" i="0" kern="1200" baseline="0"/>
            <a:t> is useful but slower.</a:t>
          </a:r>
          <a:endParaRPr lang="en-US" sz="1900" kern="1200"/>
        </a:p>
      </dsp:txBody>
      <dsp:txXfrm>
        <a:off x="1059754" y="1151227"/>
        <a:ext cx="5304469" cy="917536"/>
      </dsp:txXfrm>
    </dsp:sp>
    <dsp:sp modelId="{4C5635F9-9945-445B-9B16-49B7A186F39C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6C07D-2703-4186-A95E-9872C7C16C87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20571-54DA-4FA0-B403-03A190A17CEF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Beam Search</a:t>
          </a:r>
          <a:r>
            <a:rPr lang="en-US" sz="1900" b="0" i="0" kern="1200" baseline="0"/>
            <a:t> can be a good trade-off when memory or time is limited.</a:t>
          </a:r>
          <a:endParaRPr lang="en-US" sz="1900" kern="1200"/>
        </a:p>
      </dsp:txBody>
      <dsp:txXfrm>
        <a:off x="1059754" y="2298147"/>
        <a:ext cx="5304469" cy="917536"/>
      </dsp:txXfrm>
    </dsp:sp>
    <dsp:sp modelId="{ED55DC64-9DB1-46CD-AFDF-E0948149ED17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7AAA2-027B-40CA-B384-93928CEF96C5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D78CD3-748F-4B26-BA63-DF02EE54F728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IDDFS</a:t>
          </a:r>
          <a:r>
            <a:rPr lang="en-US" sz="1900" b="0" i="0" kern="1200" baseline="0"/>
            <a:t> is inefficient due to revisiting.</a:t>
          </a:r>
          <a:endParaRPr lang="en-US" sz="1900" kern="1200"/>
        </a:p>
      </dsp:txBody>
      <dsp:txXfrm>
        <a:off x="1059754" y="3445068"/>
        <a:ext cx="5304469" cy="917536"/>
      </dsp:txXfrm>
    </dsp:sp>
    <dsp:sp modelId="{CCDED55D-93EC-481D-BB45-81FE67BB2084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A62E3-4897-4B13-B3FB-AE7D9A5F61C3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5FE00-2885-48F8-9A2E-8F56CB84FAB1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Hill Climbing</a:t>
          </a:r>
          <a:r>
            <a:rPr lang="en-US" sz="1900" b="0" i="0" kern="1200" baseline="0"/>
            <a:t> is unreliable and often fails.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998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5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6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2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2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Digital financial graphs in 3D">
            <a:extLst>
              <a:ext uri="{FF2B5EF4-FFF2-40B4-BE49-F238E27FC236}">
                <a16:creationId xmlns:a16="http://schemas.microsoft.com/office/drawing/2014/main" id="{756DDBFC-9CC0-FB96-9658-ABE4849C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96" b="765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19661F-4B4C-74C1-7FC3-31FB14D4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6955" y="-166956"/>
            <a:ext cx="6858002" cy="719191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55000"/>
                </a:schemeClr>
              </a:gs>
              <a:gs pos="25000">
                <a:schemeClr val="bg1">
                  <a:alpha val="38000"/>
                </a:schemeClr>
              </a:gs>
              <a:gs pos="100000">
                <a:schemeClr val="bg1">
                  <a:alpha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1B2D5-874B-0B82-4EF6-89723C52F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488" y="1124712"/>
            <a:ext cx="4023360" cy="3200400"/>
          </a:xfrm>
        </p:spPr>
        <p:txBody>
          <a:bodyPr anchor="b">
            <a:normAutofit/>
          </a:bodyPr>
          <a:lstStyle/>
          <a:p>
            <a:r>
              <a:rPr lang="en-US" sz="3000"/>
              <a:t>Optimizing Pathfinding Algorithms for Real-World Applications: </a:t>
            </a:r>
            <a:br>
              <a:rPr lang="en-US" sz="3000"/>
            </a:br>
            <a:r>
              <a:rPr lang="en-US" sz="3000"/>
              <a:t>A Comparative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7772C-E001-F242-B5FA-376BF4D7C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4873752"/>
            <a:ext cx="4023360" cy="1207008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NAME : Deekshitha Chowdary Kalluri</a:t>
            </a:r>
          </a:p>
          <a:p>
            <a:pPr>
              <a:lnSpc>
                <a:spcPct val="100000"/>
              </a:lnSpc>
            </a:pPr>
            <a:r>
              <a:rPr lang="en-US" sz="1600"/>
              <a:t>COURSE: CIS 730 - Artificial Intelligence</a:t>
            </a:r>
          </a:p>
          <a:p>
            <a:pPr>
              <a:lnSpc>
                <a:spcPct val="100000"/>
              </a:lnSpc>
            </a:pPr>
            <a:r>
              <a:rPr lang="en-US" sz="1600"/>
              <a:t>DATE: 5/14/2025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535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526B1-502A-2A11-FB9E-7F0220AC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PATH LENGTH</a:t>
            </a:r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F39F1F4B-9374-30B3-8D11-05E77C8FD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1" r="-1" b="-1"/>
          <a:stretch>
            <a:fillRect/>
          </a:stretch>
        </p:blipFill>
        <p:spPr>
          <a:xfrm>
            <a:off x="411480" y="1137712"/>
            <a:ext cx="6647688" cy="448199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7A29C3D-A19C-3105-82C9-8E4808D9C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700" b="1"/>
              <a:t>Insight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A* and Dijkstra produce the shortest paths (18 steps).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Beam Search paths are slightly longer (~20).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IDDFS has inefficient paths (avg. 44 steps).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Hill Climbing not shown due to frequent failure.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6386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57FC5-71FA-E998-C5B8-DCC92F94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3100"/>
              <a:t>OBSERVATIONS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C38B6BB8-A9C6-D68A-4E20-171D42F120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47354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B092E-0704-CA63-000F-8407754AB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pic>
        <p:nvPicPr>
          <p:cNvPr id="16" name="Picture 15" descr="Digital financial graph">
            <a:extLst>
              <a:ext uri="{FF2B5EF4-FFF2-40B4-BE49-F238E27FC236}">
                <a16:creationId xmlns:a16="http://schemas.microsoft.com/office/drawing/2014/main" id="{4AF954F6-AA46-FF46-4733-083AED6B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84" r="27041"/>
          <a:stretch>
            <a:fillRect/>
          </a:stretch>
        </p:blipFill>
        <p:spPr>
          <a:xfrm>
            <a:off x="625151" y="630936"/>
            <a:ext cx="3612402" cy="549554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24A45-0F28-3A89-69C3-B04041748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500" b="1" dirty="0"/>
              <a:t>Conclusion</a:t>
            </a:r>
            <a:endParaRPr lang="en-US" sz="15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Classical algorithms behave differently in obstacle-filled environments.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A* is the best all-around performer.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Not all algorithms are suited for real-world tasks.</a:t>
            </a:r>
          </a:p>
          <a:p>
            <a:pPr>
              <a:lnSpc>
                <a:spcPct val="100000"/>
              </a:lnSpc>
              <a:buNone/>
            </a:pPr>
            <a:r>
              <a:rPr lang="en-US" sz="1500" b="1" dirty="0"/>
              <a:t>Future Work</a:t>
            </a:r>
            <a:endParaRPr lang="en-US" sz="15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Test on larger, weighted graphs (e.g., OpenStreetMap).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Introduce dynamic obstacles.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Add machine learning or reinforcement learning agents.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Use neural networks for learned pathfinding.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77545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67672-83F1-C44A-8FE2-868E3DA2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" y="1161288"/>
            <a:ext cx="3971108" cy="4526280"/>
          </a:xfrm>
        </p:spPr>
        <p:txBody>
          <a:bodyPr>
            <a:normAutofit/>
          </a:bodyPr>
          <a:lstStyle/>
          <a:p>
            <a:r>
              <a:rPr lang="en-US" sz="3700" dirty="0"/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908E-CA00-7B34-BED2-464103472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/>
              <a:t>What is Pathfinding?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Pathfinding refers to determining the shortest or most efficient route between two points.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It is crucial in fields like robotics, navigation, video games, and logistics.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1"/>
              <a:t>Why Is This Important?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Fast and efficient pathfinding saves time and resources.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Poor pathfinding can lead to slow or failed operations in real systems.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1"/>
              <a:t>Project Goal</a:t>
            </a:r>
            <a:endParaRPr lang="en-US" sz="16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Compare five well-known pathfinding algorithms under the same environment.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/>
              <a:t>Understand their strengths, weaknesses, and best-use scenarios.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589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1B3EC0-C865-4E52-A0F6-CB02B29A4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B9A7A-FD48-EC15-224D-FBBCCC21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55352"/>
            <a:ext cx="3936940" cy="4802175"/>
          </a:xfrm>
        </p:spPr>
        <p:txBody>
          <a:bodyPr anchor="t">
            <a:normAutofit/>
          </a:bodyPr>
          <a:lstStyle/>
          <a:p>
            <a:r>
              <a:rPr lang="en-US" dirty="0"/>
              <a:t>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7EB0-F443-232C-16BA-2F7BF7618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1155352"/>
            <a:ext cx="5810564" cy="49569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b="1" dirty="0"/>
              <a:t>Objective of the Project</a:t>
            </a:r>
            <a:endParaRPr lang="en-US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Implement and compare five pathfinding algorithms: A*, Dijkstra’s, IDDFS, Beam Search, and Hill Climbing.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Test them on random 2D grids with obstacles.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1" dirty="0"/>
              <a:t>Key Questions</a:t>
            </a:r>
            <a:endParaRPr lang="en-US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How fast is each algorithm?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Do they return the shortest path?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Are they reliable across various maps?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1" dirty="0"/>
              <a:t>Metrics Measured</a:t>
            </a:r>
            <a:endParaRPr lang="en-US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Execution time (in seconds)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Path length (number of steps)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7C18F-DF60-F4C0-3779-2D776F448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95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F40726-9B19-4165-9C26-757D16E19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3C627-C444-00E5-9154-E26203C9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4114800" cy="1865376"/>
          </a:xfrm>
        </p:spPr>
        <p:txBody>
          <a:bodyPr anchor="t">
            <a:normAutofit/>
          </a:bodyPr>
          <a:lstStyle/>
          <a:p>
            <a:r>
              <a:rPr lang="en-US" sz="360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C0514-EC19-6018-C685-F3FEBBEBD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078991"/>
            <a:ext cx="6007608" cy="50516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300" b="1" dirty="0"/>
              <a:t>A*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Combines path cost and heuristic estimate.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Optimal and efficient when heuristic is admissible.</a:t>
            </a:r>
          </a:p>
          <a:p>
            <a:pPr>
              <a:lnSpc>
                <a:spcPct val="100000"/>
              </a:lnSpc>
              <a:buNone/>
            </a:pPr>
            <a:r>
              <a:rPr lang="en-US" sz="1300" b="1" dirty="0"/>
              <a:t>Dijkstra’s Algorithm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Similar to A* but uses no heuristic.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Finds shortest paths but explores more nodes.</a:t>
            </a:r>
          </a:p>
          <a:p>
            <a:pPr>
              <a:lnSpc>
                <a:spcPct val="100000"/>
              </a:lnSpc>
              <a:buNone/>
            </a:pPr>
            <a:r>
              <a:rPr lang="en-US" sz="1300" b="1" dirty="0"/>
              <a:t>IDDFS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Combines DFS memory usage with BFS completeness.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Often revisits nodes, making it slow and inefficient.</a:t>
            </a:r>
          </a:p>
          <a:p>
            <a:pPr>
              <a:lnSpc>
                <a:spcPct val="100000"/>
              </a:lnSpc>
              <a:buNone/>
            </a:pPr>
            <a:r>
              <a:rPr lang="en-US" sz="1300" b="1" dirty="0"/>
              <a:t>Beam Search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Keeps top-k nodes at each level.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Trades completeness for speed and memory efficiency.</a:t>
            </a:r>
          </a:p>
          <a:p>
            <a:pPr>
              <a:lnSpc>
                <a:spcPct val="100000"/>
              </a:lnSpc>
              <a:buNone/>
            </a:pPr>
            <a:r>
              <a:rPr lang="en-US" sz="1300" b="1" dirty="0"/>
              <a:t>Hill Climbing</a:t>
            </a:r>
            <a:endParaRPr lang="en-US" sz="13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Always moves to the neighbor closest to the goal.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Fast but often fails due to local minima.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pic>
        <p:nvPicPr>
          <p:cNvPr id="5" name="Picture 4" descr="Web of wires connecting pins">
            <a:extLst>
              <a:ext uri="{FF2B5EF4-FFF2-40B4-BE49-F238E27FC236}">
                <a16:creationId xmlns:a16="http://schemas.microsoft.com/office/drawing/2014/main" id="{7495F41B-A23F-6A12-D2A2-228931199D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94" b="2"/>
          <a:stretch>
            <a:fillRect/>
          </a:stretch>
        </p:blipFill>
        <p:spPr>
          <a:xfrm>
            <a:off x="612649" y="3224406"/>
            <a:ext cx="4114800" cy="290622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1B3977D-00DD-E3F0-9E7E-2330CBFDF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89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108D317-7CBD-4897-BD1F-959436D2A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F0B5E-109D-2B42-C6E6-CE242A4D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5564" y="834888"/>
            <a:ext cx="4314645" cy="1268958"/>
          </a:xfrm>
        </p:spPr>
        <p:txBody>
          <a:bodyPr anchor="b">
            <a:normAutofit/>
          </a:bodyPr>
          <a:lstStyle/>
          <a:p>
            <a:r>
              <a:rPr lang="en-US" sz="3200"/>
              <a:t>METHODOLOGY</a:t>
            </a:r>
          </a:p>
        </p:txBody>
      </p:sp>
      <p:pic>
        <p:nvPicPr>
          <p:cNvPr id="16" name="Picture 15" descr="Graph">
            <a:extLst>
              <a:ext uri="{FF2B5EF4-FFF2-40B4-BE49-F238E27FC236}">
                <a16:creationId xmlns:a16="http://schemas.microsoft.com/office/drawing/2014/main" id="{3F3F3164-566A-21B7-1EAC-1FDEB54D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58" r="25023"/>
          <a:stretch>
            <a:fillRect/>
          </a:stretch>
        </p:blipFill>
        <p:spPr>
          <a:xfrm>
            <a:off x="20" y="10"/>
            <a:ext cx="6717436" cy="6857990"/>
          </a:xfrm>
          <a:custGeom>
            <a:avLst/>
            <a:gdLst/>
            <a:ahLst/>
            <a:cxnLst/>
            <a:rect l="l" t="t" r="r" b="b"/>
            <a:pathLst>
              <a:path w="6717456" h="6858000">
                <a:moveTo>
                  <a:pt x="0" y="0"/>
                </a:moveTo>
                <a:lnTo>
                  <a:pt x="6149468" y="0"/>
                </a:lnTo>
                <a:lnTo>
                  <a:pt x="6202448" y="162605"/>
                </a:lnTo>
                <a:cubicBezTo>
                  <a:pt x="6535625" y="1263763"/>
                  <a:pt x="6717456" y="2453207"/>
                  <a:pt x="6717456" y="3694043"/>
                </a:cubicBezTo>
                <a:cubicBezTo>
                  <a:pt x="6717456" y="4757617"/>
                  <a:pt x="6583866" y="5783433"/>
                  <a:pt x="6335883" y="6748259"/>
                </a:cubicBezTo>
                <a:lnTo>
                  <a:pt x="6305198" y="6858000"/>
                </a:lnTo>
                <a:lnTo>
                  <a:pt x="0" y="6858000"/>
                </a:lnTo>
                <a:close/>
              </a:path>
            </a:pathLst>
          </a:custGeom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6297641-8B9F-4767-9606-8A1131322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89864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F3CA65-EA00-46B4-9616-39E6853F7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572" y="2240371"/>
            <a:ext cx="42062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6671-CD94-677C-F671-DC5AABF14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63" y="2557587"/>
            <a:ext cx="4314645" cy="371731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1"/>
              <a:t>Environment Setup</a:t>
            </a:r>
            <a:endParaRPr lang="en-US" sz="11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10x10 grid with 20% of cells randomly blocked as obstacles.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Start: top-left corner (0,0)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Goal: bottom-right corner (9,9)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Manhattan distance used as the heuristic.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/>
              <a:t>Implementation</a:t>
            </a:r>
            <a:endParaRPr lang="en-US" sz="11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Python 3 in Google Colab.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Used NetworkX for graph structure.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Algorithms modularized for easy testing.</a:t>
            </a:r>
          </a:p>
          <a:p>
            <a:pPr>
              <a:lnSpc>
                <a:spcPct val="100000"/>
              </a:lnSpc>
              <a:buNone/>
            </a:pPr>
            <a:r>
              <a:rPr lang="en-US" sz="1100" b="1"/>
              <a:t>Experiment Design</a:t>
            </a:r>
            <a:endParaRPr lang="en-US" sz="11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100"/>
              <a:t>Each algorithm tested on the same 50 randomly generated maps.</a:t>
            </a:r>
          </a:p>
          <a:p>
            <a:pPr>
              <a:lnSpc>
                <a:spcPct val="10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936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384048"/>
            <a:ext cx="3740740" cy="583387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D8A51-E316-E1A8-7202-BFDA0E00E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919128"/>
            <a:ext cx="3103427" cy="4311239"/>
          </a:xfrm>
        </p:spPr>
        <p:txBody>
          <a:bodyPr anchor="t">
            <a:normAutofit/>
          </a:bodyPr>
          <a:lstStyle/>
          <a:p>
            <a:r>
              <a:rPr lang="en-US" sz="3200"/>
              <a:t>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F5C40A-5DAE-CAD9-FAE9-AEEF7FE70C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2222" y="919128"/>
            <a:ext cx="6730944" cy="5298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Path Length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Measures how many steps the agent takes to reach the goal.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Execution Time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Runtime of each algorithm (measured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time.perf_counter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Success Rate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Whether the algorithm successfully returned a path.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Especially relevant for algorithms like Hill Climbing.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A739B-A75D-DA77-F75D-36ED592E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889233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05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40B3DF-3C1C-49A7-8FA7-EE4A21CB0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384048"/>
            <a:ext cx="3740740" cy="583387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E542E-F51A-E386-ED18-2A1EC822F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919128"/>
            <a:ext cx="3103427" cy="4311239"/>
          </a:xfrm>
        </p:spPr>
        <p:txBody>
          <a:bodyPr anchor="t">
            <a:normAutofit/>
          </a:bodyPr>
          <a:lstStyle/>
          <a:p>
            <a:r>
              <a:rPr lang="en-US" sz="3200"/>
              <a:t>EXPERIMENT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3CD91A-5B14-C18E-3BFF-B1C27A534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2222" y="919128"/>
            <a:ext cx="6730944" cy="5298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Tools Used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Python 3 in Google Colab.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NetworkX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for graph creation.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Matplotlib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for plots and visualization.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Conditions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 algorithms ran on identical maps.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 bias in starting positions or goal configurations.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Results averaged over multiple runs.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FA739B-A75D-DA77-F75D-36ED592E9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889233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4675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E5766-0ADF-3F12-9B5B-1923FEF9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38728" cy="1645920"/>
          </a:xfrm>
        </p:spPr>
        <p:txBody>
          <a:bodyPr>
            <a:normAutofit/>
          </a:bodyPr>
          <a:lstStyle/>
          <a:p>
            <a:r>
              <a:rPr lang="en-US" sz="3200"/>
              <a:t>RESULTS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AAD4203-A075-8D23-629D-B2E8A4EBC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794" y="374904"/>
            <a:ext cx="7872803" cy="36096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25899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940E457-902B-00E0-4CBD-30480BCE2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440602"/>
            <a:ext cx="6007608" cy="1645920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A* and Dijkstra give shortest paths. </a:t>
            </a:r>
          </a:p>
          <a:p>
            <a:r>
              <a:rPr lang="en-US" sz="1800" dirty="0"/>
              <a:t>Beam Search trades optimality for speed.</a:t>
            </a:r>
          </a:p>
          <a:p>
            <a:r>
              <a:rPr lang="en-US" sz="1800" dirty="0"/>
              <a:t>IDDFS is inefficient but complete.</a:t>
            </a:r>
          </a:p>
          <a:p>
            <a:r>
              <a:rPr lang="en-US" sz="1800" dirty="0"/>
              <a:t>Hill Climbing often fails.</a:t>
            </a:r>
          </a:p>
        </p:txBody>
      </p:sp>
    </p:spTree>
    <p:extLst>
      <p:ext uri="{BB962C8B-B14F-4D97-AF65-F5344CB8AC3E}">
        <p14:creationId xmlns:p14="http://schemas.microsoft.com/office/powerpoint/2010/main" val="257100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116E49A-CA4D-4983-969D-19FE3C55F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3A524-F3F3-896B-DB3B-010EFFD3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EXECUTION TIME</a:t>
            </a:r>
          </a:p>
        </p:txBody>
      </p:sp>
      <p:pic>
        <p:nvPicPr>
          <p:cNvPr id="5" name="Content Placeholder 4" descr="A graph with blue bars&#10;&#10;AI-generated content may be incorrect.">
            <a:extLst>
              <a:ext uri="{FF2B5EF4-FFF2-40B4-BE49-F238E27FC236}">
                <a16:creationId xmlns:a16="http://schemas.microsoft.com/office/drawing/2014/main" id="{AC900DB1-0B30-3047-C122-115180425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0" r="-1" b="-1"/>
          <a:stretch>
            <a:fillRect/>
          </a:stretch>
        </p:blipFill>
        <p:spPr>
          <a:xfrm>
            <a:off x="411480" y="1137712"/>
            <a:ext cx="6647688" cy="448199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1E2DF8-F6D8-4E5C-B76E-E082FD8C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DDA389-3A5C-8CB3-AE2C-8FF41751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404594" cy="35570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b="1"/>
              <a:t>Insight</a:t>
            </a:r>
            <a:endParaRPr lang="en-US" sz="170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A* is the fastest optimal method.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Dijkstra’s is slower due to exhaustive search.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IDDFS is slowest.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Beam Search is relatively fast.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/>
              <a:t>Hill Climbing is fast when it works — but it often fails.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4493877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655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Avenir Next LT Pro</vt:lpstr>
      <vt:lpstr>Calibri</vt:lpstr>
      <vt:lpstr>Neue Haas Grotesk Text Pro</vt:lpstr>
      <vt:lpstr>AccentBoxVTI</vt:lpstr>
      <vt:lpstr>Optimizing Pathfinding Algorithms for Real-World Applications:  A Comparative Study</vt:lpstr>
      <vt:lpstr>INTRODUCTION</vt:lpstr>
      <vt:lpstr>STATEMENT</vt:lpstr>
      <vt:lpstr>ALGORITHMS</vt:lpstr>
      <vt:lpstr>METHODOLOGY</vt:lpstr>
      <vt:lpstr>METRICS</vt:lpstr>
      <vt:lpstr>EXPERIMENT SETUP</vt:lpstr>
      <vt:lpstr>RESULTS</vt:lpstr>
      <vt:lpstr>EXECUTION TIME</vt:lpstr>
      <vt:lpstr>PATH LENGTH</vt:lpstr>
      <vt:lpstr>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Deekshitha Chowdary Kalluri</dc:creator>
  <cp:lastModifiedBy>Deekshitha Chowdary Kalluri</cp:lastModifiedBy>
  <cp:revision>4</cp:revision>
  <cp:lastPrinted>2025-05-13T20:14:37Z</cp:lastPrinted>
  <dcterms:created xsi:type="dcterms:W3CDTF">2025-05-13T19:43:30Z</dcterms:created>
  <dcterms:modified xsi:type="dcterms:W3CDTF">2025-05-13T20:30:01Z</dcterms:modified>
</cp:coreProperties>
</file>