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1" r:id="rId8"/>
    <p:sldId id="262" r:id="rId9"/>
  </p:sldIdLst>
  <p:sldSz cx="18288000" cy="10287000"/>
  <p:notesSz cx="6858000" cy="9144000"/>
  <p:embeddedFontLst>
    <p:embeddedFont>
      <p:font typeface="Arial Rounded MT Bold" panose="020F0704030504030204" pitchFamily="34" charset="0"/>
      <p:regular r:id="rId10"/>
    </p:embeddedFont>
    <p:embeddedFont>
      <p:font typeface="Atkinson Hyperlegible" panose="020B0604020202020204" charset="0"/>
      <p:regular r:id="rId11"/>
    </p:embeddedFont>
    <p:embeddedFont>
      <p:font typeface="Berlin Sans FB Demi" panose="020E0802020502020306" pitchFamily="34" charset="0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F0141D-E968-4C10-8A34-8FCF760B527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7DED55-3C61-4838-A3CD-8014AE26959D}">
      <dgm:prSet custT="1"/>
      <dgm:spPr/>
      <dgm:t>
        <a:bodyPr/>
        <a:lstStyle/>
        <a:p>
          <a:r>
            <a:rPr lang="en-US" sz="1600"/>
            <a:t>This diagram shows the step-by-step journey of a user on our </a:t>
          </a:r>
          <a:r>
            <a:rPr lang="en-US" sz="1600" b="1"/>
            <a:t>Quick Commerce website</a:t>
          </a:r>
          <a:r>
            <a:rPr lang="en-US" sz="1600"/>
            <a:t>:</a:t>
          </a:r>
        </a:p>
      </dgm:t>
    </dgm:pt>
    <dgm:pt modelId="{59D23E26-C2B6-4A41-A9A6-B49BE47DE19D}" type="parTrans" cxnId="{118E2738-4B91-4B2B-AD01-3EB18B1196A9}">
      <dgm:prSet/>
      <dgm:spPr/>
      <dgm:t>
        <a:bodyPr/>
        <a:lstStyle/>
        <a:p>
          <a:endParaRPr lang="en-US"/>
        </a:p>
      </dgm:t>
    </dgm:pt>
    <dgm:pt modelId="{7491DA97-27C4-4675-9087-E96CEC563750}" type="sibTrans" cxnId="{118E2738-4B91-4B2B-AD01-3EB18B1196A9}">
      <dgm:prSet/>
      <dgm:spPr/>
      <dgm:t>
        <a:bodyPr/>
        <a:lstStyle/>
        <a:p>
          <a:endParaRPr lang="en-US"/>
        </a:p>
      </dgm:t>
    </dgm:pt>
    <dgm:pt modelId="{EB8B2073-4DB6-4A3F-B321-502BC65A03CA}">
      <dgm:prSet custT="1"/>
      <dgm:spPr/>
      <dgm:t>
        <a:bodyPr/>
        <a:lstStyle/>
        <a:p>
          <a:r>
            <a:rPr lang="en-US" sz="1600" b="1"/>
            <a:t>User</a:t>
          </a:r>
          <a:br>
            <a:rPr lang="en-US" sz="1600"/>
          </a:br>
          <a:r>
            <a:rPr lang="en-US" sz="1600"/>
            <a:t>The process starts with a user visiting the website.</a:t>
          </a:r>
        </a:p>
      </dgm:t>
    </dgm:pt>
    <dgm:pt modelId="{41118219-BC10-4E48-BBAC-3C9E4869F465}" type="parTrans" cxnId="{1926379C-AB38-40AE-A9B2-1E6F6CD9A320}">
      <dgm:prSet/>
      <dgm:spPr/>
      <dgm:t>
        <a:bodyPr/>
        <a:lstStyle/>
        <a:p>
          <a:endParaRPr lang="en-US"/>
        </a:p>
      </dgm:t>
    </dgm:pt>
    <dgm:pt modelId="{D8685F72-F86D-44F0-A478-3A402BCF47E0}" type="sibTrans" cxnId="{1926379C-AB38-40AE-A9B2-1E6F6CD9A320}">
      <dgm:prSet/>
      <dgm:spPr/>
      <dgm:t>
        <a:bodyPr/>
        <a:lstStyle/>
        <a:p>
          <a:endParaRPr lang="en-US"/>
        </a:p>
      </dgm:t>
    </dgm:pt>
    <dgm:pt modelId="{9C6EF8B1-2479-4993-B429-3AB3444D8BD4}">
      <dgm:prSet custT="1"/>
      <dgm:spPr/>
      <dgm:t>
        <a:bodyPr/>
        <a:lstStyle/>
        <a:p>
          <a:r>
            <a:rPr lang="en-US" sz="1600" b="1"/>
            <a:t>Login</a:t>
          </a:r>
          <a:br>
            <a:rPr lang="en-US" sz="1600"/>
          </a:br>
          <a:r>
            <a:rPr lang="en-US" sz="1600"/>
            <a:t>The user logs in through Supabase Auth. If it’s a new user, their data is also stored in the users table.</a:t>
          </a:r>
        </a:p>
      </dgm:t>
    </dgm:pt>
    <dgm:pt modelId="{984666EB-AD87-4E74-A3C8-91954FC3CC6A}" type="parTrans" cxnId="{0E6A4D89-41DA-4FD9-807A-C9B5D94AAEB9}">
      <dgm:prSet/>
      <dgm:spPr/>
      <dgm:t>
        <a:bodyPr/>
        <a:lstStyle/>
        <a:p>
          <a:endParaRPr lang="en-US"/>
        </a:p>
      </dgm:t>
    </dgm:pt>
    <dgm:pt modelId="{C169C272-B661-458A-B041-4D3378240392}" type="sibTrans" cxnId="{0E6A4D89-41DA-4FD9-807A-C9B5D94AAEB9}">
      <dgm:prSet/>
      <dgm:spPr/>
      <dgm:t>
        <a:bodyPr/>
        <a:lstStyle/>
        <a:p>
          <a:endParaRPr lang="en-US"/>
        </a:p>
      </dgm:t>
    </dgm:pt>
    <dgm:pt modelId="{89C60406-6B76-405C-A99A-9E05BB85CB4B}">
      <dgm:prSet custT="1"/>
      <dgm:spPr/>
      <dgm:t>
        <a:bodyPr/>
        <a:lstStyle/>
        <a:p>
          <a:r>
            <a:rPr lang="en-US" sz="1600" b="1"/>
            <a:t>Home Page</a:t>
          </a:r>
          <a:br>
            <a:rPr lang="en-US" sz="1600"/>
          </a:br>
          <a:r>
            <a:rPr lang="en-US" sz="1600"/>
            <a:t>Once logged in, the user lands on the home page where they can:</a:t>
          </a:r>
        </a:p>
      </dgm:t>
    </dgm:pt>
    <dgm:pt modelId="{B05E7350-AAB7-4A31-9C59-7683C9846F4A}" type="parTrans" cxnId="{0A6171A1-40F1-4643-9A75-05C7A13E7087}">
      <dgm:prSet/>
      <dgm:spPr/>
      <dgm:t>
        <a:bodyPr/>
        <a:lstStyle/>
        <a:p>
          <a:endParaRPr lang="en-US"/>
        </a:p>
      </dgm:t>
    </dgm:pt>
    <dgm:pt modelId="{2C2A9149-D845-4F27-B9F5-559C40723986}" type="sibTrans" cxnId="{0A6171A1-40F1-4643-9A75-05C7A13E7087}">
      <dgm:prSet/>
      <dgm:spPr/>
      <dgm:t>
        <a:bodyPr/>
        <a:lstStyle/>
        <a:p>
          <a:endParaRPr lang="en-US"/>
        </a:p>
      </dgm:t>
    </dgm:pt>
    <dgm:pt modelId="{B0478AA7-7841-490A-AA77-17721681F9C3}">
      <dgm:prSet custT="1"/>
      <dgm:spPr/>
      <dgm:t>
        <a:bodyPr/>
        <a:lstStyle/>
        <a:p>
          <a:r>
            <a:rPr lang="en-US" sz="1600"/>
            <a:t>🔍 </a:t>
          </a:r>
          <a:r>
            <a:rPr lang="en-US" sz="1600" b="1"/>
            <a:t>Search products</a:t>
          </a:r>
          <a:r>
            <a:rPr lang="en-US" sz="1600"/>
            <a:t> by name</a:t>
          </a:r>
        </a:p>
      </dgm:t>
    </dgm:pt>
    <dgm:pt modelId="{12CD80CB-AA3C-4C67-A1ED-04C8B48028E4}" type="parTrans" cxnId="{4D494E7E-5A35-456C-8FD6-F6925331109D}">
      <dgm:prSet/>
      <dgm:spPr/>
      <dgm:t>
        <a:bodyPr/>
        <a:lstStyle/>
        <a:p>
          <a:endParaRPr lang="en-US"/>
        </a:p>
      </dgm:t>
    </dgm:pt>
    <dgm:pt modelId="{6F2955F6-86F6-4133-8C2D-28C58724E849}" type="sibTrans" cxnId="{4D494E7E-5A35-456C-8FD6-F6925331109D}">
      <dgm:prSet/>
      <dgm:spPr/>
      <dgm:t>
        <a:bodyPr/>
        <a:lstStyle/>
        <a:p>
          <a:endParaRPr lang="en-US"/>
        </a:p>
      </dgm:t>
    </dgm:pt>
    <dgm:pt modelId="{9A752BB6-F841-4225-BF28-ECB816F1C76F}">
      <dgm:prSet custT="1"/>
      <dgm:spPr/>
      <dgm:t>
        <a:bodyPr/>
        <a:lstStyle/>
        <a:p>
          <a:r>
            <a:rPr lang="en-US" sz="1600"/>
            <a:t>🗂️ </a:t>
          </a:r>
          <a:r>
            <a:rPr lang="en-US" sz="1600" b="1"/>
            <a:t>Browse by category</a:t>
          </a:r>
          <a:r>
            <a:rPr lang="en-US" sz="1600"/>
            <a:t> (like groceries or snacks)</a:t>
          </a:r>
        </a:p>
      </dgm:t>
    </dgm:pt>
    <dgm:pt modelId="{1B547647-516A-4EB9-9F20-EA15B3938E33}" type="parTrans" cxnId="{68A4CE3D-EBD1-4315-BB97-102E86FAAB1F}">
      <dgm:prSet/>
      <dgm:spPr/>
      <dgm:t>
        <a:bodyPr/>
        <a:lstStyle/>
        <a:p>
          <a:endParaRPr lang="en-US"/>
        </a:p>
      </dgm:t>
    </dgm:pt>
    <dgm:pt modelId="{BF5CF002-B328-4E50-B875-2DBCF32B1FBA}" type="sibTrans" cxnId="{68A4CE3D-EBD1-4315-BB97-102E86FAAB1F}">
      <dgm:prSet/>
      <dgm:spPr/>
      <dgm:t>
        <a:bodyPr/>
        <a:lstStyle/>
        <a:p>
          <a:endParaRPr lang="en-US"/>
        </a:p>
      </dgm:t>
    </dgm:pt>
    <dgm:pt modelId="{CF448827-C013-4E75-A90C-D7D11F428E67}">
      <dgm:prSet custT="1"/>
      <dgm:spPr/>
      <dgm:t>
        <a:bodyPr/>
        <a:lstStyle/>
        <a:p>
          <a:r>
            <a:rPr lang="en-US" sz="1600"/>
            <a:t>➕ </a:t>
          </a:r>
          <a:r>
            <a:rPr lang="en-US" sz="1600" b="1"/>
            <a:t>Add products to cart</a:t>
          </a:r>
          <a:r>
            <a:rPr lang="en-US" sz="1600"/>
            <a:t> for purchase</a:t>
          </a:r>
        </a:p>
      </dgm:t>
    </dgm:pt>
    <dgm:pt modelId="{0B474D06-AEF2-4BFB-BDE5-8EA82C585461}" type="parTrans" cxnId="{974E0B3A-6DA4-4767-9408-25B81F839BF8}">
      <dgm:prSet/>
      <dgm:spPr/>
      <dgm:t>
        <a:bodyPr/>
        <a:lstStyle/>
        <a:p>
          <a:endParaRPr lang="en-US"/>
        </a:p>
      </dgm:t>
    </dgm:pt>
    <dgm:pt modelId="{F95C1CE1-4B05-4F6E-B828-C77AF8E503AF}" type="sibTrans" cxnId="{974E0B3A-6DA4-4767-9408-25B81F839BF8}">
      <dgm:prSet/>
      <dgm:spPr/>
      <dgm:t>
        <a:bodyPr/>
        <a:lstStyle/>
        <a:p>
          <a:endParaRPr lang="en-US"/>
        </a:p>
      </dgm:t>
    </dgm:pt>
    <dgm:pt modelId="{426507AE-7EB9-42FD-8827-645363FD3E13}">
      <dgm:prSet custT="1"/>
      <dgm:spPr/>
      <dgm:t>
        <a:bodyPr/>
        <a:lstStyle/>
        <a:p>
          <a:r>
            <a:rPr lang="en-US" sz="1600" b="1"/>
            <a:t>Cart</a:t>
          </a:r>
          <a:br>
            <a:rPr lang="en-US" sz="1600"/>
          </a:br>
          <a:r>
            <a:rPr lang="en-US" sz="1600"/>
            <a:t>The user then navigates to the cart page where they can:</a:t>
          </a:r>
        </a:p>
      </dgm:t>
    </dgm:pt>
    <dgm:pt modelId="{9CA9887A-4EE5-4DF5-BC15-3B075986C15A}" type="parTrans" cxnId="{134D8D35-9F24-4F3F-8F9E-72DC49E97D3A}">
      <dgm:prSet/>
      <dgm:spPr/>
      <dgm:t>
        <a:bodyPr/>
        <a:lstStyle/>
        <a:p>
          <a:endParaRPr lang="en-US"/>
        </a:p>
      </dgm:t>
    </dgm:pt>
    <dgm:pt modelId="{7DE07130-C603-4ED8-9815-3617409E227C}" type="sibTrans" cxnId="{134D8D35-9F24-4F3F-8F9E-72DC49E97D3A}">
      <dgm:prSet/>
      <dgm:spPr/>
      <dgm:t>
        <a:bodyPr/>
        <a:lstStyle/>
        <a:p>
          <a:endParaRPr lang="en-US"/>
        </a:p>
      </dgm:t>
    </dgm:pt>
    <dgm:pt modelId="{DE5A2F12-969A-440D-9A25-2CB8168F09AF}">
      <dgm:prSet custT="1"/>
      <dgm:spPr/>
      <dgm:t>
        <a:bodyPr/>
        <a:lstStyle/>
        <a:p>
          <a:r>
            <a:rPr lang="en-US" sz="1600"/>
            <a:t>🛒 </a:t>
          </a:r>
          <a:r>
            <a:rPr lang="en-US" sz="1600" b="1"/>
            <a:t>Update their cart</a:t>
          </a:r>
          <a:r>
            <a:rPr lang="en-US" sz="1600"/>
            <a:t> (change quantities or remove items)</a:t>
          </a:r>
        </a:p>
      </dgm:t>
    </dgm:pt>
    <dgm:pt modelId="{461FA1D1-EEEB-4CF8-A1D4-8F3F49D516A5}" type="parTrans" cxnId="{E64A1FEE-BB12-40D7-A2ED-6F59AF6876C1}">
      <dgm:prSet/>
      <dgm:spPr/>
      <dgm:t>
        <a:bodyPr/>
        <a:lstStyle/>
        <a:p>
          <a:endParaRPr lang="en-US"/>
        </a:p>
      </dgm:t>
    </dgm:pt>
    <dgm:pt modelId="{5B1C4690-C883-4F8B-AC50-9C248F457F4E}" type="sibTrans" cxnId="{E64A1FEE-BB12-40D7-A2ED-6F59AF6876C1}">
      <dgm:prSet/>
      <dgm:spPr/>
      <dgm:t>
        <a:bodyPr/>
        <a:lstStyle/>
        <a:p>
          <a:endParaRPr lang="en-US"/>
        </a:p>
      </dgm:t>
    </dgm:pt>
    <dgm:pt modelId="{1C1AA2F9-D6C4-4CAB-80E4-30230701B93B}">
      <dgm:prSet custT="1"/>
      <dgm:spPr/>
      <dgm:t>
        <a:bodyPr/>
        <a:lstStyle/>
        <a:p>
          <a:r>
            <a:rPr lang="en-US" sz="1600"/>
            <a:t>✅ </a:t>
          </a:r>
          <a:r>
            <a:rPr lang="en-US" sz="1600" b="1"/>
            <a:t>Place an order</a:t>
          </a:r>
          <a:r>
            <a:rPr lang="en-US" sz="1600"/>
            <a:t>, which triggers backend functions and stock updates</a:t>
          </a:r>
        </a:p>
      </dgm:t>
    </dgm:pt>
    <dgm:pt modelId="{A1078F6F-06D1-4414-9A7F-3C975A7D0A63}" type="parTrans" cxnId="{8ADA6EEF-91B7-4FA4-BD62-DDD47DDBF649}">
      <dgm:prSet/>
      <dgm:spPr/>
      <dgm:t>
        <a:bodyPr/>
        <a:lstStyle/>
        <a:p>
          <a:endParaRPr lang="en-US"/>
        </a:p>
      </dgm:t>
    </dgm:pt>
    <dgm:pt modelId="{5B488E8A-C504-49AC-B587-355DF7A94CCD}" type="sibTrans" cxnId="{8ADA6EEF-91B7-4FA4-BD62-DDD47DDBF649}">
      <dgm:prSet/>
      <dgm:spPr/>
      <dgm:t>
        <a:bodyPr/>
        <a:lstStyle/>
        <a:p>
          <a:endParaRPr lang="en-US"/>
        </a:p>
      </dgm:t>
    </dgm:pt>
    <dgm:pt modelId="{BC11E0E5-19BB-48E1-AAF7-A7D57393F586}">
      <dgm:prSet custT="1"/>
      <dgm:spPr/>
      <dgm:t>
        <a:bodyPr/>
        <a:lstStyle/>
        <a:p>
          <a:r>
            <a:rPr lang="en-US" sz="1600" b="1"/>
            <a:t>Feedback</a:t>
          </a:r>
          <a:br>
            <a:rPr lang="en-US" sz="1600"/>
          </a:br>
          <a:r>
            <a:rPr lang="en-US" sz="1600"/>
            <a:t>After order completion, the user can:</a:t>
          </a:r>
        </a:p>
      </dgm:t>
    </dgm:pt>
    <dgm:pt modelId="{92494E38-C8A1-41EC-B736-858A16E0DE1B}" type="parTrans" cxnId="{7BAC6797-5B43-4A13-B42C-1BD7E8D83A61}">
      <dgm:prSet/>
      <dgm:spPr/>
      <dgm:t>
        <a:bodyPr/>
        <a:lstStyle/>
        <a:p>
          <a:endParaRPr lang="en-US"/>
        </a:p>
      </dgm:t>
    </dgm:pt>
    <dgm:pt modelId="{1B360376-782A-4C53-8BD6-CAC6CAC56DA1}" type="sibTrans" cxnId="{7BAC6797-5B43-4A13-B42C-1BD7E8D83A61}">
      <dgm:prSet/>
      <dgm:spPr/>
      <dgm:t>
        <a:bodyPr/>
        <a:lstStyle/>
        <a:p>
          <a:endParaRPr lang="en-US"/>
        </a:p>
      </dgm:t>
    </dgm:pt>
    <dgm:pt modelId="{F91AA200-70BF-43BD-A8E4-A04A8FA447D7}">
      <dgm:prSet custT="1"/>
      <dgm:spPr/>
      <dgm:t>
        <a:bodyPr/>
        <a:lstStyle/>
        <a:p>
          <a:r>
            <a:rPr lang="en-US" sz="1600"/>
            <a:t>⭐ </a:t>
          </a:r>
          <a:r>
            <a:rPr lang="en-US" sz="1600" b="1"/>
            <a:t>Give feedback</a:t>
          </a:r>
          <a:r>
            <a:rPr lang="en-US" sz="1600"/>
            <a:t> by rating and commenting on their order experience</a:t>
          </a:r>
        </a:p>
      </dgm:t>
    </dgm:pt>
    <dgm:pt modelId="{72A0F67C-D08C-4567-A4E1-794EA46E3446}" type="parTrans" cxnId="{F16E60A4-A8CF-495E-AA4C-1B77B6BF8971}">
      <dgm:prSet/>
      <dgm:spPr/>
      <dgm:t>
        <a:bodyPr/>
        <a:lstStyle/>
        <a:p>
          <a:endParaRPr lang="en-US"/>
        </a:p>
      </dgm:t>
    </dgm:pt>
    <dgm:pt modelId="{9D2495F0-9C18-4687-A588-1B8A9784C1B3}" type="sibTrans" cxnId="{F16E60A4-A8CF-495E-AA4C-1B77B6BF8971}">
      <dgm:prSet/>
      <dgm:spPr/>
      <dgm:t>
        <a:bodyPr/>
        <a:lstStyle/>
        <a:p>
          <a:endParaRPr lang="en-US"/>
        </a:p>
      </dgm:t>
    </dgm:pt>
    <dgm:pt modelId="{FE962BB7-B5A2-4DA1-801F-99731D818313}">
      <dgm:prSet custT="1"/>
      <dgm:spPr/>
      <dgm:t>
        <a:bodyPr/>
        <a:lstStyle/>
        <a:p>
          <a:r>
            <a:rPr lang="en-US" sz="1600" b="1"/>
            <a:t>Orders</a:t>
          </a:r>
          <a:br>
            <a:rPr lang="en-US" sz="1600"/>
          </a:br>
          <a:r>
            <a:rPr lang="en-US" sz="1600"/>
            <a:t>Finally, users can go to the </a:t>
          </a:r>
          <a:r>
            <a:rPr lang="en-US" sz="1600" b="1"/>
            <a:t>Orders page</a:t>
          </a:r>
          <a:r>
            <a:rPr lang="en-US" sz="1600"/>
            <a:t> to:</a:t>
          </a:r>
        </a:p>
      </dgm:t>
    </dgm:pt>
    <dgm:pt modelId="{885B9BBE-AC29-4013-B389-15A6E7FAE4C2}" type="parTrans" cxnId="{CDBCE89A-BF71-4700-850B-C02FD21A1848}">
      <dgm:prSet/>
      <dgm:spPr/>
      <dgm:t>
        <a:bodyPr/>
        <a:lstStyle/>
        <a:p>
          <a:endParaRPr lang="en-US"/>
        </a:p>
      </dgm:t>
    </dgm:pt>
    <dgm:pt modelId="{A7BF6536-59FB-437A-BF44-48A614836516}" type="sibTrans" cxnId="{CDBCE89A-BF71-4700-850B-C02FD21A1848}">
      <dgm:prSet/>
      <dgm:spPr/>
      <dgm:t>
        <a:bodyPr/>
        <a:lstStyle/>
        <a:p>
          <a:endParaRPr lang="en-US"/>
        </a:p>
      </dgm:t>
    </dgm:pt>
    <dgm:pt modelId="{0987BCEF-A95A-4F13-9392-56C1D5F60CB0}">
      <dgm:prSet custT="1"/>
      <dgm:spPr/>
      <dgm:t>
        <a:bodyPr/>
        <a:lstStyle/>
        <a:p>
          <a:r>
            <a:rPr lang="en-US" sz="1600"/>
            <a:t>📦 </a:t>
          </a:r>
          <a:r>
            <a:rPr lang="en-US" sz="1600" b="1"/>
            <a:t>Check past orders</a:t>
          </a:r>
          <a:r>
            <a:rPr lang="en-US" sz="1600"/>
            <a:t> — this includes items, status, and total cost</a:t>
          </a:r>
        </a:p>
      </dgm:t>
    </dgm:pt>
    <dgm:pt modelId="{3A00BED3-40CA-4096-A528-A6CD9BBD9095}" type="parTrans" cxnId="{A067CF7A-B90B-40B5-967B-C5220D5F1C7B}">
      <dgm:prSet/>
      <dgm:spPr/>
      <dgm:t>
        <a:bodyPr/>
        <a:lstStyle/>
        <a:p>
          <a:endParaRPr lang="en-US"/>
        </a:p>
      </dgm:t>
    </dgm:pt>
    <dgm:pt modelId="{FC8126D2-3266-41B8-9BFD-57BD2FBE59B7}" type="sibTrans" cxnId="{A067CF7A-B90B-40B5-967B-C5220D5F1C7B}">
      <dgm:prSet/>
      <dgm:spPr/>
      <dgm:t>
        <a:bodyPr/>
        <a:lstStyle/>
        <a:p>
          <a:endParaRPr lang="en-US"/>
        </a:p>
      </dgm:t>
    </dgm:pt>
    <dgm:pt modelId="{B7EBA760-D2AD-473F-A101-53FA930F21DF}" type="pres">
      <dgm:prSet presAssocID="{22F0141D-E968-4C10-8A34-8FCF760B5274}" presName="linear" presStyleCnt="0">
        <dgm:presLayoutVars>
          <dgm:animLvl val="lvl"/>
          <dgm:resizeHandles val="exact"/>
        </dgm:presLayoutVars>
      </dgm:prSet>
      <dgm:spPr/>
    </dgm:pt>
    <dgm:pt modelId="{E4D4C537-2C4F-4876-9E6A-3350E4DCC7D0}" type="pres">
      <dgm:prSet presAssocID="{E57DED55-3C61-4838-A3CD-8014AE26959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97EA2E5-C781-4954-AA5F-28DC669EA419}" type="pres">
      <dgm:prSet presAssocID="{7491DA97-27C4-4675-9087-E96CEC563750}" presName="spacer" presStyleCnt="0"/>
      <dgm:spPr/>
    </dgm:pt>
    <dgm:pt modelId="{A327F704-140B-440E-86E6-C8731A350BC4}" type="pres">
      <dgm:prSet presAssocID="{EB8B2073-4DB6-4A3F-B321-502BC65A03C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DE88102-D4A7-40D3-B8C8-4BCE69D10095}" type="pres">
      <dgm:prSet presAssocID="{D8685F72-F86D-44F0-A478-3A402BCF47E0}" presName="spacer" presStyleCnt="0"/>
      <dgm:spPr/>
    </dgm:pt>
    <dgm:pt modelId="{BEB23673-107C-4FDB-85BF-9A122F8097FE}" type="pres">
      <dgm:prSet presAssocID="{9C6EF8B1-2479-4993-B429-3AB3444D8BD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24CA5FB-87B8-4902-9627-FE4BE4D2E2A1}" type="pres">
      <dgm:prSet presAssocID="{C169C272-B661-458A-B041-4D3378240392}" presName="spacer" presStyleCnt="0"/>
      <dgm:spPr/>
    </dgm:pt>
    <dgm:pt modelId="{21A4A131-ED36-4E0C-8353-3ED0E0F038CD}" type="pres">
      <dgm:prSet presAssocID="{89C60406-6B76-405C-A99A-9E05BB85CB4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F3FA9DA-0A69-44E1-AABD-CD92FE195C17}" type="pres">
      <dgm:prSet presAssocID="{89C60406-6B76-405C-A99A-9E05BB85CB4B}" presName="childText" presStyleLbl="revTx" presStyleIdx="0" presStyleCnt="4">
        <dgm:presLayoutVars>
          <dgm:bulletEnabled val="1"/>
        </dgm:presLayoutVars>
      </dgm:prSet>
      <dgm:spPr/>
    </dgm:pt>
    <dgm:pt modelId="{D70A24A9-E035-4215-BA69-E908E757391D}" type="pres">
      <dgm:prSet presAssocID="{426507AE-7EB9-42FD-8827-645363FD3E1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D46510F-612A-4430-9AD5-87DA892779CE}" type="pres">
      <dgm:prSet presAssocID="{426507AE-7EB9-42FD-8827-645363FD3E13}" presName="childText" presStyleLbl="revTx" presStyleIdx="1" presStyleCnt="4">
        <dgm:presLayoutVars>
          <dgm:bulletEnabled val="1"/>
        </dgm:presLayoutVars>
      </dgm:prSet>
      <dgm:spPr/>
    </dgm:pt>
    <dgm:pt modelId="{49E3B462-53EB-4DB8-B0F7-AFA7619BDD7B}" type="pres">
      <dgm:prSet presAssocID="{BC11E0E5-19BB-48E1-AAF7-A7D57393F58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467F985-57A0-4455-A9B8-3A653C5C5A65}" type="pres">
      <dgm:prSet presAssocID="{BC11E0E5-19BB-48E1-AAF7-A7D57393F586}" presName="childText" presStyleLbl="revTx" presStyleIdx="2" presStyleCnt="4">
        <dgm:presLayoutVars>
          <dgm:bulletEnabled val="1"/>
        </dgm:presLayoutVars>
      </dgm:prSet>
      <dgm:spPr/>
    </dgm:pt>
    <dgm:pt modelId="{74235427-53F0-4B9A-9FBD-70FAE3381A51}" type="pres">
      <dgm:prSet presAssocID="{FE962BB7-B5A2-4DA1-801F-99731D818313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7526ED86-204B-45E0-A2A5-7F6CEA253A04}" type="pres">
      <dgm:prSet presAssocID="{FE962BB7-B5A2-4DA1-801F-99731D818313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54F9D10A-1C4F-4913-965E-E8B01ED1A458}" type="presOf" srcId="{EB8B2073-4DB6-4A3F-B321-502BC65A03CA}" destId="{A327F704-140B-440E-86E6-C8731A350BC4}" srcOrd="0" destOrd="0" presId="urn:microsoft.com/office/officeart/2005/8/layout/vList2"/>
    <dgm:cxn modelId="{91BCF30D-7058-4A2F-BA46-4AB68EC9BE51}" type="presOf" srcId="{89C60406-6B76-405C-A99A-9E05BB85CB4B}" destId="{21A4A131-ED36-4E0C-8353-3ED0E0F038CD}" srcOrd="0" destOrd="0" presId="urn:microsoft.com/office/officeart/2005/8/layout/vList2"/>
    <dgm:cxn modelId="{1152C912-F75D-439C-94FA-EB9375880634}" type="presOf" srcId="{DE5A2F12-969A-440D-9A25-2CB8168F09AF}" destId="{8D46510F-612A-4430-9AD5-87DA892779CE}" srcOrd="0" destOrd="0" presId="urn:microsoft.com/office/officeart/2005/8/layout/vList2"/>
    <dgm:cxn modelId="{ECBE962B-FDF8-46E0-8EC0-D52C5CE32250}" type="presOf" srcId="{B0478AA7-7841-490A-AA77-17721681F9C3}" destId="{9F3FA9DA-0A69-44E1-AABD-CD92FE195C17}" srcOrd="0" destOrd="0" presId="urn:microsoft.com/office/officeart/2005/8/layout/vList2"/>
    <dgm:cxn modelId="{04E1AB31-C93E-4FEC-81F3-650B467D395A}" type="presOf" srcId="{0987BCEF-A95A-4F13-9392-56C1D5F60CB0}" destId="{7526ED86-204B-45E0-A2A5-7F6CEA253A04}" srcOrd="0" destOrd="0" presId="urn:microsoft.com/office/officeart/2005/8/layout/vList2"/>
    <dgm:cxn modelId="{134D8D35-9F24-4F3F-8F9E-72DC49E97D3A}" srcId="{22F0141D-E968-4C10-8A34-8FCF760B5274}" destId="{426507AE-7EB9-42FD-8827-645363FD3E13}" srcOrd="4" destOrd="0" parTransId="{9CA9887A-4EE5-4DF5-BC15-3B075986C15A}" sibTransId="{7DE07130-C603-4ED8-9815-3617409E227C}"/>
    <dgm:cxn modelId="{118E2738-4B91-4B2B-AD01-3EB18B1196A9}" srcId="{22F0141D-E968-4C10-8A34-8FCF760B5274}" destId="{E57DED55-3C61-4838-A3CD-8014AE26959D}" srcOrd="0" destOrd="0" parTransId="{59D23E26-C2B6-4A41-A9A6-B49BE47DE19D}" sibTransId="{7491DA97-27C4-4675-9087-E96CEC563750}"/>
    <dgm:cxn modelId="{7ABB1939-2DD8-4A6A-BD67-8AB949A685D4}" type="presOf" srcId="{F91AA200-70BF-43BD-A8E4-A04A8FA447D7}" destId="{1467F985-57A0-4455-A9B8-3A653C5C5A65}" srcOrd="0" destOrd="0" presId="urn:microsoft.com/office/officeart/2005/8/layout/vList2"/>
    <dgm:cxn modelId="{974E0B3A-6DA4-4767-9408-25B81F839BF8}" srcId="{89C60406-6B76-405C-A99A-9E05BB85CB4B}" destId="{CF448827-C013-4E75-A90C-D7D11F428E67}" srcOrd="2" destOrd="0" parTransId="{0B474D06-AEF2-4BFB-BDE5-8EA82C585461}" sibTransId="{F95C1CE1-4B05-4F6E-B828-C77AF8E503AF}"/>
    <dgm:cxn modelId="{68A4CE3D-EBD1-4315-BB97-102E86FAAB1F}" srcId="{89C60406-6B76-405C-A99A-9E05BB85CB4B}" destId="{9A752BB6-F841-4225-BF28-ECB816F1C76F}" srcOrd="1" destOrd="0" parTransId="{1B547647-516A-4EB9-9F20-EA15B3938E33}" sibTransId="{BF5CF002-B328-4E50-B875-2DBCF32B1FBA}"/>
    <dgm:cxn modelId="{1E58EE56-1E9B-4AEB-AF53-1B4167907B90}" type="presOf" srcId="{BC11E0E5-19BB-48E1-AAF7-A7D57393F586}" destId="{49E3B462-53EB-4DB8-B0F7-AFA7619BDD7B}" srcOrd="0" destOrd="0" presId="urn:microsoft.com/office/officeart/2005/8/layout/vList2"/>
    <dgm:cxn modelId="{A067CF7A-B90B-40B5-967B-C5220D5F1C7B}" srcId="{FE962BB7-B5A2-4DA1-801F-99731D818313}" destId="{0987BCEF-A95A-4F13-9392-56C1D5F60CB0}" srcOrd="0" destOrd="0" parTransId="{3A00BED3-40CA-4096-A528-A6CD9BBD9095}" sibTransId="{FC8126D2-3266-41B8-9BFD-57BD2FBE59B7}"/>
    <dgm:cxn modelId="{4D494E7E-5A35-456C-8FD6-F6925331109D}" srcId="{89C60406-6B76-405C-A99A-9E05BB85CB4B}" destId="{B0478AA7-7841-490A-AA77-17721681F9C3}" srcOrd="0" destOrd="0" parTransId="{12CD80CB-AA3C-4C67-A1ED-04C8B48028E4}" sibTransId="{6F2955F6-86F6-4133-8C2D-28C58724E849}"/>
    <dgm:cxn modelId="{3BA0F27F-169B-4F1B-BE92-15446674A57D}" type="presOf" srcId="{CF448827-C013-4E75-A90C-D7D11F428E67}" destId="{9F3FA9DA-0A69-44E1-AABD-CD92FE195C17}" srcOrd="0" destOrd="2" presId="urn:microsoft.com/office/officeart/2005/8/layout/vList2"/>
    <dgm:cxn modelId="{0E6A4D89-41DA-4FD9-807A-C9B5D94AAEB9}" srcId="{22F0141D-E968-4C10-8A34-8FCF760B5274}" destId="{9C6EF8B1-2479-4993-B429-3AB3444D8BD4}" srcOrd="2" destOrd="0" parTransId="{984666EB-AD87-4E74-A3C8-91954FC3CC6A}" sibTransId="{C169C272-B661-458A-B041-4D3378240392}"/>
    <dgm:cxn modelId="{7BAC6797-5B43-4A13-B42C-1BD7E8D83A61}" srcId="{22F0141D-E968-4C10-8A34-8FCF760B5274}" destId="{BC11E0E5-19BB-48E1-AAF7-A7D57393F586}" srcOrd="5" destOrd="0" parTransId="{92494E38-C8A1-41EC-B736-858A16E0DE1B}" sibTransId="{1B360376-782A-4C53-8BD6-CAC6CAC56DA1}"/>
    <dgm:cxn modelId="{CDBCE89A-BF71-4700-850B-C02FD21A1848}" srcId="{22F0141D-E968-4C10-8A34-8FCF760B5274}" destId="{FE962BB7-B5A2-4DA1-801F-99731D818313}" srcOrd="6" destOrd="0" parTransId="{885B9BBE-AC29-4013-B389-15A6E7FAE4C2}" sibTransId="{A7BF6536-59FB-437A-BF44-48A614836516}"/>
    <dgm:cxn modelId="{1926379C-AB38-40AE-A9B2-1E6F6CD9A320}" srcId="{22F0141D-E968-4C10-8A34-8FCF760B5274}" destId="{EB8B2073-4DB6-4A3F-B321-502BC65A03CA}" srcOrd="1" destOrd="0" parTransId="{41118219-BC10-4E48-BBAC-3C9E4869F465}" sibTransId="{D8685F72-F86D-44F0-A478-3A402BCF47E0}"/>
    <dgm:cxn modelId="{0A6171A1-40F1-4643-9A75-05C7A13E7087}" srcId="{22F0141D-E968-4C10-8A34-8FCF760B5274}" destId="{89C60406-6B76-405C-A99A-9E05BB85CB4B}" srcOrd="3" destOrd="0" parTransId="{B05E7350-AAB7-4A31-9C59-7683C9846F4A}" sibTransId="{2C2A9149-D845-4F27-B9F5-559C40723986}"/>
    <dgm:cxn modelId="{F16E60A4-A8CF-495E-AA4C-1B77B6BF8971}" srcId="{BC11E0E5-19BB-48E1-AAF7-A7D57393F586}" destId="{F91AA200-70BF-43BD-A8E4-A04A8FA447D7}" srcOrd="0" destOrd="0" parTransId="{72A0F67C-D08C-4567-A4E1-794EA46E3446}" sibTransId="{9D2495F0-9C18-4687-A588-1B8A9784C1B3}"/>
    <dgm:cxn modelId="{DDF2ADAB-6268-4875-82A7-96C273BCA306}" type="presOf" srcId="{22F0141D-E968-4C10-8A34-8FCF760B5274}" destId="{B7EBA760-D2AD-473F-A101-53FA930F21DF}" srcOrd="0" destOrd="0" presId="urn:microsoft.com/office/officeart/2005/8/layout/vList2"/>
    <dgm:cxn modelId="{43A4A7AF-077D-4C68-A0AE-14317BB12909}" type="presOf" srcId="{E57DED55-3C61-4838-A3CD-8014AE26959D}" destId="{E4D4C537-2C4F-4876-9E6A-3350E4DCC7D0}" srcOrd="0" destOrd="0" presId="urn:microsoft.com/office/officeart/2005/8/layout/vList2"/>
    <dgm:cxn modelId="{E64A1FEE-BB12-40D7-A2ED-6F59AF6876C1}" srcId="{426507AE-7EB9-42FD-8827-645363FD3E13}" destId="{DE5A2F12-969A-440D-9A25-2CB8168F09AF}" srcOrd="0" destOrd="0" parTransId="{461FA1D1-EEEB-4CF8-A1D4-8F3F49D516A5}" sibTransId="{5B1C4690-C883-4F8B-AC50-9C248F457F4E}"/>
    <dgm:cxn modelId="{8ADA6EEF-91B7-4FA4-BD62-DDD47DDBF649}" srcId="{426507AE-7EB9-42FD-8827-645363FD3E13}" destId="{1C1AA2F9-D6C4-4CAB-80E4-30230701B93B}" srcOrd="1" destOrd="0" parTransId="{A1078F6F-06D1-4414-9A7F-3C975A7D0A63}" sibTransId="{5B488E8A-C504-49AC-B587-355DF7A94CCD}"/>
    <dgm:cxn modelId="{A4080DF2-6EF4-49B1-BC41-5668B59F096A}" type="presOf" srcId="{9A752BB6-F841-4225-BF28-ECB816F1C76F}" destId="{9F3FA9DA-0A69-44E1-AABD-CD92FE195C17}" srcOrd="0" destOrd="1" presId="urn:microsoft.com/office/officeart/2005/8/layout/vList2"/>
    <dgm:cxn modelId="{E7CD96F5-4E95-431E-918C-0B4B0B63B287}" type="presOf" srcId="{1C1AA2F9-D6C4-4CAB-80E4-30230701B93B}" destId="{8D46510F-612A-4430-9AD5-87DA892779CE}" srcOrd="0" destOrd="1" presId="urn:microsoft.com/office/officeart/2005/8/layout/vList2"/>
    <dgm:cxn modelId="{A9B7D8F7-DFDD-429F-87B0-36ED8D6FBDE9}" type="presOf" srcId="{FE962BB7-B5A2-4DA1-801F-99731D818313}" destId="{74235427-53F0-4B9A-9FBD-70FAE3381A51}" srcOrd="0" destOrd="0" presId="urn:microsoft.com/office/officeart/2005/8/layout/vList2"/>
    <dgm:cxn modelId="{C0AA2AFA-7B6A-4571-A7E2-EB35D08778C9}" type="presOf" srcId="{9C6EF8B1-2479-4993-B429-3AB3444D8BD4}" destId="{BEB23673-107C-4FDB-85BF-9A122F8097FE}" srcOrd="0" destOrd="0" presId="urn:microsoft.com/office/officeart/2005/8/layout/vList2"/>
    <dgm:cxn modelId="{A24042FD-DA6C-4F88-AC9F-CDC2DFF74568}" type="presOf" srcId="{426507AE-7EB9-42FD-8827-645363FD3E13}" destId="{D70A24A9-E035-4215-BA69-E908E757391D}" srcOrd="0" destOrd="0" presId="urn:microsoft.com/office/officeart/2005/8/layout/vList2"/>
    <dgm:cxn modelId="{86BE35DF-3950-48C6-9556-618B07FAB761}" type="presParOf" srcId="{B7EBA760-D2AD-473F-A101-53FA930F21DF}" destId="{E4D4C537-2C4F-4876-9E6A-3350E4DCC7D0}" srcOrd="0" destOrd="0" presId="urn:microsoft.com/office/officeart/2005/8/layout/vList2"/>
    <dgm:cxn modelId="{E1C1AED2-0584-4E0A-BAC1-0A198884C222}" type="presParOf" srcId="{B7EBA760-D2AD-473F-A101-53FA930F21DF}" destId="{197EA2E5-C781-4954-AA5F-28DC669EA419}" srcOrd="1" destOrd="0" presId="urn:microsoft.com/office/officeart/2005/8/layout/vList2"/>
    <dgm:cxn modelId="{CCACC0F9-1B3E-4036-BD8B-BDE673AE78AF}" type="presParOf" srcId="{B7EBA760-D2AD-473F-A101-53FA930F21DF}" destId="{A327F704-140B-440E-86E6-C8731A350BC4}" srcOrd="2" destOrd="0" presId="urn:microsoft.com/office/officeart/2005/8/layout/vList2"/>
    <dgm:cxn modelId="{485B0B75-3BF5-4FE2-88C7-88E9EB4AB0F2}" type="presParOf" srcId="{B7EBA760-D2AD-473F-A101-53FA930F21DF}" destId="{5DE88102-D4A7-40D3-B8C8-4BCE69D10095}" srcOrd="3" destOrd="0" presId="urn:microsoft.com/office/officeart/2005/8/layout/vList2"/>
    <dgm:cxn modelId="{7F4FFED6-1363-45A6-A98E-29145B70C249}" type="presParOf" srcId="{B7EBA760-D2AD-473F-A101-53FA930F21DF}" destId="{BEB23673-107C-4FDB-85BF-9A122F8097FE}" srcOrd="4" destOrd="0" presId="urn:microsoft.com/office/officeart/2005/8/layout/vList2"/>
    <dgm:cxn modelId="{B5AD440E-C2C7-45DB-9CE6-C89788FA64D2}" type="presParOf" srcId="{B7EBA760-D2AD-473F-A101-53FA930F21DF}" destId="{324CA5FB-87B8-4902-9627-FE4BE4D2E2A1}" srcOrd="5" destOrd="0" presId="urn:microsoft.com/office/officeart/2005/8/layout/vList2"/>
    <dgm:cxn modelId="{7D1389A5-2CA5-47DD-8E09-9AB171E0F259}" type="presParOf" srcId="{B7EBA760-D2AD-473F-A101-53FA930F21DF}" destId="{21A4A131-ED36-4E0C-8353-3ED0E0F038CD}" srcOrd="6" destOrd="0" presId="urn:microsoft.com/office/officeart/2005/8/layout/vList2"/>
    <dgm:cxn modelId="{E63A09AB-0483-4722-AD64-44A61549650A}" type="presParOf" srcId="{B7EBA760-D2AD-473F-A101-53FA930F21DF}" destId="{9F3FA9DA-0A69-44E1-AABD-CD92FE195C17}" srcOrd="7" destOrd="0" presId="urn:microsoft.com/office/officeart/2005/8/layout/vList2"/>
    <dgm:cxn modelId="{A490AE43-FF9D-445E-9FC7-5B4B0B45F5A7}" type="presParOf" srcId="{B7EBA760-D2AD-473F-A101-53FA930F21DF}" destId="{D70A24A9-E035-4215-BA69-E908E757391D}" srcOrd="8" destOrd="0" presId="urn:microsoft.com/office/officeart/2005/8/layout/vList2"/>
    <dgm:cxn modelId="{A0957C29-8CB6-4B74-8B89-0569E888626E}" type="presParOf" srcId="{B7EBA760-D2AD-473F-A101-53FA930F21DF}" destId="{8D46510F-612A-4430-9AD5-87DA892779CE}" srcOrd="9" destOrd="0" presId="urn:microsoft.com/office/officeart/2005/8/layout/vList2"/>
    <dgm:cxn modelId="{6DB16CE1-91CB-4DCC-82F3-7560CA8CC974}" type="presParOf" srcId="{B7EBA760-D2AD-473F-A101-53FA930F21DF}" destId="{49E3B462-53EB-4DB8-B0F7-AFA7619BDD7B}" srcOrd="10" destOrd="0" presId="urn:microsoft.com/office/officeart/2005/8/layout/vList2"/>
    <dgm:cxn modelId="{E78E05D2-DD63-460A-AC2E-EFD5E2CF9D9E}" type="presParOf" srcId="{B7EBA760-D2AD-473F-A101-53FA930F21DF}" destId="{1467F985-57A0-4455-A9B8-3A653C5C5A65}" srcOrd="11" destOrd="0" presId="urn:microsoft.com/office/officeart/2005/8/layout/vList2"/>
    <dgm:cxn modelId="{BA9B20DD-E236-4FA3-B33E-4AA0B153472F}" type="presParOf" srcId="{B7EBA760-D2AD-473F-A101-53FA930F21DF}" destId="{74235427-53F0-4B9A-9FBD-70FAE3381A51}" srcOrd="12" destOrd="0" presId="urn:microsoft.com/office/officeart/2005/8/layout/vList2"/>
    <dgm:cxn modelId="{882FEEFF-9D17-44D5-8B2B-86B23A41BCCD}" type="presParOf" srcId="{B7EBA760-D2AD-473F-A101-53FA930F21DF}" destId="{7526ED86-204B-45E0-A2A5-7F6CEA253A04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C537-2C4F-4876-9E6A-3350E4DCC7D0}">
      <dsp:nvSpPr>
        <dsp:cNvPr id="0" name=""/>
        <dsp:cNvSpPr/>
      </dsp:nvSpPr>
      <dsp:spPr>
        <a:xfrm>
          <a:off x="0" y="57399"/>
          <a:ext cx="9996711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diagram shows the step-by-step journey of a user on our </a:t>
          </a:r>
          <a:r>
            <a:rPr lang="en-US" sz="1600" b="1" kern="1200"/>
            <a:t>Quick Commerce website</a:t>
          </a:r>
          <a:r>
            <a:rPr lang="en-US" sz="1600" kern="1200"/>
            <a:t>:</a:t>
          </a:r>
        </a:p>
      </dsp:txBody>
      <dsp:txXfrm>
        <a:off x="31070" y="88469"/>
        <a:ext cx="9934571" cy="574340"/>
      </dsp:txXfrm>
    </dsp:sp>
    <dsp:sp modelId="{A327F704-140B-440E-86E6-C8731A350BC4}">
      <dsp:nvSpPr>
        <dsp:cNvPr id="0" name=""/>
        <dsp:cNvSpPr/>
      </dsp:nvSpPr>
      <dsp:spPr>
        <a:xfrm>
          <a:off x="0" y="791799"/>
          <a:ext cx="9996711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User</a:t>
          </a:r>
          <a:br>
            <a:rPr lang="en-US" sz="1600" kern="1200"/>
          </a:br>
          <a:r>
            <a:rPr lang="en-US" sz="1600" kern="1200"/>
            <a:t>The process starts with a user visiting the website.</a:t>
          </a:r>
        </a:p>
      </dsp:txBody>
      <dsp:txXfrm>
        <a:off x="31070" y="822869"/>
        <a:ext cx="9934571" cy="574340"/>
      </dsp:txXfrm>
    </dsp:sp>
    <dsp:sp modelId="{BEB23673-107C-4FDB-85BF-9A122F8097FE}">
      <dsp:nvSpPr>
        <dsp:cNvPr id="0" name=""/>
        <dsp:cNvSpPr/>
      </dsp:nvSpPr>
      <dsp:spPr>
        <a:xfrm>
          <a:off x="0" y="1526199"/>
          <a:ext cx="9996711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Login</a:t>
          </a:r>
          <a:br>
            <a:rPr lang="en-US" sz="1600" kern="1200"/>
          </a:br>
          <a:r>
            <a:rPr lang="en-US" sz="1600" kern="1200"/>
            <a:t>The user logs in through Supabase Auth. If it’s a new user, their data is also stored in the users table.</a:t>
          </a:r>
        </a:p>
      </dsp:txBody>
      <dsp:txXfrm>
        <a:off x="31070" y="1557269"/>
        <a:ext cx="9934571" cy="574340"/>
      </dsp:txXfrm>
    </dsp:sp>
    <dsp:sp modelId="{21A4A131-ED36-4E0C-8353-3ED0E0F038CD}">
      <dsp:nvSpPr>
        <dsp:cNvPr id="0" name=""/>
        <dsp:cNvSpPr/>
      </dsp:nvSpPr>
      <dsp:spPr>
        <a:xfrm>
          <a:off x="0" y="2260599"/>
          <a:ext cx="9996711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Home Page</a:t>
          </a:r>
          <a:br>
            <a:rPr lang="en-US" sz="1600" kern="1200"/>
          </a:br>
          <a:r>
            <a:rPr lang="en-US" sz="1600" kern="1200"/>
            <a:t>Once logged in, the user lands on the home page where they can:</a:t>
          </a:r>
        </a:p>
      </dsp:txBody>
      <dsp:txXfrm>
        <a:off x="31070" y="2291669"/>
        <a:ext cx="9934571" cy="574340"/>
      </dsp:txXfrm>
    </dsp:sp>
    <dsp:sp modelId="{9F3FA9DA-0A69-44E1-AABD-CD92FE195C17}">
      <dsp:nvSpPr>
        <dsp:cNvPr id="0" name=""/>
        <dsp:cNvSpPr/>
      </dsp:nvSpPr>
      <dsp:spPr>
        <a:xfrm>
          <a:off x="0" y="2897079"/>
          <a:ext cx="9996711" cy="897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39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🔍 </a:t>
          </a:r>
          <a:r>
            <a:rPr lang="en-US" sz="1600" b="1" kern="1200"/>
            <a:t>Search products</a:t>
          </a:r>
          <a:r>
            <a:rPr lang="en-US" sz="1600" kern="1200"/>
            <a:t> by name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🗂️ </a:t>
          </a:r>
          <a:r>
            <a:rPr lang="en-US" sz="1600" b="1" kern="1200"/>
            <a:t>Browse by category</a:t>
          </a:r>
          <a:r>
            <a:rPr lang="en-US" sz="1600" kern="1200"/>
            <a:t> (like groceries or snacks)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➕ </a:t>
          </a:r>
          <a:r>
            <a:rPr lang="en-US" sz="1600" b="1" kern="1200"/>
            <a:t>Add products to cart</a:t>
          </a:r>
          <a:r>
            <a:rPr lang="en-US" sz="1600" kern="1200"/>
            <a:t> for purchase</a:t>
          </a:r>
        </a:p>
      </dsp:txBody>
      <dsp:txXfrm>
        <a:off x="0" y="2897079"/>
        <a:ext cx="9996711" cy="897345"/>
      </dsp:txXfrm>
    </dsp:sp>
    <dsp:sp modelId="{D70A24A9-E035-4215-BA69-E908E757391D}">
      <dsp:nvSpPr>
        <dsp:cNvPr id="0" name=""/>
        <dsp:cNvSpPr/>
      </dsp:nvSpPr>
      <dsp:spPr>
        <a:xfrm>
          <a:off x="0" y="3794424"/>
          <a:ext cx="9996711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Cart</a:t>
          </a:r>
          <a:br>
            <a:rPr lang="en-US" sz="1600" kern="1200"/>
          </a:br>
          <a:r>
            <a:rPr lang="en-US" sz="1600" kern="1200"/>
            <a:t>The user then navigates to the cart page where they can:</a:t>
          </a:r>
        </a:p>
      </dsp:txBody>
      <dsp:txXfrm>
        <a:off x="31070" y="3825494"/>
        <a:ext cx="9934571" cy="574340"/>
      </dsp:txXfrm>
    </dsp:sp>
    <dsp:sp modelId="{8D46510F-612A-4430-9AD5-87DA892779CE}">
      <dsp:nvSpPr>
        <dsp:cNvPr id="0" name=""/>
        <dsp:cNvSpPr/>
      </dsp:nvSpPr>
      <dsp:spPr>
        <a:xfrm>
          <a:off x="0" y="4430904"/>
          <a:ext cx="9996711" cy="598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39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🛒 </a:t>
          </a:r>
          <a:r>
            <a:rPr lang="en-US" sz="1600" b="1" kern="1200"/>
            <a:t>Update their cart</a:t>
          </a:r>
          <a:r>
            <a:rPr lang="en-US" sz="1600" kern="1200"/>
            <a:t> (change quantities or remove items)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✅ </a:t>
          </a:r>
          <a:r>
            <a:rPr lang="en-US" sz="1600" b="1" kern="1200"/>
            <a:t>Place an order</a:t>
          </a:r>
          <a:r>
            <a:rPr lang="en-US" sz="1600" kern="1200"/>
            <a:t>, which triggers backend functions and stock updates</a:t>
          </a:r>
        </a:p>
      </dsp:txBody>
      <dsp:txXfrm>
        <a:off x="0" y="4430904"/>
        <a:ext cx="9996711" cy="598230"/>
      </dsp:txXfrm>
    </dsp:sp>
    <dsp:sp modelId="{49E3B462-53EB-4DB8-B0F7-AFA7619BDD7B}">
      <dsp:nvSpPr>
        <dsp:cNvPr id="0" name=""/>
        <dsp:cNvSpPr/>
      </dsp:nvSpPr>
      <dsp:spPr>
        <a:xfrm>
          <a:off x="0" y="5029134"/>
          <a:ext cx="9996711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Feedback</a:t>
          </a:r>
          <a:br>
            <a:rPr lang="en-US" sz="1600" kern="1200"/>
          </a:br>
          <a:r>
            <a:rPr lang="en-US" sz="1600" kern="1200"/>
            <a:t>After order completion, the user can:</a:t>
          </a:r>
        </a:p>
      </dsp:txBody>
      <dsp:txXfrm>
        <a:off x="31070" y="5060204"/>
        <a:ext cx="9934571" cy="574340"/>
      </dsp:txXfrm>
    </dsp:sp>
    <dsp:sp modelId="{1467F985-57A0-4455-A9B8-3A653C5C5A65}">
      <dsp:nvSpPr>
        <dsp:cNvPr id="0" name=""/>
        <dsp:cNvSpPr/>
      </dsp:nvSpPr>
      <dsp:spPr>
        <a:xfrm>
          <a:off x="0" y="5665614"/>
          <a:ext cx="9996711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39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⭐ </a:t>
          </a:r>
          <a:r>
            <a:rPr lang="en-US" sz="1600" b="1" kern="1200"/>
            <a:t>Give feedback</a:t>
          </a:r>
          <a:r>
            <a:rPr lang="en-US" sz="1600" kern="1200"/>
            <a:t> by rating and commenting on their order experience</a:t>
          </a:r>
        </a:p>
      </dsp:txBody>
      <dsp:txXfrm>
        <a:off x="0" y="5665614"/>
        <a:ext cx="9996711" cy="563040"/>
      </dsp:txXfrm>
    </dsp:sp>
    <dsp:sp modelId="{74235427-53F0-4B9A-9FBD-70FAE3381A51}">
      <dsp:nvSpPr>
        <dsp:cNvPr id="0" name=""/>
        <dsp:cNvSpPr/>
      </dsp:nvSpPr>
      <dsp:spPr>
        <a:xfrm>
          <a:off x="0" y="6228654"/>
          <a:ext cx="9996711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Orders</a:t>
          </a:r>
          <a:br>
            <a:rPr lang="en-US" sz="1600" kern="1200"/>
          </a:br>
          <a:r>
            <a:rPr lang="en-US" sz="1600" kern="1200"/>
            <a:t>Finally, users can go to the </a:t>
          </a:r>
          <a:r>
            <a:rPr lang="en-US" sz="1600" b="1" kern="1200"/>
            <a:t>Orders page</a:t>
          </a:r>
          <a:r>
            <a:rPr lang="en-US" sz="1600" kern="1200"/>
            <a:t> to:</a:t>
          </a:r>
        </a:p>
      </dsp:txBody>
      <dsp:txXfrm>
        <a:off x="31070" y="6259724"/>
        <a:ext cx="9934571" cy="574340"/>
      </dsp:txXfrm>
    </dsp:sp>
    <dsp:sp modelId="{7526ED86-204B-45E0-A2A5-7F6CEA253A04}">
      <dsp:nvSpPr>
        <dsp:cNvPr id="0" name=""/>
        <dsp:cNvSpPr/>
      </dsp:nvSpPr>
      <dsp:spPr>
        <a:xfrm>
          <a:off x="0" y="6865134"/>
          <a:ext cx="9996711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39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📦 </a:t>
          </a:r>
          <a:r>
            <a:rPr lang="en-US" sz="1600" b="1" kern="1200"/>
            <a:t>Check past orders</a:t>
          </a:r>
          <a:r>
            <a:rPr lang="en-US" sz="1600" kern="1200"/>
            <a:t> — this includes items, status, and total cost</a:t>
          </a:r>
        </a:p>
      </dsp:txBody>
      <dsp:txXfrm>
        <a:off x="0" y="6865134"/>
        <a:ext cx="9996711" cy="563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37.svg"/><Relationship Id="rId7" Type="http://schemas.openxmlformats.org/officeDocument/2006/relationships/image" Target="../media/image2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jpeg"/><Relationship Id="rId5" Type="http://schemas.openxmlformats.org/officeDocument/2006/relationships/image" Target="../media/image39.svg"/><Relationship Id="rId10" Type="http://schemas.openxmlformats.org/officeDocument/2006/relationships/image" Target="../media/image42.sv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B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 flipV="1">
            <a:off x="9756667" y="-91139"/>
            <a:ext cx="8931664" cy="9113943"/>
          </a:xfrm>
          <a:custGeom>
            <a:avLst/>
            <a:gdLst/>
            <a:ahLst/>
            <a:cxnLst/>
            <a:rect l="l" t="t" r="r" b="b"/>
            <a:pathLst>
              <a:path w="8931664" h="9113943">
                <a:moveTo>
                  <a:pt x="8931664" y="9113943"/>
                </a:moveTo>
                <a:lnTo>
                  <a:pt x="0" y="9113943"/>
                </a:lnTo>
                <a:lnTo>
                  <a:pt x="0" y="0"/>
                </a:lnTo>
                <a:lnTo>
                  <a:pt x="8931664" y="0"/>
                </a:lnTo>
                <a:lnTo>
                  <a:pt x="8931664" y="911394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384308" y="-575800"/>
            <a:ext cx="10633749" cy="11438600"/>
            <a:chOff x="0" y="0"/>
            <a:chExt cx="5851839" cy="6294755"/>
          </a:xfrm>
        </p:grpSpPr>
        <p:sp>
          <p:nvSpPr>
            <p:cNvPr id="4" name="Freeform 4"/>
            <p:cNvSpPr/>
            <p:nvPr/>
          </p:nvSpPr>
          <p:spPr>
            <a:xfrm>
              <a:off x="-38227" y="-27178"/>
              <a:ext cx="5890066" cy="6321933"/>
            </a:xfrm>
            <a:custGeom>
              <a:avLst/>
              <a:gdLst/>
              <a:ahLst/>
              <a:cxnLst/>
              <a:rect l="l" t="t" r="r" b="b"/>
              <a:pathLst>
                <a:path w="5890066" h="6321933">
                  <a:moveTo>
                    <a:pt x="5600503" y="682752"/>
                  </a:moveTo>
                  <a:cubicBezTo>
                    <a:pt x="5759782" y="716915"/>
                    <a:pt x="5890066" y="876300"/>
                    <a:pt x="5890066" y="1036955"/>
                  </a:cubicBezTo>
                  <a:lnTo>
                    <a:pt x="5890066" y="6029833"/>
                  </a:lnTo>
                  <a:cubicBezTo>
                    <a:pt x="5890066" y="6190488"/>
                    <a:pt x="5756689" y="6321933"/>
                    <a:pt x="5593672" y="6321933"/>
                  </a:cubicBezTo>
                  <a:lnTo>
                    <a:pt x="250342" y="6321933"/>
                  </a:lnTo>
                  <a:cubicBezTo>
                    <a:pt x="87325" y="6321933"/>
                    <a:pt x="0" y="6198362"/>
                    <a:pt x="54851" y="6047359"/>
                  </a:cubicBezTo>
                  <a:lnTo>
                    <a:pt x="2187209" y="246634"/>
                  </a:lnTo>
                  <a:cubicBezTo>
                    <a:pt x="2242750" y="95631"/>
                    <a:pt x="2418525" y="0"/>
                    <a:pt x="2577804" y="34163"/>
                  </a:cubicBezTo>
                  <a:lnTo>
                    <a:pt x="5600503" y="682752"/>
                  </a:lnTo>
                  <a:close/>
                </a:path>
              </a:pathLst>
            </a:custGeom>
            <a:blipFill>
              <a:blip r:embed="rId4"/>
              <a:stretch>
                <a:fillRect l="-3786" r="-378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-5358853" y="-6495664"/>
            <a:ext cx="6761467" cy="7763688"/>
          </a:xfrm>
          <a:custGeom>
            <a:avLst/>
            <a:gdLst/>
            <a:ahLst/>
            <a:cxnLst/>
            <a:rect l="l" t="t" r="r" b="b"/>
            <a:pathLst>
              <a:path w="6761467" h="7763688">
                <a:moveTo>
                  <a:pt x="0" y="0"/>
                </a:moveTo>
                <a:lnTo>
                  <a:pt x="6761466" y="0"/>
                </a:lnTo>
                <a:lnTo>
                  <a:pt x="6761466" y="7763688"/>
                </a:lnTo>
                <a:lnTo>
                  <a:pt x="0" y="77636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BF6966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Freeform 9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avLst/>
              <a:gdLst/>
              <a:ahLst/>
              <a:cxnLst/>
              <a:rect l="l" t="t" r="r" b="b"/>
              <a:pathLst>
                <a:path w="438619" h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8489513" y="8077287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5400000" flipV="1">
            <a:off x="15374038" y="0"/>
            <a:ext cx="2913962" cy="2913962"/>
          </a:xfrm>
          <a:custGeom>
            <a:avLst/>
            <a:gdLst/>
            <a:ahLst/>
            <a:cxnLst/>
            <a:rect l="l" t="t" r="r" b="b"/>
            <a:pathLst>
              <a:path w="2913962" h="2913962">
                <a:moveTo>
                  <a:pt x="0" y="2913962"/>
                </a:moveTo>
                <a:lnTo>
                  <a:pt x="2913962" y="2913962"/>
                </a:lnTo>
                <a:lnTo>
                  <a:pt x="2913962" y="0"/>
                </a:lnTo>
                <a:lnTo>
                  <a:pt x="0" y="0"/>
                </a:lnTo>
                <a:lnTo>
                  <a:pt x="0" y="2913962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1294314">
            <a:off x="12088228" y="192341"/>
            <a:ext cx="1757772" cy="1672718"/>
          </a:xfrm>
          <a:custGeom>
            <a:avLst/>
            <a:gdLst/>
            <a:ahLst/>
            <a:cxnLst/>
            <a:rect l="l" t="t" r="r" b="b"/>
            <a:pathLst>
              <a:path w="1757772" h="1672718">
                <a:moveTo>
                  <a:pt x="0" y="0"/>
                </a:moveTo>
                <a:lnTo>
                  <a:pt x="1757772" y="0"/>
                </a:lnTo>
                <a:lnTo>
                  <a:pt x="1757772" y="1672718"/>
                </a:lnTo>
                <a:lnTo>
                  <a:pt x="0" y="167271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5400000" flipH="1" flipV="1">
            <a:off x="15787804" y="7786804"/>
            <a:ext cx="2500196" cy="2500196"/>
          </a:xfrm>
          <a:custGeom>
            <a:avLst/>
            <a:gdLst/>
            <a:ahLst/>
            <a:cxnLst/>
            <a:rect l="l" t="t" r="r" b="b"/>
            <a:pathLst>
              <a:path w="2500196" h="2500196">
                <a:moveTo>
                  <a:pt x="2500196" y="2500196"/>
                </a:moveTo>
                <a:lnTo>
                  <a:pt x="0" y="2500196"/>
                </a:lnTo>
                <a:lnTo>
                  <a:pt x="0" y="0"/>
                </a:lnTo>
                <a:lnTo>
                  <a:pt x="2500196" y="0"/>
                </a:lnTo>
                <a:lnTo>
                  <a:pt x="2500196" y="2500196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9165233" y="4671305"/>
            <a:ext cx="915819" cy="1174126"/>
          </a:xfrm>
          <a:custGeom>
            <a:avLst/>
            <a:gdLst/>
            <a:ahLst/>
            <a:cxnLst/>
            <a:rect l="l" t="t" r="r" b="b"/>
            <a:pathLst>
              <a:path w="915819" h="1174126">
                <a:moveTo>
                  <a:pt x="0" y="0"/>
                </a:moveTo>
                <a:lnTo>
                  <a:pt x="915819" y="0"/>
                </a:lnTo>
                <a:lnTo>
                  <a:pt x="915819" y="1174126"/>
                </a:lnTo>
                <a:lnTo>
                  <a:pt x="0" y="117412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5" name="Group 15"/>
          <p:cNvGrpSpPr/>
          <p:nvPr/>
        </p:nvGrpSpPr>
        <p:grpSpPr>
          <a:xfrm>
            <a:off x="1028700" y="3073076"/>
            <a:ext cx="7537511" cy="4140848"/>
            <a:chOff x="0" y="0"/>
            <a:chExt cx="10050015" cy="5521131"/>
          </a:xfrm>
        </p:grpSpPr>
        <p:sp>
          <p:nvSpPr>
            <p:cNvPr id="16" name="TextBox 16"/>
            <p:cNvSpPr txBox="1"/>
            <p:nvPr/>
          </p:nvSpPr>
          <p:spPr>
            <a:xfrm>
              <a:off x="0" y="76200"/>
              <a:ext cx="10050015" cy="4321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469"/>
                </a:lnSpc>
              </a:pPr>
              <a:r>
                <a:rPr lang="en-US" sz="7699" dirty="0">
                  <a:solidFill>
                    <a:srgbClr val="101112"/>
                  </a:solidFill>
                  <a:latin typeface="Berlin Sans FB Demi" panose="020E0802020502020306" pitchFamily="34" charset="0"/>
                  <a:ea typeface="Atkinson Hyperlegible"/>
                  <a:cs typeface="Atkinson Hyperlegible"/>
                  <a:sym typeface="Atkinson Hyperlegible"/>
                </a:rPr>
                <a:t>Kuick Commerce Database Project Presentation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326053" y="5023672"/>
              <a:ext cx="8528946" cy="4974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02"/>
                </a:lnSpc>
              </a:pPr>
              <a:r>
                <a:rPr lang="en-US" sz="2309">
                  <a:solidFill>
                    <a:srgbClr val="101112"/>
                  </a:solidFill>
                  <a:latin typeface="Atkinson Hyperlegible"/>
                  <a:ea typeface="Atkinson Hyperlegible"/>
                  <a:cs typeface="Atkinson Hyperlegible"/>
                  <a:sym typeface="Atkinson Hyperlegible"/>
                </a:rPr>
                <a:t>Jarrar Amjad, Prayas Gautam, Deekshitha Kalluri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B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>
            <a:off x="14149789" y="6539761"/>
            <a:ext cx="3905250" cy="2151438"/>
          </a:xfrm>
          <a:custGeom>
            <a:avLst/>
            <a:gdLst/>
            <a:ahLst/>
            <a:cxnLst/>
            <a:rect l="l" t="t" r="r" b="b"/>
            <a:pathLst>
              <a:path w="3905250" h="2151438">
                <a:moveTo>
                  <a:pt x="3905250" y="0"/>
                </a:moveTo>
                <a:lnTo>
                  <a:pt x="0" y="0"/>
                </a:lnTo>
                <a:lnTo>
                  <a:pt x="0" y="2151437"/>
                </a:lnTo>
                <a:lnTo>
                  <a:pt x="3905250" y="2151437"/>
                </a:lnTo>
                <a:lnTo>
                  <a:pt x="390525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6477037" y="591235"/>
            <a:ext cx="3156005" cy="3156005"/>
          </a:xfrm>
          <a:custGeom>
            <a:avLst/>
            <a:gdLst/>
            <a:ahLst/>
            <a:cxnLst/>
            <a:rect l="l" t="t" r="r" b="b"/>
            <a:pathLst>
              <a:path w="3156005" h="3156005">
                <a:moveTo>
                  <a:pt x="0" y="0"/>
                </a:moveTo>
                <a:lnTo>
                  <a:pt x="3156005" y="0"/>
                </a:lnTo>
                <a:lnTo>
                  <a:pt x="3156005" y="3156005"/>
                </a:lnTo>
                <a:lnTo>
                  <a:pt x="0" y="31560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304800" y="306909"/>
            <a:ext cx="873451" cy="1496567"/>
          </a:xfrm>
          <a:custGeom>
            <a:avLst/>
            <a:gdLst/>
            <a:ahLst/>
            <a:cxnLst/>
            <a:rect l="l" t="t" r="r" b="b"/>
            <a:pathLst>
              <a:path w="873451" h="1496567">
                <a:moveTo>
                  <a:pt x="0" y="0"/>
                </a:moveTo>
                <a:lnTo>
                  <a:pt x="873451" y="0"/>
                </a:lnTo>
                <a:lnTo>
                  <a:pt x="873451" y="1496566"/>
                </a:lnTo>
                <a:lnTo>
                  <a:pt x="0" y="14965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3396486" y="834461"/>
            <a:ext cx="10896729" cy="8389549"/>
            <a:chOff x="2599006" y="-21397"/>
            <a:chExt cx="11109460" cy="7708586"/>
          </a:xfrm>
        </p:grpSpPr>
        <p:sp>
          <p:nvSpPr>
            <p:cNvPr id="9" name="TextBox 9"/>
            <p:cNvSpPr txBox="1"/>
            <p:nvPr/>
          </p:nvSpPr>
          <p:spPr>
            <a:xfrm>
              <a:off x="2599006" y="-21397"/>
              <a:ext cx="10429311" cy="9073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699"/>
                </a:lnSpc>
              </a:pPr>
              <a:r>
                <a:rPr lang="en-US" sz="6999" dirty="0">
                  <a:solidFill>
                    <a:srgbClr val="101112"/>
                  </a:solidFill>
                  <a:latin typeface="Arial Rounded MT Bold" panose="020F0704030504030204" pitchFamily="34" charset="0"/>
                  <a:ea typeface="Atkinson Hyperlegible"/>
                  <a:cs typeface="Atkinson Hyperlegible"/>
                  <a:sym typeface="Atkinson Hyperlegible"/>
                </a:rPr>
                <a:t>Introduction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279155" y="2257526"/>
              <a:ext cx="10429311" cy="54296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buNone/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Objective: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 and develop a Quick Commerce system with a responsive website frontend and a PostgreSQL backend hosted on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Supabase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None/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About Quick Commerce: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Q-Commerce enables ultra-fast delivery of essentials like groceries and snacks—typically within minutes of ordering.</a:t>
              </a:r>
            </a:p>
            <a:p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None/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What We Built: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SQL functions &amp; triggers for real-time automation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Frontend connected via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Supabase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APIs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Features: user login, product browsing, cart, order placement, feedback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solidFill>
                  <a:srgbClr val="101112"/>
                </a:solidFill>
                <a:latin typeface="Times New Roman" panose="02020603050405020304" pitchFamily="18" charset="0"/>
                <a:ea typeface="Atkinson Hyperlegible"/>
                <a:cs typeface="Times New Roman" panose="02020603050405020304" pitchFamily="18" charset="0"/>
                <a:sym typeface="Atkinson Hyperlegible"/>
              </a:endParaRPr>
            </a:p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Atkinson Hyperlegible"/>
                </a:rPr>
                <a:t>Potential Users: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Atkinson Hyperlegible"/>
                </a:rPr>
                <a:t>Customers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Atkinson Hyperlegible"/>
                </a:rPr>
                <a:t> – browse, order, and track essentials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3244070" y="1028468"/>
              <a:ext cx="9701962" cy="353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12"/>
                </a:lnSpc>
              </a:pPr>
              <a:r>
                <a:rPr lang="en-US" sz="2394" dirty="0">
                  <a:solidFill>
                    <a:srgbClr val="101112"/>
                  </a:solidFill>
                  <a:latin typeface="Atkinson Hyperlegible"/>
                  <a:ea typeface="Atkinson Hyperlegible"/>
                  <a:cs typeface="Atkinson Hyperlegible"/>
                  <a:sym typeface="Atkinson Hyperlegible"/>
                </a:rPr>
                <a:t>Overview of Quick Commerce</a:t>
              </a:r>
            </a:p>
          </p:txBody>
        </p:sp>
      </p:grpSp>
      <p:sp>
        <p:nvSpPr>
          <p:cNvPr id="2" name="Freeform 3">
            <a:extLst>
              <a:ext uri="{FF2B5EF4-FFF2-40B4-BE49-F238E27FC236}">
                <a16:creationId xmlns:a16="http://schemas.microsoft.com/office/drawing/2014/main" id="{9AA092A3-D30A-9561-F754-9F3A2EE73135}"/>
              </a:ext>
            </a:extLst>
          </p:cNvPr>
          <p:cNvSpPr/>
          <p:nvPr/>
        </p:nvSpPr>
        <p:spPr>
          <a:xfrm rot="11155913" flipH="1">
            <a:off x="81051" y="7234211"/>
            <a:ext cx="3905250" cy="2151438"/>
          </a:xfrm>
          <a:custGeom>
            <a:avLst/>
            <a:gdLst/>
            <a:ahLst/>
            <a:cxnLst/>
            <a:rect l="l" t="t" r="r" b="b"/>
            <a:pathLst>
              <a:path w="3905250" h="2151438">
                <a:moveTo>
                  <a:pt x="3905250" y="0"/>
                </a:moveTo>
                <a:lnTo>
                  <a:pt x="0" y="0"/>
                </a:lnTo>
                <a:lnTo>
                  <a:pt x="0" y="2151437"/>
                </a:lnTo>
                <a:lnTo>
                  <a:pt x="3905250" y="2151437"/>
                </a:lnTo>
                <a:lnTo>
                  <a:pt x="390525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B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7134225" cy="10287000"/>
            <a:chOff x="0" y="0"/>
            <a:chExt cx="187897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78973" cy="2709333"/>
            </a:xfrm>
            <a:custGeom>
              <a:avLst/>
              <a:gdLst/>
              <a:ahLst/>
              <a:cxnLst/>
              <a:rect l="l" t="t" r="r" b="b"/>
              <a:pathLst>
                <a:path w="1878973" h="2709333">
                  <a:moveTo>
                    <a:pt x="0" y="0"/>
                  </a:moveTo>
                  <a:lnTo>
                    <a:pt x="1878973" y="0"/>
                  </a:lnTo>
                  <a:lnTo>
                    <a:pt x="187897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DEC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87897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5400000" flipV="1">
            <a:off x="71342" y="-4728201"/>
            <a:ext cx="6991541" cy="7134225"/>
          </a:xfrm>
          <a:custGeom>
            <a:avLst/>
            <a:gdLst/>
            <a:ahLst/>
            <a:cxnLst/>
            <a:rect l="l" t="t" r="r" b="b"/>
            <a:pathLst>
              <a:path w="6991541" h="7134225">
                <a:moveTo>
                  <a:pt x="0" y="7134225"/>
                </a:moveTo>
                <a:lnTo>
                  <a:pt x="6991541" y="7134225"/>
                </a:lnTo>
                <a:lnTo>
                  <a:pt x="6991541" y="0"/>
                </a:lnTo>
                <a:lnTo>
                  <a:pt x="0" y="0"/>
                </a:lnTo>
                <a:lnTo>
                  <a:pt x="0" y="713422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5400000" flipV="1">
            <a:off x="71342" y="8185881"/>
            <a:ext cx="6991541" cy="7134225"/>
          </a:xfrm>
          <a:custGeom>
            <a:avLst/>
            <a:gdLst/>
            <a:ahLst/>
            <a:cxnLst/>
            <a:rect l="l" t="t" r="r" b="b"/>
            <a:pathLst>
              <a:path w="6991541" h="7134225">
                <a:moveTo>
                  <a:pt x="0" y="7134225"/>
                </a:moveTo>
                <a:lnTo>
                  <a:pt x="6991541" y="7134225"/>
                </a:lnTo>
                <a:lnTo>
                  <a:pt x="6991541" y="0"/>
                </a:lnTo>
                <a:lnTo>
                  <a:pt x="0" y="0"/>
                </a:lnTo>
                <a:lnTo>
                  <a:pt x="0" y="713422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776230" y="4089828"/>
            <a:ext cx="5581765" cy="1092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250"/>
              </a:lnSpc>
            </a:pPr>
            <a:r>
              <a:rPr lang="en-US" sz="7500" dirty="0">
                <a:solidFill>
                  <a:srgbClr val="101112"/>
                </a:solidFill>
                <a:latin typeface="Arial Rounded MT Bold" panose="020F0704030504030204" pitchFamily="34" charset="0"/>
                <a:ea typeface="Atkinson Hyperlegible"/>
                <a:cs typeface="Atkinson Hyperlegible"/>
                <a:sym typeface="Atkinson Hyperlegible"/>
              </a:rPr>
              <a:t>ER-Diagram</a:t>
            </a:r>
          </a:p>
        </p:txBody>
      </p:sp>
      <p:pic>
        <p:nvPicPr>
          <p:cNvPr id="16" name="Picture 15" descr="A diagram of a data flow&#10;&#10;AI-generated content may be incorrect.">
            <a:extLst>
              <a:ext uri="{FF2B5EF4-FFF2-40B4-BE49-F238E27FC236}">
                <a16:creationId xmlns:a16="http://schemas.microsoft.com/office/drawing/2014/main" id="{926BC3B3-B92F-3A0F-5C2C-1B0CFDF97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225" y="0"/>
            <a:ext cx="11153775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nt">
            <a:extLst>
              <a:ext uri="{FF2B5EF4-FFF2-40B4-BE49-F238E27FC236}">
                <a16:creationId xmlns:a16="http://schemas.microsoft.com/office/drawing/2014/main" id="{D380959B-464C-9ED8-C9EB-AB6FC997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8172" y="12450"/>
            <a:ext cx="16449826" cy="1027455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6B83858-ED7D-57B6-6CAA-83168807C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7124622" cy="102870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F97FFD4-A8B9-3D4D-1623-7BE467E4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15300" cy="10287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90500" dist="139700" dir="300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website&#10;&#10;AI-generated content may be incorrect.">
            <a:extLst>
              <a:ext uri="{FF2B5EF4-FFF2-40B4-BE49-F238E27FC236}">
                <a16:creationId xmlns:a16="http://schemas.microsoft.com/office/drawing/2014/main" id="{ADECDDF6-6005-EC53-4308-8B46CB46C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68713"/>
            <a:ext cx="5996213" cy="8949574"/>
          </a:xfrm>
          <a:prstGeom prst="rect">
            <a:avLst/>
          </a:prstGeom>
        </p:spPr>
      </p:pic>
      <p:graphicFrame>
        <p:nvGraphicFramePr>
          <p:cNvPr id="56" name="TextBox 3">
            <a:extLst>
              <a:ext uri="{FF2B5EF4-FFF2-40B4-BE49-F238E27FC236}">
                <a16:creationId xmlns:a16="http://schemas.microsoft.com/office/drawing/2014/main" id="{DFDCFF64-5E6E-1374-FFE5-5971F09E2B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9343089"/>
              </p:ext>
            </p:extLst>
          </p:nvPr>
        </p:nvGraphicFramePr>
        <p:xfrm>
          <a:off x="7032533" y="1400713"/>
          <a:ext cx="9996712" cy="7485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34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C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12630115" y="648178"/>
            <a:ext cx="7315200" cy="1050729"/>
          </a:xfrm>
          <a:custGeom>
            <a:avLst/>
            <a:gdLst/>
            <a:ahLst/>
            <a:cxnLst/>
            <a:rect l="l" t="t" r="r" b="b"/>
            <a:pathLst>
              <a:path w="7315200" h="1050729">
                <a:moveTo>
                  <a:pt x="0" y="0"/>
                </a:moveTo>
                <a:lnTo>
                  <a:pt x="7315200" y="0"/>
                </a:lnTo>
                <a:lnTo>
                  <a:pt x="7315200" y="1050728"/>
                </a:lnTo>
                <a:lnTo>
                  <a:pt x="0" y="10507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10210800" y="2400300"/>
            <a:ext cx="7937779" cy="4463249"/>
            <a:chOff x="1422400" y="-1167713"/>
            <a:chExt cx="10583705" cy="5950999"/>
          </a:xfrm>
        </p:grpSpPr>
        <p:sp>
          <p:nvSpPr>
            <p:cNvPr id="10" name="TextBox 10"/>
            <p:cNvSpPr txBox="1"/>
            <p:nvPr/>
          </p:nvSpPr>
          <p:spPr>
            <a:xfrm>
              <a:off x="1422400" y="-1167713"/>
              <a:ext cx="10380505" cy="24563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999"/>
                </a:lnSpc>
              </a:pPr>
              <a:r>
                <a:rPr lang="en-US" sz="6999" dirty="0">
                  <a:solidFill>
                    <a:srgbClr val="101112"/>
                  </a:solidFill>
                  <a:latin typeface="Arial Rounded MT Bold" panose="020F0704030504030204" pitchFamily="34" charset="0"/>
                  <a:ea typeface="Atkinson Hyperlegible"/>
                  <a:cs typeface="Atkinson Hyperlegible"/>
                  <a:sym typeface="Atkinson Hyperlegible"/>
                </a:rPr>
                <a:t>Functionality of the Database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625600" y="2083486"/>
              <a:ext cx="10380505" cy="2699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50"/>
                </a:lnSpc>
              </a:pPr>
              <a:r>
                <a:rPr lang="en-US" sz="2100" dirty="0">
                  <a:solidFill>
                    <a:srgbClr val="101112"/>
                  </a:solidFill>
                  <a:latin typeface="Atkinson Hyperlegible"/>
                  <a:ea typeface="Atkinson Hyperlegible"/>
                  <a:cs typeface="Atkinson Hyperlegible"/>
                  <a:sym typeface="Atkinson Hyperlegible"/>
                </a:rPr>
                <a:t>The </a:t>
              </a:r>
              <a:r>
                <a:rPr lang="en-US" sz="2100" b="1" dirty="0">
                  <a:solidFill>
                    <a:srgbClr val="101112"/>
                  </a:solidFill>
                  <a:latin typeface="Atkinson Hyperlegible"/>
                  <a:ea typeface="Atkinson Hyperlegible"/>
                  <a:cs typeface="Atkinson Hyperlegible"/>
                  <a:sym typeface="Atkinson Hyperlegible"/>
                </a:rPr>
                <a:t>Quick Commerce </a:t>
              </a:r>
              <a:r>
                <a:rPr lang="en-US" sz="2100" dirty="0">
                  <a:solidFill>
                    <a:srgbClr val="101112"/>
                  </a:solidFill>
                  <a:latin typeface="Atkinson Hyperlegible"/>
                  <a:ea typeface="Atkinson Hyperlegible"/>
                  <a:cs typeface="Atkinson Hyperlegible"/>
                  <a:sym typeface="Atkinson Hyperlegible"/>
                </a:rPr>
                <a:t>Database is designed to enhance user experience through its intuitive interface and robust features. It manages user transactions, order tracking, and inventory updates in real-time using relational integrity, SQL functions, and automated triggers.</a:t>
              </a:r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EC0D350-3599-1509-D9B6-B0C474D5C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220598"/>
              </p:ext>
            </p:extLst>
          </p:nvPr>
        </p:nvGraphicFramePr>
        <p:xfrm>
          <a:off x="533400" y="648178"/>
          <a:ext cx="9525000" cy="89980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5000">
                  <a:extLst>
                    <a:ext uri="{9D8B030D-6E8A-4147-A177-3AD203B41FA5}">
                      <a16:colId xmlns:a16="http://schemas.microsoft.com/office/drawing/2014/main" val="3967481351"/>
                    </a:ext>
                  </a:extLst>
                </a:gridCol>
                <a:gridCol w="3175000">
                  <a:extLst>
                    <a:ext uri="{9D8B030D-6E8A-4147-A177-3AD203B41FA5}">
                      <a16:colId xmlns:a16="http://schemas.microsoft.com/office/drawing/2014/main" val="1835847758"/>
                    </a:ext>
                  </a:extLst>
                </a:gridCol>
                <a:gridCol w="3175000">
                  <a:extLst>
                    <a:ext uri="{9D8B030D-6E8A-4147-A177-3AD203B41FA5}">
                      <a16:colId xmlns:a16="http://schemas.microsoft.com/office/drawing/2014/main" val="277631934"/>
                    </a:ext>
                  </a:extLst>
                </a:gridCol>
              </a:tblGrid>
              <a:tr h="606143">
                <a:tc>
                  <a:txBody>
                    <a:bodyPr/>
                    <a:lstStyle/>
                    <a:p>
                      <a:pPr marL="0" marR="0" indent="0" algn="ctr">
                        <a:spcAft>
                          <a:spcPts val="10"/>
                        </a:spcAft>
                        <a:buNone/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/ Feature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Aft>
                          <a:spcPts val="10"/>
                        </a:spcAft>
                        <a:buNone/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spcAft>
                          <a:spcPts val="10"/>
                        </a:spcAft>
                        <a:buNone/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DBMS Logic / SQL Used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1753256"/>
                  </a:ext>
                </a:extLst>
              </a:tr>
              <a:tr h="606143">
                <a:tc>
                  <a:txBody>
                    <a:bodyPr/>
                    <a:lstStyle/>
                    <a:p>
                      <a:pPr marL="0" marR="0" indent="0">
                        <a:spcAft>
                          <a:spcPts val="10"/>
                        </a:spcAft>
                        <a:buNone/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Aft>
                          <a:spcPts val="10"/>
                        </a:spcAft>
                        <a:buNone/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login via Supabase Auth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Aft>
                          <a:spcPts val="10"/>
                        </a:spcAft>
                        <a:buNone/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auth.users, handle_new_user trigger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8731829"/>
                  </a:ext>
                </a:extLst>
              </a:tr>
              <a:tr h="1212286">
                <a:tc>
                  <a:txBody>
                    <a:bodyPr/>
                    <a:lstStyle/>
                    <a:p>
                      <a:pPr marL="0" marR="0" indent="0">
                        <a:spcAft>
                          <a:spcPts val="10"/>
                        </a:spcAft>
                        <a:buNone/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Page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Aft>
                          <a:spcPts val="10"/>
                        </a:spcAft>
                        <a:buNone/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products, view by category, add to cart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Aft>
                          <a:spcPts val="10"/>
                        </a:spcAft>
                        <a:buNone/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ILIKE for search, FK on category_id, cart_items table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0253104"/>
                  </a:ext>
                </a:extLst>
              </a:tr>
              <a:tr h="1818429">
                <a:tc>
                  <a:txBody>
                    <a:bodyPr/>
                    <a:lstStyle/>
                    <a:p>
                      <a:pPr marL="0" marR="0" indent="0">
                        <a:spcAft>
                          <a:spcPts val="10"/>
                        </a:spcAft>
                        <a:buNone/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Cart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Aft>
                          <a:spcPts val="10"/>
                        </a:spcAft>
                        <a:buNone/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View/edit cart, place order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Aft>
                          <a:spcPts val="10"/>
                        </a:spcAft>
                        <a:buNone/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process_order, inserts into orders, hasorderitems. Reduces stock after orders placed using reduce_stock trigger function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3412759"/>
                  </a:ext>
                </a:extLst>
              </a:tr>
              <a:tr h="1111262">
                <a:tc>
                  <a:txBody>
                    <a:bodyPr/>
                    <a:lstStyle/>
                    <a:p>
                      <a:pPr marL="0" marR="0" indent="0">
                        <a:spcAft>
                          <a:spcPts val="10"/>
                        </a:spcAft>
                        <a:buNone/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Orders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Aft>
                          <a:spcPts val="10"/>
                        </a:spcAft>
                        <a:buNone/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previous orders 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Aft>
                          <a:spcPts val="10"/>
                        </a:spcAft>
                        <a:buNone/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</a:t>
                      </a:r>
                      <a:r>
                        <a:rPr lang="en-US" sz="20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get_user_orders</a:t>
                      </a: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function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3955503"/>
                  </a:ext>
                </a:extLst>
              </a:tr>
              <a:tr h="606143">
                <a:tc>
                  <a:txBody>
                    <a:bodyPr/>
                    <a:lstStyle/>
                    <a:p>
                      <a:pPr marL="0" marR="0" indent="0">
                        <a:spcAft>
                          <a:spcPts val="10"/>
                        </a:spcAft>
                        <a:buNone/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Feedback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Aft>
                          <a:spcPts val="10"/>
                        </a:spcAft>
                        <a:buNone/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Rate orders and give comments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Aft>
                          <a:spcPts val="10"/>
                        </a:spcAft>
                        <a:buNone/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Inserts into </a:t>
                      </a:r>
                      <a:r>
                        <a:rPr lang="en-US" sz="2000" kern="0" dirty="0" err="1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givesfeedback</a:t>
                      </a: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, FK to users &amp; orders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1528983"/>
                  </a:ext>
                </a:extLst>
              </a:tr>
              <a:tr h="1212286">
                <a:tc>
                  <a:txBody>
                    <a:bodyPr/>
                    <a:lstStyle/>
                    <a:p>
                      <a:pPr marL="0" marR="0" indent="0">
                        <a:spcAft>
                          <a:spcPts val="10"/>
                        </a:spcAft>
                        <a:buNone/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Transaction/Stock Safety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Aft>
                          <a:spcPts val="10"/>
                        </a:spcAft>
                        <a:buNone/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Prevent over-ordering, rollback on error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Aft>
                          <a:spcPts val="10"/>
                        </a:spcAft>
                        <a:buNone/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Inside process_order, RAISE EXCEPTION, rollback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3552270"/>
                  </a:ext>
                </a:extLst>
              </a:tr>
              <a:tr h="1818429">
                <a:tc>
                  <a:txBody>
                    <a:bodyPr/>
                    <a:lstStyle/>
                    <a:p>
                      <a:pPr marL="0" marR="0" indent="0">
                        <a:spcAft>
                          <a:spcPts val="10"/>
                        </a:spcAft>
                        <a:buNone/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Indexes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Aft>
                          <a:spcPts val="10"/>
                        </a:spcAft>
                        <a:buNone/>
                      </a:pPr>
                      <a:r>
                        <a:rPr lang="en-US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 for performance optimization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spcAft>
                          <a:spcPts val="10"/>
                        </a:spcAft>
                        <a:buNone/>
                      </a:pP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 implement B-tree indexes on key fields (e.g., </a:t>
                      </a:r>
                      <a:r>
                        <a:rPr lang="en-US" sz="20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product_id</a:t>
                      </a: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order_id</a:t>
                      </a:r>
                      <a:r>
                        <a:rPr lang="en-US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in future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57204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B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1088122" y="-2539796"/>
            <a:ext cx="7127152" cy="7272604"/>
          </a:xfrm>
          <a:custGeom>
            <a:avLst/>
            <a:gdLst/>
            <a:ahLst/>
            <a:cxnLst/>
            <a:rect l="l" t="t" r="r" b="b"/>
            <a:pathLst>
              <a:path w="7127152" h="7272604">
                <a:moveTo>
                  <a:pt x="0" y="0"/>
                </a:moveTo>
                <a:lnTo>
                  <a:pt x="7127152" y="0"/>
                </a:lnTo>
                <a:lnTo>
                  <a:pt x="7127152" y="7272604"/>
                </a:lnTo>
                <a:lnTo>
                  <a:pt x="0" y="7272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158075" y="4134404"/>
            <a:ext cx="3523765" cy="4114800"/>
          </a:xfrm>
          <a:custGeom>
            <a:avLst/>
            <a:gdLst/>
            <a:ahLst/>
            <a:cxnLst/>
            <a:rect l="l" t="t" r="r" b="b"/>
            <a:pathLst>
              <a:path w="3523765" h="4114800">
                <a:moveTo>
                  <a:pt x="0" y="0"/>
                </a:moveTo>
                <a:lnTo>
                  <a:pt x="3523765" y="0"/>
                </a:lnTo>
                <a:lnTo>
                  <a:pt x="352376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1678142" y="8432675"/>
            <a:ext cx="3356284" cy="1366923"/>
          </a:xfrm>
          <a:custGeom>
            <a:avLst/>
            <a:gdLst/>
            <a:ahLst/>
            <a:cxnLst/>
            <a:rect l="l" t="t" r="r" b="b"/>
            <a:pathLst>
              <a:path w="3356284" h="1366923">
                <a:moveTo>
                  <a:pt x="0" y="0"/>
                </a:moveTo>
                <a:lnTo>
                  <a:pt x="3356284" y="0"/>
                </a:lnTo>
                <a:lnTo>
                  <a:pt x="3356284" y="1366923"/>
                </a:lnTo>
                <a:lnTo>
                  <a:pt x="0" y="13669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276600" y="6743700"/>
            <a:ext cx="11201400" cy="12174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699"/>
              </a:lnSpc>
            </a:pPr>
            <a:r>
              <a:rPr lang="en-US" sz="17000" b="1" dirty="0">
                <a:solidFill>
                  <a:srgbClr val="101112"/>
                </a:solidFill>
                <a:latin typeface="Arial Rounded MT Bold" panose="020F0704030504030204" pitchFamily="34" charset="0"/>
                <a:ea typeface="Atkinson Hyperlegible"/>
                <a:cs typeface="Atkinson Hyperlegible"/>
                <a:sym typeface="Atkinson Hyperlegible"/>
              </a:rPr>
              <a:t>Live Demo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B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1088122" y="-2539796"/>
            <a:ext cx="7127152" cy="7272604"/>
          </a:xfrm>
          <a:custGeom>
            <a:avLst/>
            <a:gdLst/>
            <a:ahLst/>
            <a:cxnLst/>
            <a:rect l="l" t="t" r="r" b="b"/>
            <a:pathLst>
              <a:path w="7127152" h="7272604">
                <a:moveTo>
                  <a:pt x="0" y="0"/>
                </a:moveTo>
                <a:lnTo>
                  <a:pt x="7127152" y="0"/>
                </a:lnTo>
                <a:lnTo>
                  <a:pt x="7127152" y="7272604"/>
                </a:lnTo>
                <a:lnTo>
                  <a:pt x="0" y="7272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158075" y="4134404"/>
            <a:ext cx="3523765" cy="4114800"/>
          </a:xfrm>
          <a:custGeom>
            <a:avLst/>
            <a:gdLst/>
            <a:ahLst/>
            <a:cxnLst/>
            <a:rect l="l" t="t" r="r" b="b"/>
            <a:pathLst>
              <a:path w="3523765" h="4114800">
                <a:moveTo>
                  <a:pt x="0" y="0"/>
                </a:moveTo>
                <a:lnTo>
                  <a:pt x="3523765" y="0"/>
                </a:lnTo>
                <a:lnTo>
                  <a:pt x="352376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489095" y="723900"/>
            <a:ext cx="6035470" cy="9924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699"/>
              </a:lnSpc>
            </a:pPr>
            <a:r>
              <a:rPr lang="en-US" sz="6999" b="1" dirty="0">
                <a:solidFill>
                  <a:srgbClr val="101112"/>
                </a:solidFill>
                <a:latin typeface="Arial Rounded MT Bold" panose="020F0704030504030204" pitchFamily="34" charset="0"/>
                <a:ea typeface="Atkinson Hyperlegible Bold"/>
                <a:cs typeface="Atkinson Hyperlegible Bold"/>
                <a:sym typeface="Atkinson Hyperlegible Bold"/>
              </a:rPr>
              <a:t>Future Scope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634C87-F114-4BBA-3C99-FE76E0B159B4}"/>
              </a:ext>
            </a:extLst>
          </p:cNvPr>
          <p:cNvSpPr txBox="1"/>
          <p:nvPr/>
        </p:nvSpPr>
        <p:spPr>
          <a:xfrm>
            <a:off x="228600" y="2104416"/>
            <a:ext cx="1055646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Dashboard: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role-based access for administrators to manage users, products, and feedback.</a:t>
            </a:r>
          </a:p>
          <a:p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 Module: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Enable real-time stock alerts, restocking workflows, and low-stock analytics.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Agent Interface: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orders to delivery agents and allow status tracking by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Integration: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Connect with payment gateways (e.g.,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Razorpay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Stripe) for complete checkout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&amp; Recommendation Engine: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Improve product discovery using AI-based search and personalized suggestions.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Optimization: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Add indexes and query tuning for scalability with larger datasets.</a:t>
            </a:r>
          </a:p>
          <a:p>
            <a:endParaRPr lang="en-US" sz="2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B3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1794303" y="0"/>
            <a:ext cx="10081260" cy="10287000"/>
          </a:xfrm>
          <a:custGeom>
            <a:avLst/>
            <a:gdLst/>
            <a:ahLst/>
            <a:cxnLst/>
            <a:rect l="l" t="t" r="r" b="b"/>
            <a:pathLst>
              <a:path w="10081260" h="10287000">
                <a:moveTo>
                  <a:pt x="1008126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0081260" y="0"/>
                </a:lnTo>
                <a:lnTo>
                  <a:pt x="10081260" y="102870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>
            <a:off x="9144000" y="7610356"/>
            <a:ext cx="3905250" cy="2151438"/>
          </a:xfrm>
          <a:custGeom>
            <a:avLst/>
            <a:gdLst/>
            <a:ahLst/>
            <a:cxnLst/>
            <a:rect l="l" t="t" r="r" b="b"/>
            <a:pathLst>
              <a:path w="3905250" h="2151438">
                <a:moveTo>
                  <a:pt x="3905250" y="0"/>
                </a:moveTo>
                <a:lnTo>
                  <a:pt x="0" y="0"/>
                </a:lnTo>
                <a:lnTo>
                  <a:pt x="0" y="2151437"/>
                </a:lnTo>
                <a:lnTo>
                  <a:pt x="3905250" y="2151437"/>
                </a:lnTo>
                <a:lnTo>
                  <a:pt x="390525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1794303" y="2169237"/>
            <a:ext cx="6493697" cy="8173972"/>
            <a:chOff x="0" y="0"/>
            <a:chExt cx="2646433" cy="333121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46433" cy="3331210"/>
            </a:xfrm>
            <a:custGeom>
              <a:avLst/>
              <a:gdLst/>
              <a:ahLst/>
              <a:cxnLst/>
              <a:rect l="l" t="t" r="r" b="b"/>
              <a:pathLst>
                <a:path w="2646433" h="3331210">
                  <a:moveTo>
                    <a:pt x="2646433" y="3331210"/>
                  </a:moveTo>
                  <a:lnTo>
                    <a:pt x="0" y="3331210"/>
                  </a:lnTo>
                  <a:cubicBezTo>
                    <a:pt x="0" y="1490980"/>
                    <a:pt x="1184488" y="0"/>
                    <a:pt x="2646433" y="0"/>
                  </a:cubicBezTo>
                  <a:lnTo>
                    <a:pt x="2646433" y="3331210"/>
                  </a:lnTo>
                  <a:close/>
                </a:path>
              </a:pathLst>
            </a:custGeom>
            <a:blipFill>
              <a:blip r:embed="rId6"/>
              <a:stretch>
                <a:fillRect l="-44465" r="-44465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16477037" y="591235"/>
            <a:ext cx="3156005" cy="3156005"/>
          </a:xfrm>
          <a:custGeom>
            <a:avLst/>
            <a:gdLst/>
            <a:ahLst/>
            <a:cxnLst/>
            <a:rect l="l" t="t" r="r" b="b"/>
            <a:pathLst>
              <a:path w="3156005" h="3156005">
                <a:moveTo>
                  <a:pt x="0" y="0"/>
                </a:moveTo>
                <a:lnTo>
                  <a:pt x="3156005" y="0"/>
                </a:lnTo>
                <a:lnTo>
                  <a:pt x="3156005" y="3156005"/>
                </a:lnTo>
                <a:lnTo>
                  <a:pt x="0" y="31560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1357578" y="2363970"/>
            <a:ext cx="873451" cy="1496567"/>
          </a:xfrm>
          <a:custGeom>
            <a:avLst/>
            <a:gdLst/>
            <a:ahLst/>
            <a:cxnLst/>
            <a:rect l="l" t="t" r="r" b="b"/>
            <a:pathLst>
              <a:path w="873451" h="1496567">
                <a:moveTo>
                  <a:pt x="0" y="0"/>
                </a:moveTo>
                <a:lnTo>
                  <a:pt x="873451" y="0"/>
                </a:lnTo>
                <a:lnTo>
                  <a:pt x="873451" y="1496566"/>
                </a:lnTo>
                <a:lnTo>
                  <a:pt x="0" y="14965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187631" y="5516534"/>
            <a:ext cx="7821983" cy="38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50"/>
              </a:lnSpc>
            </a:pPr>
            <a:endParaRPr lang="en-US" sz="2100" dirty="0">
              <a:solidFill>
                <a:srgbClr val="101112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91428-FD69-23D8-459E-88EAB6B1ACD7}"/>
              </a:ext>
            </a:extLst>
          </p:cNvPr>
          <p:cNvSpPr txBox="1"/>
          <p:nvPr/>
        </p:nvSpPr>
        <p:spPr>
          <a:xfrm>
            <a:off x="2573834" y="1677024"/>
            <a:ext cx="654122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Q &amp; A</a:t>
            </a:r>
          </a:p>
        </p:txBody>
      </p:sp>
      <p:sp>
        <p:nvSpPr>
          <p:cNvPr id="14" name="Action Button: Help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AEF29CA-5954-BABD-6F3B-0A36B025112A}"/>
              </a:ext>
            </a:extLst>
          </p:cNvPr>
          <p:cNvSpPr/>
          <p:nvPr/>
        </p:nvSpPr>
        <p:spPr>
          <a:xfrm>
            <a:off x="4572000" y="4991100"/>
            <a:ext cx="2819400" cy="2438400"/>
          </a:xfrm>
          <a:prstGeom prst="actionButtonHelp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601</Words>
  <Application>Microsoft Office PowerPoint</Application>
  <PresentationFormat>Custom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Atkinson Hyperlegible</vt:lpstr>
      <vt:lpstr>Arial Rounded MT Bold</vt:lpstr>
      <vt:lpstr>Berlin Sans FB Demi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Quick Commerce Database Project Presentation</dc:title>
  <dc:description>Presentation - Quick Commerce Database Project Presentation</dc:description>
  <cp:lastModifiedBy>Deekshitha Chowdary Kalluri</cp:lastModifiedBy>
  <cp:revision>9</cp:revision>
  <dcterms:created xsi:type="dcterms:W3CDTF">2006-08-16T00:00:00Z</dcterms:created>
  <dcterms:modified xsi:type="dcterms:W3CDTF">2025-05-17T04:27:52Z</dcterms:modified>
  <dc:identifier>DAGnn8ZJykM</dc:identifier>
</cp:coreProperties>
</file>