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61" r:id="rId11"/>
    <p:sldId id="262" r:id="rId12"/>
    <p:sldId id="274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C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25CA0-3834-455F-BD24-AAA870454A8E}" type="datetimeFigureOut">
              <a:rPr lang="en-US" smtClean="0"/>
              <a:t>18-Apr-25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0A6BE-C608-49FF-8608-AEE34FE7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BDF0-98FE-FB89-0418-337529E22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A128F-17DC-76A6-F295-E2C8DEFCE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BE7B8-D61B-83C6-D406-C0B8FB7D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81DE2-5515-3A07-5E83-5753EB3F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AF359-D7EE-0F39-2820-FA03EA8E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97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9BB3-7359-926E-8096-73D34ACF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59748-F9C9-0B41-2738-35D904466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F4F9-5720-78B3-29C8-0315776A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D7D2-C625-4555-FA01-09E91A6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E89B-34C3-1261-A911-A20BE0CB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23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48753-DC78-D3B2-0DE6-78A4BB91D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ABDDA-79F5-498C-3E4D-6DA06386F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BD5F8-8070-EF81-5806-2C62F408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428B-0BC5-47A1-44D6-30756540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5EFF-1963-5E81-12CD-9A43F60B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64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2680-FC66-C4FC-12F9-57965329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7437E-0A60-3375-0261-60FCFD549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7373-3FF8-8A0B-DC54-2061B37D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601F2-ABC8-5F1F-02F2-2FCA3C09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B749F-05AD-508A-9D1F-4F4D8550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34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B482-F51B-E3C5-E9A6-FB046A3C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7401-D41B-89C6-AC55-655633E2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35BA-8653-861D-B722-38F1293C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F7D1-13B8-50AD-B768-957D0F43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10F39-556D-AEF3-9D2D-0D63BBAC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2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8509-CFF2-E983-C99C-C009B258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7218-CA9A-07DA-CD24-B26DA3E06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10C96-6F07-CA2F-A974-5F292D988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704A5-346B-5AE7-3AF7-B646658E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586A2-676B-33C6-3A45-658983CB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E8FDF-B410-4EE7-9959-51AFCBFC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35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F864-5BFE-FD21-BE6C-07D26A75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4159D-D518-9391-47DF-635AA9AF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E6332-ADAA-BD73-14ED-7616A5398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205A1-20AA-6907-1033-8F2C20BAD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DEDBC-2A95-8FBF-0E0A-D9EFE1F2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4C293-BA04-DA24-B1EA-774B97A2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AFC7C-CBFD-6DF4-FB50-A200E44B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4256F-D832-26B8-3C3F-BE81B27F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89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3AC4-038D-2DE0-3BB6-BEC8A3FD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3A1C1-657D-3812-3C85-0FC42D14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4D189-4A28-970F-45CB-3CDC144D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EC9E4-0290-4BF2-116E-F06F94D1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D837A-150F-8CAC-11BE-8C85023E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1082A-48E8-E6F6-46EA-4E43A88E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DC7F9-A557-4787-3349-B3DB2336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93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17AA-E545-6153-983E-CE00C6F6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5846-178E-EA81-FC41-C70973806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281B4-8003-3E52-FACC-373E82D34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5F7DC-10BF-3CA6-E5CF-0994E298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DEC85-A9DE-52C6-10D3-DD491D8C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49C8C-89DD-8394-6E80-FE47485F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1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5672-202D-81E6-DFC1-E10B94CD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7A753-1606-F781-16C7-6DF906751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AB059-6B36-C77A-CCCB-0C9957670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3FE9F-BFCA-8306-A01D-66928E35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22F24-96A4-24D6-BDAB-FA2F4356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86DDD-7EBA-AA2F-2D38-94481590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68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C8D38-665B-A192-EF67-72828F10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EF92E-9A83-FCC6-43D9-8B1DF440F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0CDD7-73A1-D52D-F2DD-63EE58DEE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7F61-D4B6-4322-9652-64325E7ECD45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8A0A4-AE62-6690-D7DB-CD8329FB1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EE2C9-3046-171B-4053-B346CD5C6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1636-EE39-4236-9BFC-DCC2FF452F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8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pymupdf.readthedocs.io/en/latest/" TargetMode="External"/><Relationship Id="rId3" Type="http://schemas.openxmlformats.org/officeDocument/2006/relationships/hyperlink" Target="https://docs.aws.amazon.com/AmazonS3/latest/userguide/Welcome.html" TargetMode="External"/><Relationship Id="rId7" Type="http://schemas.openxmlformats.org/officeDocument/2006/relationships/hyperlink" Target="https://docs.aws.amazon.com/IAM/latest/UserGuide/introduction.html" TargetMode="External"/><Relationship Id="rId2" Type="http://schemas.openxmlformats.org/officeDocument/2006/relationships/hyperlink" Target="https://docs.aws.amazon.com/opensearch-service/latest/developerguide/what-i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AmazonCloudWatch/latest/monitoring/WhatIsCloudWatch.html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docs.aws.amazon.com/apigateway/latest/developerguide/welcome.html" TargetMode="External"/><Relationship Id="rId10" Type="http://schemas.openxmlformats.org/officeDocument/2006/relationships/hyperlink" Target="https://aws.amazon.com/blogs/compute/building-a-serverless-document-management-system/" TargetMode="External"/><Relationship Id="rId4" Type="http://schemas.openxmlformats.org/officeDocument/2006/relationships/hyperlink" Target="https://docs.aws.amazon.com/lambda/latest/dg/welcome.html" TargetMode="External"/><Relationship Id="rId9" Type="http://schemas.openxmlformats.org/officeDocument/2006/relationships/hyperlink" Target="https://docs.aws.amazon.com/opensearch-service/latest/developerguide/troubleshooting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1E09-2E8C-4B4E-B605-C76D4187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4717"/>
          </a:xfrm>
        </p:spPr>
        <p:txBody>
          <a:bodyPr>
            <a:noAutofit/>
          </a:bodyPr>
          <a:lstStyle/>
          <a:p>
            <a:r>
              <a:rPr lang="en-US" sz="4000" dirty="0"/>
              <a:t>Cloud-Based Document Management System with AWS Elasticsearch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D8788-8E97-9A4B-6E5F-A586CA2D9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4664"/>
            <a:ext cx="9144000" cy="2703136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1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eekshitha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Bethireddy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2210030070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1143000" algn="l"/>
                <a:tab pos="1257300" algn="l"/>
              </a:tabLs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esteemed guidance of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dirty="0"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P. Sree Lakshmi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3857625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and Engineering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0B77DB1-2EB0-94AF-87E6-AD620C7951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76AC-4DF2-21FB-9F16-AC4594F4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Key 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803E-35A6-CF5B-6E8C-5773BE383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100" dirty="0"/>
              <a:t>Major Functionalities Implemented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Upload documents to S3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Automatic text extraction and indexing using Lambda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Full-text search using Amazon OpenSearch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RESTful API access via API Gateway</a:t>
            </a:r>
          </a:p>
          <a:p>
            <a:pPr>
              <a:buNone/>
            </a:pPr>
            <a:r>
              <a:rPr lang="en-US" sz="1900" dirty="0"/>
              <a:t>Integration of Multiple AWS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Amazon S3 – File storage and event triggering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AWS Lambda – Text extraction and indexing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Amazon OpenSearch Service – Search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API Gateway – Search endpoint for user interaction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IAM &amp; CloudWatch – Security and monitoring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35616E9F-8773-1244-8F9D-014B0F0A5A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2568" y="69305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0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68A4-3FBA-185C-C3BE-4CF98F42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Results and Outputs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82CBA144-2BC2-A214-7961-85E28E06A2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13520" y="141740"/>
            <a:ext cx="2743200" cy="112590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3849D5-FF9B-9FEB-F99C-8E20CF64E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1205" y="1801971"/>
            <a:ext cx="76108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9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7264-52D6-52CB-4B03-589687C1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120" y="812800"/>
            <a:ext cx="9504680" cy="894080"/>
          </a:xfrm>
        </p:spPr>
        <p:txBody>
          <a:bodyPr>
            <a:normAutofit fontScale="9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ohit Devanagari"/>
              </a:rPr>
              <a:t>Postman response with search results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  <a:cs typeface="Lohit Devanagari"/>
              </a:rPr>
              <a:t>.</a:t>
            </a:r>
            <a:b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ohit Devanagari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85D5E-AE32-E22A-A4FD-A8474E817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28"/>
          <a:stretch/>
        </p:blipFill>
        <p:spPr bwMode="auto">
          <a:xfrm>
            <a:off x="2152282" y="1825625"/>
            <a:ext cx="7887435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age1.png">
            <a:extLst>
              <a:ext uri="{FF2B5EF4-FFF2-40B4-BE49-F238E27FC236}">
                <a16:creationId xmlns:a16="http://schemas.microsoft.com/office/drawing/2014/main" id="{72152B25-84CC-E3D8-634D-1E23D0BB70F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48800" y="0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0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5128-229A-8DD0-22A9-BBE97625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86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Challenges and Solutions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FA3CCCB-0EDD-1394-F923-2AB1A90AE6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1448" y="118086"/>
            <a:ext cx="2743200" cy="1125901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6F366D3-3072-8741-92FA-FC38F59AB2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4411"/>
            <a:ext cx="9900920" cy="439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Technical Difficulty: Encountered 403 error due to insufficient IAM permissions for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dms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-admin on OpenSearch. 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Resolution: Updated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dms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ExtractText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-role-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gvkjhfb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proper policies and adjusted OpenSearch domain policy. 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Technical Difficulty: Lambda trigger failed to process S3 uploads (e.g., “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design_principles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"). 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Resolution: Configured S3 event notification and tested with sample upload. 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Technical Difficulty: OpenSearch indexing failed due to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pymupdf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import issue. 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Resolution: Moved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fitz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import inside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lambda_handler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removed conflicting pymupdf.py file.</a:t>
            </a:r>
          </a:p>
        </p:txBody>
      </p:sp>
    </p:spTree>
    <p:extLst>
      <p:ext uri="{BB962C8B-B14F-4D97-AF65-F5344CB8AC3E}">
        <p14:creationId xmlns:p14="http://schemas.microsoft.com/office/powerpoint/2010/main" val="220711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DD57-5FE9-3EDB-4009-3C7A2F67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Learnings &amp; Takeaways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3DC93C2-D50A-8989-0C5F-8C8CF8D99B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83448" y="227918"/>
            <a:ext cx="2743200" cy="112590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39DB6B4-0AC7-FE79-2421-9CFFA43750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6821"/>
            <a:ext cx="8722360" cy="448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AWS IAM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Role-based access control and policy configuration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Amazon S3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Scalable object storage and event configuration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AWS Lambda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Serverless compute, automation, and function deployment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Amazon OpenSearch 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Search engine setup and query execution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/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API Gateway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Creating and securing RESTful APIs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CloudWatch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Logging, monitoring, and debugging</a:t>
            </a:r>
          </a:p>
        </p:txBody>
      </p:sp>
    </p:spTree>
    <p:extLst>
      <p:ext uri="{BB962C8B-B14F-4D97-AF65-F5344CB8AC3E}">
        <p14:creationId xmlns:p14="http://schemas.microsoft.com/office/powerpoint/2010/main" val="45181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8492-4DC6-0104-E12B-5A1E5283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DB1E-F469-AE87-484A-3811F3A4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/>
              <a:t>Possible Extensions or Improvements: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Add a frontend UI for easier document upload and search.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Support for additional file formats (e.g., DOCX, images using OCR).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Implement user authentication using Amazon Cognito.</a:t>
            </a:r>
          </a:p>
          <a:p>
            <a:pPr>
              <a:buNone/>
            </a:pPr>
            <a:r>
              <a:rPr lang="en-US" sz="1800" b="1" dirty="0"/>
              <a:t>Real-Time Deployment Considerations: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Use API rate limiting and throttling to handle large user traffic.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Ensure OpenSearch indexing performance remains optimal.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Enable real-time notifications for document processing status (e.g., using SNS).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119F856-B3AA-C478-A7FB-1B6653FDB5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67928" y="23018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2DE4-00E3-EDBC-1CD6-39ACB2A1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08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2AF3-6A13-A1F1-4E20-95547E4B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680"/>
            <a:ext cx="10515600" cy="5497195"/>
          </a:xfrm>
        </p:spPr>
        <p:txBody>
          <a:bodyPr>
            <a:normAutofit fontScale="25000" lnSpcReduction="20000"/>
          </a:bodyPr>
          <a:lstStyle/>
          <a:p>
            <a:pPr marL="914400" marR="0">
              <a:lnSpc>
                <a:spcPct val="107000"/>
              </a:lnSpc>
              <a:buNone/>
            </a:pPr>
            <a:r>
              <a:rPr lang="en-US" sz="6400" dirty="0">
                <a:effectLst/>
                <a:ea typeface="Times New Roman" panose="02020603050405020304" pitchFamily="18" charset="0"/>
              </a:rPr>
              <a:t>[1]  Amazon OpenSearch Service Documentation: </a:t>
            </a:r>
            <a:r>
              <a:rPr lang="en-US" sz="6400" u="sng" dirty="0">
                <a:solidFill>
                  <a:srgbClr val="00B0F0"/>
                </a:solidFill>
                <a:effectLst/>
                <a:ea typeface="Times New Roman" panose="02020603050405020304" pitchFamily="18" charset="0"/>
                <a:hlinkClick r:id="rId2"/>
              </a:rPr>
              <a:t>https://docs.aws.amazon.com/opensearch-service/latest/developerguide/what-is.html</a:t>
            </a:r>
            <a:r>
              <a:rPr lang="en-US" sz="6400" dirty="0">
                <a:solidFill>
                  <a:srgbClr val="00B0F0"/>
                </a:solidFill>
                <a:effectLst/>
                <a:ea typeface="Times New Roman" panose="02020603050405020304" pitchFamily="18" charset="0"/>
              </a:rPr>
              <a:t> </a:t>
            </a:r>
            <a:endParaRPr lang="en-US" sz="6400" dirty="0">
              <a:effectLst/>
              <a:ea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buNone/>
            </a:pPr>
            <a:r>
              <a:rPr lang="en-US" sz="6400" dirty="0">
                <a:effectLst/>
                <a:ea typeface="Times New Roman" panose="02020603050405020304" pitchFamily="18" charset="0"/>
              </a:rPr>
              <a:t>[2]  AWS S3 Documentation: </a:t>
            </a:r>
            <a:r>
              <a:rPr lang="en-US" sz="64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3"/>
              </a:rPr>
              <a:t>https://docs.aws.amazon.com/AmazonS3/latest/userguide/Welcome.html</a:t>
            </a:r>
            <a:r>
              <a:rPr lang="en-US" sz="6400" dirty="0">
                <a:effectLst/>
                <a:ea typeface="Times New Roman" panose="02020603050405020304" pitchFamily="18" charset="0"/>
              </a:rPr>
              <a:t> </a:t>
            </a:r>
          </a:p>
          <a:p>
            <a:pPr marL="914400" marR="0">
              <a:lnSpc>
                <a:spcPct val="107000"/>
              </a:lnSpc>
              <a:buNone/>
            </a:pPr>
            <a:r>
              <a:rPr lang="en-US" sz="6400" dirty="0">
                <a:effectLst/>
                <a:ea typeface="Times New Roman" panose="02020603050405020304" pitchFamily="18" charset="0"/>
              </a:rPr>
              <a:t>[3]  AWS Lambda Documentation:</a:t>
            </a:r>
          </a:p>
          <a:p>
            <a:pPr marL="914400" marR="0">
              <a:lnSpc>
                <a:spcPct val="107000"/>
              </a:lnSpc>
              <a:buNone/>
            </a:pPr>
            <a:r>
              <a:rPr lang="en-US" sz="64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4"/>
              </a:rPr>
              <a:t>https://docs.aws.amazon.com/lambda/latest/dg/welcome.html</a:t>
            </a:r>
            <a:r>
              <a:rPr lang="en-US" sz="6400" dirty="0">
                <a:effectLst/>
                <a:ea typeface="Times New Roman" panose="02020603050405020304" pitchFamily="18" charset="0"/>
              </a:rPr>
              <a:t> </a:t>
            </a:r>
          </a:p>
          <a:p>
            <a:pPr marL="914400" marR="0">
              <a:lnSpc>
                <a:spcPct val="107000"/>
              </a:lnSpc>
              <a:buNone/>
            </a:pPr>
            <a:r>
              <a:rPr lang="en-US" sz="6400" dirty="0">
                <a:effectLst/>
                <a:ea typeface="Times New Roman" panose="02020603050405020304" pitchFamily="18" charset="0"/>
              </a:rPr>
              <a:t>[4]  AWS API Gateway Documentation:</a:t>
            </a:r>
          </a:p>
          <a:p>
            <a:pPr marL="914400" marR="0">
              <a:lnSpc>
                <a:spcPct val="107000"/>
              </a:lnSpc>
              <a:buNone/>
            </a:pPr>
            <a:r>
              <a:rPr lang="en-US" sz="64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5"/>
              </a:rPr>
              <a:t>https://docs.aws.amazon.com/apigateway/latest/developerguide/welcome.html</a:t>
            </a:r>
            <a:r>
              <a:rPr lang="en-US" sz="6400" dirty="0">
                <a:effectLst/>
                <a:ea typeface="Times New Roman" panose="02020603050405020304" pitchFamily="18" charset="0"/>
              </a:rPr>
              <a:t> </a:t>
            </a:r>
          </a:p>
          <a:p>
            <a:pPr marL="914400" marR="0">
              <a:lnSpc>
                <a:spcPct val="107000"/>
              </a:lnSpc>
              <a:buNone/>
            </a:pPr>
            <a:r>
              <a:rPr lang="en-US" sz="6400" dirty="0">
                <a:effectLst/>
                <a:ea typeface="Times New Roman" panose="02020603050405020304" pitchFamily="18" charset="0"/>
              </a:rPr>
              <a:t>[5]  AWS CloudWatch Documentation:</a:t>
            </a:r>
          </a:p>
          <a:p>
            <a:pPr marL="914400" marR="0">
              <a:lnSpc>
                <a:spcPct val="107000"/>
              </a:lnSpc>
              <a:buNone/>
            </a:pPr>
            <a:r>
              <a:rPr lang="en-US" sz="64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6"/>
              </a:rPr>
              <a:t>https://docs.aws.amazon.com/AmazonCloudWatch/latest/monitoring/WhatIsCloudWatch.html</a:t>
            </a:r>
            <a:r>
              <a:rPr lang="en-US" sz="6400" dirty="0">
                <a:effectLst/>
                <a:ea typeface="Times New Roman" panose="02020603050405020304" pitchFamily="18" charset="0"/>
              </a:rPr>
              <a:t> </a:t>
            </a:r>
          </a:p>
          <a:p>
            <a:pPr marL="914400" marR="0">
              <a:lnSpc>
                <a:spcPct val="107000"/>
              </a:lnSpc>
              <a:buNone/>
            </a:pPr>
            <a:r>
              <a:rPr lang="en-US" sz="6400" dirty="0">
                <a:effectLst/>
                <a:ea typeface="Times New Roman" panose="02020603050405020304" pitchFamily="18" charset="0"/>
              </a:rPr>
              <a:t>[6]  AWS IAM Documentation:</a:t>
            </a:r>
          </a:p>
          <a:p>
            <a:pPr marL="914400" marR="0">
              <a:lnSpc>
                <a:spcPct val="107000"/>
              </a:lnSpc>
              <a:buNone/>
            </a:pPr>
            <a:r>
              <a:rPr lang="en-US" sz="64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7"/>
              </a:rPr>
              <a:t>https://docs.aws.amazon.com/IAM/latest/UserGuide/introduction.html</a:t>
            </a:r>
            <a:r>
              <a:rPr lang="en-US" sz="6400" dirty="0">
                <a:effectLst/>
                <a:ea typeface="Times New Roman" panose="02020603050405020304" pitchFamily="18" charset="0"/>
              </a:rPr>
              <a:t> </a:t>
            </a:r>
          </a:p>
          <a:p>
            <a:pPr marL="914400" marR="0">
              <a:lnSpc>
                <a:spcPct val="107000"/>
              </a:lnSpc>
              <a:buNone/>
            </a:pPr>
            <a:r>
              <a:rPr lang="en-US" sz="6400" dirty="0">
                <a:effectLst/>
                <a:ea typeface="Times New Roman" panose="02020603050405020304" pitchFamily="18" charset="0"/>
              </a:rPr>
              <a:t>[7]  </a:t>
            </a:r>
            <a:r>
              <a:rPr lang="en-US" sz="6400" dirty="0" err="1">
                <a:effectLst/>
                <a:ea typeface="Times New Roman" panose="02020603050405020304" pitchFamily="18" charset="0"/>
              </a:rPr>
              <a:t>PyMuPDF</a:t>
            </a:r>
            <a:r>
              <a:rPr lang="en-US" sz="6400" dirty="0">
                <a:effectLst/>
                <a:ea typeface="Times New Roman" panose="02020603050405020304" pitchFamily="18" charset="0"/>
              </a:rPr>
              <a:t> Documentation:</a:t>
            </a:r>
          </a:p>
          <a:p>
            <a:pPr marL="914400" marR="0">
              <a:lnSpc>
                <a:spcPct val="107000"/>
              </a:lnSpc>
              <a:buNone/>
            </a:pPr>
            <a:r>
              <a:rPr lang="en-US" sz="6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64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8"/>
              </a:rPr>
              <a:t>https://pymupdf.readthedocs.io/en/latest/</a:t>
            </a:r>
            <a:r>
              <a:rPr lang="en-US" sz="6400" dirty="0">
                <a:effectLst/>
                <a:ea typeface="Times New Roman" panose="02020603050405020304" pitchFamily="18" charset="0"/>
              </a:rPr>
              <a:t> </a:t>
            </a:r>
          </a:p>
          <a:p>
            <a:pPr marL="914400" marR="0">
              <a:lnSpc>
                <a:spcPct val="107000"/>
              </a:lnSpc>
              <a:buNone/>
            </a:pPr>
            <a:r>
              <a:rPr lang="en-US" sz="6400" dirty="0">
                <a:effectLst/>
                <a:ea typeface="Times New Roman" panose="02020603050405020304" pitchFamily="18" charset="0"/>
              </a:rPr>
              <a:t>[8]  Troubleshooting Amazon OpenSearch Service:</a:t>
            </a:r>
          </a:p>
          <a:p>
            <a:pPr marL="914400" marR="0">
              <a:lnSpc>
                <a:spcPct val="107000"/>
              </a:lnSpc>
              <a:buNone/>
            </a:pPr>
            <a:r>
              <a:rPr lang="en-US" sz="64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9"/>
              </a:rPr>
              <a:t>https://docs.aws.amazon.com/opensearch-service/latest/developerguide/troubleshooting.html</a:t>
            </a:r>
            <a:r>
              <a:rPr lang="en-US" sz="6400" dirty="0">
                <a:effectLst/>
                <a:ea typeface="Times New Roman" panose="02020603050405020304" pitchFamily="18" charset="0"/>
              </a:rPr>
              <a:t> </a:t>
            </a:r>
          </a:p>
          <a:p>
            <a:pPr marL="914400" marR="0">
              <a:lnSpc>
                <a:spcPct val="107000"/>
              </a:lnSpc>
              <a:buNone/>
            </a:pPr>
            <a:r>
              <a:rPr lang="en-US" sz="6400" dirty="0">
                <a:effectLst/>
                <a:ea typeface="Times New Roman" panose="02020603050405020304" pitchFamily="18" charset="0"/>
              </a:rPr>
              <a:t>[9]  Building a Serverless Document Management System with AWS:</a:t>
            </a:r>
          </a:p>
          <a:p>
            <a:pPr marL="914400" marR="0">
              <a:lnSpc>
                <a:spcPct val="107000"/>
              </a:lnSpc>
            </a:pPr>
            <a:r>
              <a:rPr lang="en-US" sz="64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10"/>
              </a:rPr>
              <a:t>https://aws.amazon.com/blogs/compute/building-a-serverless-document-management-system/</a:t>
            </a:r>
            <a:endParaRPr lang="en-US" sz="6400" dirty="0">
              <a:effectLst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7D284B4-38FD-6CC4-565B-ECE4EF3CEA00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52408" y="69305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4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A68C-3FCF-C98F-4C24-E3D158CA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517"/>
            <a:ext cx="10515600" cy="1376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i="1" dirty="0"/>
              <a:t>THANK YOU</a:t>
            </a:r>
            <a:endParaRPr lang="en-IN" sz="3600" i="1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74A37FC0-E1D8-6642-60F7-C6E8CDE27C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3528" y="13647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3FA8-4FE1-7FD0-BFB8-5D25FCE6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9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B832-223B-BC04-3D0F-BE588012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/>
          </a:bodyPr>
          <a:lstStyle/>
          <a:p>
            <a:r>
              <a:rPr lang="en-US" sz="1800" dirty="0"/>
              <a:t>Brief Description of the Problem or Opportunity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66B0C7E-8E36-0431-D300-44DB1ECB70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21928" y="0"/>
            <a:ext cx="2743200" cy="11259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5612A3-1C3B-4F79-913B-9E302871ECD6}"/>
              </a:ext>
            </a:extLst>
          </p:cNvPr>
          <p:cNvSpPr/>
          <p:nvPr/>
        </p:nvSpPr>
        <p:spPr>
          <a:xfrm>
            <a:off x="2570480" y="1676401"/>
            <a:ext cx="8260080" cy="11379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Traditional document management systems struggle with scalability, search performance, and infrastructure maintenance.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There's a growing need for a scalable, automated, and efficient solution for document storage, indexing, and retrieval in organizations.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1615D3-152D-1264-8A8E-D2E433CF967C}"/>
              </a:ext>
            </a:extLst>
          </p:cNvPr>
          <p:cNvSpPr txBox="1"/>
          <p:nvPr/>
        </p:nvSpPr>
        <p:spPr>
          <a:xfrm>
            <a:off x="838200" y="2758442"/>
            <a:ext cx="586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 of the 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C24F0-ACBE-C7F2-F680-E464F80A662A}"/>
              </a:ext>
            </a:extLst>
          </p:cNvPr>
          <p:cNvSpPr txBox="1"/>
          <p:nvPr/>
        </p:nvSpPr>
        <p:spPr>
          <a:xfrm>
            <a:off x="2570480" y="3127774"/>
            <a:ext cx="7477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To build a serverless, cloud-based document management system using AWS.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Enable uploading, indexing, and keyword-based searching of documents using AWS S3, Lambda, OpenSearch, and API Gateway.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4F19A3-A42C-E9C0-699D-D1B18F53DBE3}"/>
              </a:ext>
            </a:extLst>
          </p:cNvPr>
          <p:cNvSpPr txBox="1"/>
          <p:nvPr/>
        </p:nvSpPr>
        <p:spPr>
          <a:xfrm>
            <a:off x="838200" y="3958771"/>
            <a:ext cx="367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Real-World Relevance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DA898-DDD9-D3E9-15BC-212C7B00747E}"/>
              </a:ext>
            </a:extLst>
          </p:cNvPr>
          <p:cNvSpPr txBox="1"/>
          <p:nvPr/>
        </p:nvSpPr>
        <p:spPr>
          <a:xfrm>
            <a:off x="2570480" y="4328103"/>
            <a:ext cx="729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Useful in educational institutions, healthcare, and corporate sectors.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Enhances document accessibility, automation, and decision-making efficiency.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Supports digital libraries, enterprise content management, and archival systems.</a:t>
            </a:r>
          </a:p>
        </p:txBody>
      </p:sp>
    </p:spTree>
    <p:extLst>
      <p:ext uri="{BB962C8B-B14F-4D97-AF65-F5344CB8AC3E}">
        <p14:creationId xmlns:p14="http://schemas.microsoft.com/office/powerpoint/2010/main" val="275078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F6E8-D87A-10E0-09AB-0A383CD4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391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CBFB-7D3E-F89E-6301-1F3B6C9A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40" y="640397"/>
            <a:ext cx="10591938" cy="5455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Amazon S3</a:t>
            </a:r>
            <a:r>
              <a:rPr lang="en-US" sz="1800" dirty="0"/>
              <a:t> – </a:t>
            </a:r>
            <a:r>
              <a:rPr lang="en-US" sz="1800" i="1" dirty="0"/>
              <a:t>Document Storage:</a:t>
            </a:r>
            <a:endParaRPr lang="en-IN" sz="1800" dirty="0"/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25386512-8C4F-399D-CDAC-724BA1FB28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13240" y="-68828"/>
            <a:ext cx="2743200" cy="699951"/>
          </a:xfrm>
          <a:prstGeom prst="rect">
            <a:avLst/>
          </a:prstGeom>
        </p:spPr>
      </p:pic>
      <p:pic>
        <p:nvPicPr>
          <p:cNvPr id="2050" name="Picture 2" descr="Solution for Amazon S3 Error “AccessControlListNotSupported” | by Az Codez  | AWS in Plain English">
            <a:extLst>
              <a:ext uri="{FF2B5EF4-FFF2-40B4-BE49-F238E27FC236}">
                <a16:creationId xmlns:a16="http://schemas.microsoft.com/office/drawing/2014/main" id="{42D8B913-9A0F-71AD-8A1C-2846344435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1" t="14513" r="34459" b="39494"/>
          <a:stretch/>
        </p:blipFill>
        <p:spPr bwMode="auto">
          <a:xfrm>
            <a:off x="9778999" y="762000"/>
            <a:ext cx="1087121" cy="5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D1277A-123E-2A5D-5C33-2B91142E6A8C}"/>
              </a:ext>
            </a:extLst>
          </p:cNvPr>
          <p:cNvSpPr txBox="1"/>
          <p:nvPr/>
        </p:nvSpPr>
        <p:spPr>
          <a:xfrm>
            <a:off x="2458720" y="1026160"/>
            <a:ext cx="7564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Used to store documents like PDFs and text files.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Triggers events upon uploads to initiate automated processing.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9B7770-60EA-338B-7DE1-76B37DE8478E}"/>
              </a:ext>
            </a:extLst>
          </p:cNvPr>
          <p:cNvSpPr txBox="1"/>
          <p:nvPr/>
        </p:nvSpPr>
        <p:spPr>
          <a:xfrm>
            <a:off x="838200" y="1605279"/>
            <a:ext cx="628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Amazon OpenSearch Service </a:t>
            </a:r>
            <a:r>
              <a:rPr lang="en-US" dirty="0"/>
              <a:t>– </a:t>
            </a:r>
            <a:r>
              <a:rPr lang="en-US" i="1" dirty="0"/>
              <a:t>Search &amp; Analytics:</a:t>
            </a:r>
            <a:endParaRPr lang="en-US" dirty="0"/>
          </a:p>
        </p:txBody>
      </p:sp>
      <p:pic>
        <p:nvPicPr>
          <p:cNvPr id="2057" name="Picture 9" descr="Exploring Amazon OpenSearch Service for ...">
            <a:extLst>
              <a:ext uri="{FF2B5EF4-FFF2-40B4-BE49-F238E27FC236}">
                <a16:creationId xmlns:a16="http://schemas.microsoft.com/office/drawing/2014/main" id="{54A7167C-4B62-9E69-2FA8-5AC5332DA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7" b="10429"/>
          <a:stretch/>
        </p:blipFill>
        <p:spPr bwMode="auto">
          <a:xfrm>
            <a:off x="9778999" y="1696091"/>
            <a:ext cx="1087121" cy="52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712418-99A9-8945-D41F-66371382C19E}"/>
              </a:ext>
            </a:extLst>
          </p:cNvPr>
          <p:cNvSpPr txBox="1"/>
          <p:nvPr/>
        </p:nvSpPr>
        <p:spPr>
          <a:xfrm>
            <a:off x="2458720" y="1899920"/>
            <a:ext cx="645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Provides full-text search capability.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Stores indexed content for fast retrieval via keyword queries.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8888F9-D542-DBD4-C644-926B52074ADA}"/>
              </a:ext>
            </a:extLst>
          </p:cNvPr>
          <p:cNvSpPr txBox="1"/>
          <p:nvPr/>
        </p:nvSpPr>
        <p:spPr>
          <a:xfrm>
            <a:off x="838200" y="2397131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AWS Lambda – </a:t>
            </a:r>
            <a:r>
              <a:rPr lang="en-US" i="1" dirty="0"/>
              <a:t>Serverless Compute:</a:t>
            </a:r>
            <a:endParaRPr lang="en-US" dirty="0"/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142AE0-0529-BE51-86EF-8761D48C2410}"/>
              </a:ext>
            </a:extLst>
          </p:cNvPr>
          <p:cNvSpPr txBox="1"/>
          <p:nvPr/>
        </p:nvSpPr>
        <p:spPr>
          <a:xfrm>
            <a:off x="2458720" y="2695970"/>
            <a:ext cx="555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Automates text extraction and indexing of uploaded documents.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Runs code in response to S3 events or API requests.</a:t>
            </a:r>
          </a:p>
        </p:txBody>
      </p:sp>
      <p:pic>
        <p:nvPicPr>
          <p:cNvPr id="2059" name="Picture 11" descr="AWS Lambda - Wikipedia">
            <a:extLst>
              <a:ext uri="{FF2B5EF4-FFF2-40B4-BE49-F238E27FC236}">
                <a16:creationId xmlns:a16="http://schemas.microsoft.com/office/drawing/2014/main" id="{C44A4F08-7267-1376-8332-EA8A34E6D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999" y="2563748"/>
            <a:ext cx="1087122" cy="65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1DA4116-1B6A-BE5C-2971-2DEB70DB08F0}"/>
              </a:ext>
            </a:extLst>
          </p:cNvPr>
          <p:cNvSpPr txBox="1"/>
          <p:nvPr/>
        </p:nvSpPr>
        <p:spPr>
          <a:xfrm>
            <a:off x="906760" y="3429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AWS IAM</a:t>
            </a:r>
            <a:r>
              <a:rPr lang="en-US" dirty="0"/>
              <a:t> – </a:t>
            </a:r>
            <a:r>
              <a:rPr lang="en-US" i="1" dirty="0"/>
              <a:t>Access Control: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CB4900-E807-9DE3-755F-A24C0F83818D}"/>
              </a:ext>
            </a:extLst>
          </p:cNvPr>
          <p:cNvSpPr txBox="1"/>
          <p:nvPr/>
        </p:nvSpPr>
        <p:spPr>
          <a:xfrm>
            <a:off x="2458720" y="3798332"/>
            <a:ext cx="515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Manages permissions and roles for all services.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Ensures secure and authorized access across AWS resources.</a:t>
            </a:r>
            <a:endParaRPr lang="en-US" sz="1600" b="1" dirty="0"/>
          </a:p>
        </p:txBody>
      </p:sp>
      <p:pic>
        <p:nvPicPr>
          <p:cNvPr id="2061" name="Picture 13" descr="An In-Depth Guide to AWS IAM Service">
            <a:extLst>
              <a:ext uri="{FF2B5EF4-FFF2-40B4-BE49-F238E27FC236}">
                <a16:creationId xmlns:a16="http://schemas.microsoft.com/office/drawing/2014/main" id="{A3C715B3-E2CA-75A2-B5DF-298CBA916B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2" r="20172"/>
          <a:stretch/>
        </p:blipFill>
        <p:spPr bwMode="auto">
          <a:xfrm>
            <a:off x="9778999" y="3397477"/>
            <a:ext cx="890728" cy="105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F443FFB-02BD-D2EF-34F1-E2A10A193F32}"/>
              </a:ext>
            </a:extLst>
          </p:cNvPr>
          <p:cNvSpPr txBox="1"/>
          <p:nvPr/>
        </p:nvSpPr>
        <p:spPr>
          <a:xfrm>
            <a:off x="906760" y="4629329"/>
            <a:ext cx="473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Amazon CloudWatch</a:t>
            </a:r>
            <a:r>
              <a:rPr lang="en-US" dirty="0"/>
              <a:t> – </a:t>
            </a:r>
            <a:r>
              <a:rPr lang="en-US" i="1" dirty="0"/>
              <a:t>Monitoring &amp; Logging: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18AEC9-668E-56C1-CFF7-DA430AB56C7A}"/>
              </a:ext>
            </a:extLst>
          </p:cNvPr>
          <p:cNvSpPr txBox="1"/>
          <p:nvPr/>
        </p:nvSpPr>
        <p:spPr>
          <a:xfrm>
            <a:off x="2458720" y="4998661"/>
            <a:ext cx="55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Tracks Lambda executions, API performance, and system logs.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Alerts on errors like failed uploads or access issues.</a:t>
            </a:r>
          </a:p>
        </p:txBody>
      </p:sp>
      <p:pic>
        <p:nvPicPr>
          <p:cNvPr id="2063" name="Picture 15" descr="Amazon CloudWatch | AWS DevOps ...">
            <a:extLst>
              <a:ext uri="{FF2B5EF4-FFF2-40B4-BE49-F238E27FC236}">
                <a16:creationId xmlns:a16="http://schemas.microsoft.com/office/drawing/2014/main" id="{7C3E4C62-8CC5-A17B-1639-1751B1D2B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4" r="21846" b="24414"/>
          <a:stretch/>
        </p:blipFill>
        <p:spPr bwMode="auto">
          <a:xfrm>
            <a:off x="9591040" y="4492497"/>
            <a:ext cx="1493520" cy="105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40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73B7-415A-1A87-7CFC-9CFEF961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Flow Diagram</a:t>
            </a: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B2468333-0F8C-0063-24A6-99FE5EA54B0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59368" y="365125"/>
            <a:ext cx="2743200" cy="112590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02D3705-1B54-2167-C750-78D4DE4D45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6" y="1825625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05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4973-2578-AABB-8796-F77DDD5F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Implementation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BCC7-B080-E3E9-FB00-BEFD8B5E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4663123"/>
          </a:xfrm>
        </p:spPr>
        <p:txBody>
          <a:bodyPr>
            <a:normAutofit/>
          </a:bodyPr>
          <a:lstStyle/>
          <a:p>
            <a:r>
              <a:rPr lang="en-US" sz="1800" dirty="0"/>
              <a:t>Create and Configure AWS Resources</a:t>
            </a:r>
          </a:p>
          <a:p>
            <a:r>
              <a:rPr lang="en-US" sz="1800" dirty="0"/>
              <a:t>Develop and Deploy Lambda Function</a:t>
            </a:r>
          </a:p>
          <a:p>
            <a:r>
              <a:rPr lang="en-US" sz="1800" dirty="0"/>
              <a:t>Integrate Services Using API Gateway</a:t>
            </a:r>
          </a:p>
          <a:p>
            <a:r>
              <a:rPr lang="en-US" sz="1800" dirty="0"/>
              <a:t>Test the Workflow and Validate Results</a:t>
            </a:r>
            <a:endParaRPr lang="en-IN" sz="1800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494312B7-B537-438C-9DBF-083C1EE686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52408" y="118086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7B2FAF-E8C8-834F-B8A9-99599BD56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94" y="1879601"/>
            <a:ext cx="8919845" cy="42367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609F63-6CF1-B7D4-E6DA-39EBD7D62236}"/>
              </a:ext>
            </a:extLst>
          </p:cNvPr>
          <p:cNvSpPr txBox="1"/>
          <p:nvPr/>
        </p:nvSpPr>
        <p:spPr>
          <a:xfrm>
            <a:off x="1767840" y="975360"/>
            <a:ext cx="891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Creating the IAM user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dms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-admin and access key.</a:t>
            </a:r>
            <a:endParaRPr lang="en-US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A6C82DF4-F9BF-4A59-CC49-54D889B886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16085" y="144955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8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673026-818C-D843-F104-81EE8AE0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23828"/>
            <a:ext cx="8473440" cy="42352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27F518-6CB2-9339-D28C-EA47485AD65A}"/>
              </a:ext>
            </a:extLst>
          </p:cNvPr>
          <p:cNvSpPr txBox="1"/>
          <p:nvPr/>
        </p:nvSpPr>
        <p:spPr>
          <a:xfrm>
            <a:off x="2001520" y="680720"/>
            <a:ext cx="793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ohit Devanagari"/>
              </a:rPr>
              <a:t>Successfully created S3 bucket.</a:t>
            </a:r>
          </a:p>
          <a:p>
            <a:endParaRPr lang="en-US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84661B0-DBF9-2FC5-F699-40F3915F741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91448" y="201150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5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573815-E899-AE1D-9D52-68CEE9F79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1851977"/>
            <a:ext cx="8239760" cy="39798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28A75B-D044-3B3F-DD42-157D097226CF}"/>
              </a:ext>
            </a:extLst>
          </p:cNvPr>
          <p:cNvSpPr txBox="1"/>
          <p:nvPr/>
        </p:nvSpPr>
        <p:spPr>
          <a:xfrm>
            <a:off x="1706880" y="822960"/>
            <a:ext cx="739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Lambda function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1D3A1737-F504-FB7C-BFC2-BDA395BB31F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21928" y="96871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8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E3F4E1-2D59-2A90-C185-0A5E0BE7E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80" y="1834197"/>
            <a:ext cx="7823200" cy="38452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037852-B906-E7F5-0B0A-08AF15B59111}"/>
              </a:ext>
            </a:extLst>
          </p:cNvPr>
          <p:cNvSpPr txBox="1"/>
          <p:nvPr/>
        </p:nvSpPr>
        <p:spPr>
          <a:xfrm>
            <a:off x="2133600" y="1148080"/>
            <a:ext cx="843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OpenSearch Domain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649386DD-72BD-8E5D-3305-E2E0303FED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94800" y="12631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7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877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Cloud-Based Document Management System with AWS Elasticsearch</vt:lpstr>
      <vt:lpstr>Project Overview</vt:lpstr>
      <vt:lpstr>Services Used</vt:lpstr>
      <vt:lpstr>Flow Diagram</vt:lpstr>
      <vt:lpstr>Implementation Process</vt:lpstr>
      <vt:lpstr>PowerPoint Presentation</vt:lpstr>
      <vt:lpstr>PowerPoint Presentation</vt:lpstr>
      <vt:lpstr>PowerPoint Presentation</vt:lpstr>
      <vt:lpstr>PowerPoint Presentation</vt:lpstr>
      <vt:lpstr>Key Features and Functionality</vt:lpstr>
      <vt:lpstr>Results and Outputs</vt:lpstr>
      <vt:lpstr>Postman response with search results. </vt:lpstr>
      <vt:lpstr>Challenges and Solutions</vt:lpstr>
      <vt:lpstr>Learnings &amp; Takeaways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 Lakshmi P</dc:creator>
  <cp:lastModifiedBy>DEEKSHITHA B</cp:lastModifiedBy>
  <cp:revision>4</cp:revision>
  <dcterms:created xsi:type="dcterms:W3CDTF">2025-04-17T10:09:20Z</dcterms:created>
  <dcterms:modified xsi:type="dcterms:W3CDTF">2025-04-18T13:12:32Z</dcterms:modified>
</cp:coreProperties>
</file>