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42" r:id="rId5"/>
    <p:sldId id="359" r:id="rId6"/>
    <p:sldId id="374" r:id="rId7"/>
    <p:sldId id="392" r:id="rId8"/>
    <p:sldId id="397" r:id="rId9"/>
    <p:sldId id="401" r:id="rId10"/>
    <p:sldId id="398" r:id="rId11"/>
    <p:sldId id="399" r:id="rId12"/>
    <p:sldId id="395" r:id="rId13"/>
    <p:sldId id="406" r:id="rId14"/>
    <p:sldId id="380" r:id="rId15"/>
    <p:sldId id="402" r:id="rId16"/>
    <p:sldId id="405" r:id="rId17"/>
    <p:sldId id="393"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BB4E2-D14C-3B74-1324-ED22D643FCE1}" v="849" dt="2024-07-31T18:08:34.481"/>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81" d="100"/>
          <a:sy n="81"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11/20/2024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24A95-67A9-71B5-1F52-B848AD0E44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81B319-A764-B81D-BE50-49A90B2D2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2941E-6441-82F5-D5DF-8C2D0F48B4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31138C-4A12-AEE8-565B-82035F21A403}"/>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52106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0C972-BB8C-DDC7-A155-AF1E3844B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9BD52-6D19-FB37-A279-4BFBCDB76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DEA03-899C-23F7-D6E8-1D0BA77C94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2A61B3-3162-41D3-9051-04F0B04B66BF}"/>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79812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F4E2C-CDCA-6DFC-BC56-1A4721510C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4040C-21A4-DF9B-BA1B-CB9C6C4B9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FD4BDA-F318-74EF-6066-7F94AF83B0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C650BD-0B09-DA91-B71E-55A68DDC0A65}"/>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09970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D0FC2-8B18-A83C-E228-DD02D0A56B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5A284C-A2E5-3B39-DD81-B15496EB3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82FEA-2FA0-442B-CBBD-716B7C5CA5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7DE998-0422-3A1F-06E8-818475FDA594}"/>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75368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C528-148E-0BAF-2A99-8B9472E1E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99E3A-4E06-71A0-BCA5-23ABF4B58D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441EF1-99B4-FA93-64B8-9D7AC4BC4C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FB194F-8FDD-0DC7-8E3A-D7DE6354B7D8}"/>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19911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18744-3B99-7382-6F60-1E68B05BB9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775D4F-666D-510D-3618-52C951CF6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77322-DA57-17C8-0501-4EF69BA8D6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C97E3-FDB1-2165-C088-1A842208FFE6}"/>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562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C625A-8EAC-542C-6939-AA0DF6C29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F9AE4D-774A-488E-424B-06F6CD0DA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F5668-D3EB-431F-DB58-D9B33C96DA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87908-B86C-B6D8-4518-2FF0E99FDED8}"/>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19660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gmetrix.net/Dashboard.aspx"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doi.org/10.1016/j.jfoodeng.2019.123789" TargetMode="External"/><Relationship Id="rId5" Type="http://schemas.openxmlformats.org/officeDocument/2006/relationships/hyperlink" Target="https://doi.org/10.3390/s21155123" TargetMode="External"/><Relationship Id="rId4" Type="http://schemas.openxmlformats.org/officeDocument/2006/relationships/hyperlink" Target="https://doi.org/10.1109/TII.2022.12345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B4731-094A-7CC9-392F-2D660F7CD556}"/>
              </a:ext>
            </a:extLst>
          </p:cNvPr>
          <p:cNvSpPr txBox="1"/>
          <p:nvPr/>
        </p:nvSpPr>
        <p:spPr>
          <a:xfrm>
            <a:off x="2387600" y="2263806"/>
            <a:ext cx="7603067" cy="1446550"/>
          </a:xfrm>
          <a:prstGeom prst="rect">
            <a:avLst/>
          </a:prstGeom>
          <a:noFill/>
        </p:spPr>
        <p:txBody>
          <a:bodyPr wrap="square" rtlCol="0">
            <a:spAutoFit/>
          </a:bodyPr>
          <a:lstStyle/>
          <a:p>
            <a:pPr algn="ctr"/>
            <a:r>
              <a:rPr lang="en-IN" sz="4400" b="1" dirty="0">
                <a:solidFill>
                  <a:schemeClr val="bg1"/>
                </a:solidFill>
                <a:latin typeface="Algerian" panose="04020705040A02060702" pitchFamily="82" charset="0"/>
              </a:rPr>
              <a:t>Project 497j</a:t>
            </a:r>
          </a:p>
          <a:p>
            <a:pPr algn="ctr"/>
            <a:r>
              <a:rPr lang="en-IN" sz="4400" b="1" dirty="0">
                <a:solidFill>
                  <a:schemeClr val="bg1"/>
                </a:solidFill>
                <a:latin typeface="Algerian" panose="04020705040A02060702" pitchFamily="82" charset="0"/>
              </a:rPr>
              <a:t>Review-2</a:t>
            </a:r>
          </a:p>
        </p:txBody>
      </p:sp>
      <p:sp>
        <p:nvSpPr>
          <p:cNvPr id="5" name="TextBox 4">
            <a:extLst>
              <a:ext uri="{FF2B5EF4-FFF2-40B4-BE49-F238E27FC236}">
                <a16:creationId xmlns:a16="http://schemas.microsoft.com/office/drawing/2014/main" id="{ABCBA164-D296-07F8-D052-28F4AC19ADEB}"/>
              </a:ext>
            </a:extLst>
          </p:cNvPr>
          <p:cNvSpPr txBox="1"/>
          <p:nvPr/>
        </p:nvSpPr>
        <p:spPr>
          <a:xfrm>
            <a:off x="237066" y="5452533"/>
            <a:ext cx="3972626" cy="646331"/>
          </a:xfrm>
          <a:prstGeom prst="rect">
            <a:avLst/>
          </a:prstGeom>
          <a:noFill/>
        </p:spPr>
        <p:txBody>
          <a:bodyPr wrap="none" rtlCol="0">
            <a:spAutoFit/>
          </a:bodyPr>
          <a:lstStyle/>
          <a:p>
            <a:r>
              <a:rPr lang="en-US" dirty="0">
                <a:solidFill>
                  <a:schemeClr val="bg1"/>
                </a:solidFill>
              </a:rPr>
              <a:t>Submitted by </a:t>
            </a:r>
          </a:p>
          <a:p>
            <a:r>
              <a:rPr lang="en-US" dirty="0">
                <a:solidFill>
                  <a:schemeClr val="bg1"/>
                </a:solidFill>
              </a:rPr>
              <a:t>DASARI DEEKSHITHA (21BCE5077) </a:t>
            </a:r>
            <a:endParaRPr lang="en-IN" dirty="0">
              <a:solidFill>
                <a:schemeClr val="bg1"/>
              </a:solidFill>
            </a:endParaRPr>
          </a:p>
        </p:txBody>
      </p:sp>
      <p:sp>
        <p:nvSpPr>
          <p:cNvPr id="6" name="TextBox 5">
            <a:extLst>
              <a:ext uri="{FF2B5EF4-FFF2-40B4-BE49-F238E27FC236}">
                <a16:creationId xmlns:a16="http://schemas.microsoft.com/office/drawing/2014/main" id="{D62709A0-7551-5435-0D95-947271A48109}"/>
              </a:ext>
            </a:extLst>
          </p:cNvPr>
          <p:cNvSpPr txBox="1"/>
          <p:nvPr/>
        </p:nvSpPr>
        <p:spPr>
          <a:xfrm>
            <a:off x="9245600" y="5243268"/>
            <a:ext cx="3038076" cy="923330"/>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Submitted  to</a:t>
            </a:r>
          </a:p>
          <a:p>
            <a:r>
              <a:rPr lang="en-IN" sz="1800" b="0" i="0" u="none" strike="noStrike" dirty="0">
                <a:solidFill>
                  <a:schemeClr val="bg1"/>
                </a:solidFill>
                <a:effectLst/>
                <a:latin typeface="Times New Roman" panose="02020603050405020304" pitchFamily="18" charset="0"/>
                <a:cs typeface="Times New Roman" panose="02020603050405020304" pitchFamily="18" charset="0"/>
              </a:rPr>
              <a:t>51680_Dr. V. Sakthivel </a:t>
            </a:r>
          </a:p>
          <a:p>
            <a:r>
              <a:rPr lang="en-IN" sz="1800" b="0" i="0" u="none" strike="noStrike" dirty="0">
                <a:solidFill>
                  <a:schemeClr val="bg1"/>
                </a:solidFill>
                <a:effectLst/>
                <a:latin typeface="Times New Roman" panose="02020603050405020304" pitchFamily="18" charset="0"/>
                <a:cs typeface="Times New Roman" panose="02020603050405020304" pitchFamily="18" charset="0"/>
              </a:rPr>
              <a:t>53153_Dr. Kishor Kisan Ingle</a:t>
            </a:r>
            <a:r>
              <a:rPr lang="en-IN"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EFC24-7116-B54A-764A-CE261AB40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D7B7-C778-505A-06BB-6D4139D2C9C0}"/>
              </a:ext>
            </a:extLst>
          </p:cNvPr>
          <p:cNvSpPr>
            <a:spLocks noGrp="1"/>
          </p:cNvSpPr>
          <p:nvPr>
            <p:ph type="title"/>
          </p:nvPr>
        </p:nvSpPr>
        <p:spPr>
          <a:xfrm>
            <a:off x="814302" y="435074"/>
            <a:ext cx="3367098" cy="677288"/>
          </a:xfrm>
        </p:spPr>
        <p:txBody>
          <a:bodyPr/>
          <a:lstStyle/>
          <a:p>
            <a:r>
              <a:rPr lang="en-US" dirty="0">
                <a:cs typeface="Biome"/>
              </a:rPr>
              <a:t>Flow chart</a:t>
            </a:r>
          </a:p>
        </p:txBody>
      </p:sp>
      <p:sp>
        <p:nvSpPr>
          <p:cNvPr id="4" name="Slide Number Placeholder 3">
            <a:extLst>
              <a:ext uri="{FF2B5EF4-FFF2-40B4-BE49-F238E27FC236}">
                <a16:creationId xmlns:a16="http://schemas.microsoft.com/office/drawing/2014/main" id="{834AFF63-2AA8-3BB2-44C6-6EF13010496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7" name="Picture 6">
            <a:extLst>
              <a:ext uri="{FF2B5EF4-FFF2-40B4-BE49-F238E27FC236}">
                <a16:creationId xmlns:a16="http://schemas.microsoft.com/office/drawing/2014/main" id="{2135DBA1-55A0-D8B1-AB2E-A61D5E159CA4}"/>
              </a:ext>
            </a:extLst>
          </p:cNvPr>
          <p:cNvPicPr>
            <a:picLocks noChangeAspect="1"/>
          </p:cNvPicPr>
          <p:nvPr/>
        </p:nvPicPr>
        <p:blipFill>
          <a:blip r:embed="rId3"/>
          <a:stretch>
            <a:fillRect/>
          </a:stretch>
        </p:blipFill>
        <p:spPr>
          <a:xfrm>
            <a:off x="1762125" y="2544415"/>
            <a:ext cx="2889250" cy="3786505"/>
          </a:xfrm>
          <a:prstGeom prst="rect">
            <a:avLst/>
          </a:prstGeom>
        </p:spPr>
      </p:pic>
    </p:spTree>
    <p:extLst>
      <p:ext uri="{BB962C8B-B14F-4D97-AF65-F5344CB8AC3E}">
        <p14:creationId xmlns:p14="http://schemas.microsoft.com/office/powerpoint/2010/main" val="196566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617220" y="355599"/>
            <a:ext cx="10266183" cy="681847"/>
          </a:xfrm>
        </p:spPr>
        <p:txBody>
          <a:bodyPr/>
          <a:lstStyle/>
          <a:p>
            <a:r>
              <a:rPr lang="en-US" dirty="0">
                <a:cs typeface="Biome"/>
              </a:rPr>
              <a:t>Flow chart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pic>
        <p:nvPicPr>
          <p:cNvPr id="6" name="Content Placeholder 5">
            <a:extLst>
              <a:ext uri="{FF2B5EF4-FFF2-40B4-BE49-F238E27FC236}">
                <a16:creationId xmlns:a16="http://schemas.microsoft.com/office/drawing/2014/main" id="{2F45D4A4-05EE-832A-403C-6D6B294F68F4}"/>
              </a:ext>
            </a:extLst>
          </p:cNvPr>
          <p:cNvPicPr>
            <a:picLocks noGrp="1" noChangeAspect="1"/>
          </p:cNvPicPr>
          <p:nvPr>
            <p:ph sz="quarter" idx="36"/>
          </p:nvPr>
        </p:nvPicPr>
        <p:blipFill>
          <a:blip r:embed="rId3"/>
          <a:stretch>
            <a:fillRect/>
          </a:stretch>
        </p:blipFill>
        <p:spPr>
          <a:xfrm>
            <a:off x="814388" y="2647083"/>
            <a:ext cx="7304087" cy="3064021"/>
          </a:xfrm>
          <a:prstGeom prst="rect">
            <a:avLst/>
          </a:prstGeom>
        </p:spPr>
      </p:pic>
    </p:spTree>
    <p:extLst>
      <p:ext uri="{BB962C8B-B14F-4D97-AF65-F5344CB8AC3E}">
        <p14:creationId xmlns:p14="http://schemas.microsoft.com/office/powerpoint/2010/main" val="7969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EBD4-EEE9-B707-B3F1-C2FF8030A61E}"/>
              </a:ext>
            </a:extLst>
          </p:cNvPr>
          <p:cNvSpPr>
            <a:spLocks noGrp="1"/>
          </p:cNvSpPr>
          <p:nvPr>
            <p:ph type="title"/>
          </p:nvPr>
        </p:nvSpPr>
        <p:spPr/>
        <p:txBody>
          <a:bodyPr/>
          <a:lstStyle/>
          <a:p>
            <a:r>
              <a:rPr lang="en-IN" dirty="0"/>
              <a:t>Implementation and results:</a:t>
            </a:r>
          </a:p>
        </p:txBody>
      </p:sp>
      <p:sp>
        <p:nvSpPr>
          <p:cNvPr id="5" name="Slide Number Placeholder 4">
            <a:extLst>
              <a:ext uri="{FF2B5EF4-FFF2-40B4-BE49-F238E27FC236}">
                <a16:creationId xmlns:a16="http://schemas.microsoft.com/office/drawing/2014/main" id="{1F6DA5C9-EAFF-D88B-8D1C-8B9FA36D6DF7}"/>
              </a:ext>
            </a:extLst>
          </p:cNvPr>
          <p:cNvSpPr>
            <a:spLocks noGrp="1"/>
          </p:cNvSpPr>
          <p:nvPr>
            <p:ph type="sldNum" sz="quarter" idx="12"/>
          </p:nvPr>
        </p:nvSpPr>
        <p:spPr/>
        <p:txBody>
          <a:bodyPr/>
          <a:lstStyle/>
          <a:p>
            <a:fld id="{FE024F78-56A6-7740-B68D-8D4D026EDF3F}" type="slidenum">
              <a:rPr lang="en-US" smtClean="0"/>
              <a:pPr/>
              <a:t>12</a:t>
            </a:fld>
            <a:endParaRPr lang="en-US" dirty="0"/>
          </a:p>
        </p:txBody>
      </p:sp>
      <p:pic>
        <p:nvPicPr>
          <p:cNvPr id="9" name="Picture 8">
            <a:extLst>
              <a:ext uri="{FF2B5EF4-FFF2-40B4-BE49-F238E27FC236}">
                <a16:creationId xmlns:a16="http://schemas.microsoft.com/office/drawing/2014/main" id="{67720107-2109-0E8A-A366-FBA61C4576D3}"/>
              </a:ext>
            </a:extLst>
          </p:cNvPr>
          <p:cNvPicPr>
            <a:picLocks noChangeAspect="1"/>
          </p:cNvPicPr>
          <p:nvPr/>
        </p:nvPicPr>
        <p:blipFill>
          <a:blip r:embed="rId2"/>
          <a:stretch>
            <a:fillRect/>
          </a:stretch>
        </p:blipFill>
        <p:spPr>
          <a:xfrm>
            <a:off x="7089901" y="2767863"/>
            <a:ext cx="3422670" cy="2805539"/>
          </a:xfrm>
          <a:prstGeom prst="rect">
            <a:avLst/>
          </a:prstGeom>
        </p:spPr>
      </p:pic>
      <p:pic>
        <p:nvPicPr>
          <p:cNvPr id="8" name="Picture 7">
            <a:extLst>
              <a:ext uri="{FF2B5EF4-FFF2-40B4-BE49-F238E27FC236}">
                <a16:creationId xmlns:a16="http://schemas.microsoft.com/office/drawing/2014/main" id="{8A8416A4-9D84-0755-2799-6D130D338552}"/>
              </a:ext>
            </a:extLst>
          </p:cNvPr>
          <p:cNvPicPr>
            <a:picLocks noChangeAspect="1"/>
          </p:cNvPicPr>
          <p:nvPr/>
        </p:nvPicPr>
        <p:blipFill>
          <a:blip r:embed="rId3"/>
          <a:stretch>
            <a:fillRect/>
          </a:stretch>
        </p:blipFill>
        <p:spPr>
          <a:xfrm>
            <a:off x="540005" y="2297453"/>
            <a:ext cx="5210810" cy="3928745"/>
          </a:xfrm>
          <a:prstGeom prst="rect">
            <a:avLst/>
          </a:prstGeom>
        </p:spPr>
      </p:pic>
    </p:spTree>
    <p:extLst>
      <p:ext uri="{BB962C8B-B14F-4D97-AF65-F5344CB8AC3E}">
        <p14:creationId xmlns:p14="http://schemas.microsoft.com/office/powerpoint/2010/main" val="296395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79BE-7F90-8FEF-77DB-E83F835608D3}"/>
              </a:ext>
            </a:extLst>
          </p:cNvPr>
          <p:cNvSpPr>
            <a:spLocks noGrp="1"/>
          </p:cNvSpPr>
          <p:nvPr>
            <p:ph type="title"/>
          </p:nvPr>
        </p:nvSpPr>
        <p:spPr/>
        <p:txBody>
          <a:bodyPr/>
          <a:lstStyle/>
          <a:p>
            <a:r>
              <a:rPr lang="en-IN" dirty="0"/>
              <a:t>Implementation and results</a:t>
            </a:r>
          </a:p>
        </p:txBody>
      </p:sp>
      <p:sp>
        <p:nvSpPr>
          <p:cNvPr id="5" name="Slide Number Placeholder 4">
            <a:extLst>
              <a:ext uri="{FF2B5EF4-FFF2-40B4-BE49-F238E27FC236}">
                <a16:creationId xmlns:a16="http://schemas.microsoft.com/office/drawing/2014/main" id="{0789BAD2-57CC-13B6-DFE6-03B43BACFCF2}"/>
              </a:ext>
            </a:extLst>
          </p:cNvPr>
          <p:cNvSpPr>
            <a:spLocks noGrp="1"/>
          </p:cNvSpPr>
          <p:nvPr>
            <p:ph type="sldNum" sz="quarter" idx="12"/>
          </p:nvPr>
        </p:nvSpPr>
        <p:spPr/>
        <p:txBody>
          <a:bodyPr/>
          <a:lstStyle/>
          <a:p>
            <a:fld id="{FE024F78-56A6-7740-B68D-8D4D026EDF3F}" type="slidenum">
              <a:rPr lang="en-US" smtClean="0"/>
              <a:pPr/>
              <a:t>13</a:t>
            </a:fld>
            <a:endParaRPr lang="en-US" dirty="0"/>
          </a:p>
        </p:txBody>
      </p:sp>
      <p:pic>
        <p:nvPicPr>
          <p:cNvPr id="6" name="Picture 5">
            <a:extLst>
              <a:ext uri="{FF2B5EF4-FFF2-40B4-BE49-F238E27FC236}">
                <a16:creationId xmlns:a16="http://schemas.microsoft.com/office/drawing/2014/main" id="{77B3DBF7-BF7D-7B94-C298-F9D409544499}"/>
              </a:ext>
            </a:extLst>
          </p:cNvPr>
          <p:cNvPicPr>
            <a:picLocks noChangeAspect="1"/>
          </p:cNvPicPr>
          <p:nvPr/>
        </p:nvPicPr>
        <p:blipFill>
          <a:blip r:embed="rId2"/>
          <a:stretch>
            <a:fillRect/>
          </a:stretch>
        </p:blipFill>
        <p:spPr>
          <a:xfrm>
            <a:off x="657326" y="2295932"/>
            <a:ext cx="3066262" cy="2823916"/>
          </a:xfrm>
          <a:prstGeom prst="rect">
            <a:avLst/>
          </a:prstGeom>
        </p:spPr>
      </p:pic>
      <p:pic>
        <p:nvPicPr>
          <p:cNvPr id="8" name="Picture 7">
            <a:extLst>
              <a:ext uri="{FF2B5EF4-FFF2-40B4-BE49-F238E27FC236}">
                <a16:creationId xmlns:a16="http://schemas.microsoft.com/office/drawing/2014/main" id="{78D22FB0-3FC8-91DF-4E3F-11149575C9D2}"/>
              </a:ext>
            </a:extLst>
          </p:cNvPr>
          <p:cNvPicPr>
            <a:picLocks noChangeAspect="1"/>
          </p:cNvPicPr>
          <p:nvPr/>
        </p:nvPicPr>
        <p:blipFill>
          <a:blip r:embed="rId3"/>
          <a:stretch>
            <a:fillRect/>
          </a:stretch>
        </p:blipFill>
        <p:spPr>
          <a:xfrm>
            <a:off x="4012247" y="2229119"/>
            <a:ext cx="3302953" cy="2797168"/>
          </a:xfrm>
          <a:prstGeom prst="rect">
            <a:avLst/>
          </a:prstGeom>
        </p:spPr>
      </p:pic>
      <p:pic>
        <p:nvPicPr>
          <p:cNvPr id="9" name="Picture 8">
            <a:extLst>
              <a:ext uri="{FF2B5EF4-FFF2-40B4-BE49-F238E27FC236}">
                <a16:creationId xmlns:a16="http://schemas.microsoft.com/office/drawing/2014/main" id="{8811823F-8E70-1F1C-875A-8EBB2785AECE}"/>
              </a:ext>
            </a:extLst>
          </p:cNvPr>
          <p:cNvPicPr>
            <a:picLocks noChangeAspect="1"/>
          </p:cNvPicPr>
          <p:nvPr/>
        </p:nvPicPr>
        <p:blipFill>
          <a:blip r:embed="rId4"/>
          <a:stretch>
            <a:fillRect/>
          </a:stretch>
        </p:blipFill>
        <p:spPr>
          <a:xfrm>
            <a:off x="7765949" y="2295932"/>
            <a:ext cx="3768725" cy="3032125"/>
          </a:xfrm>
          <a:prstGeom prst="rect">
            <a:avLst/>
          </a:prstGeom>
        </p:spPr>
      </p:pic>
    </p:spTree>
    <p:extLst>
      <p:ext uri="{BB962C8B-B14F-4D97-AF65-F5344CB8AC3E}">
        <p14:creationId xmlns:p14="http://schemas.microsoft.com/office/powerpoint/2010/main" val="372993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D0944-4F31-7FA8-4A78-95A081D49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79648-05D6-4C77-0711-2B60A449B919}"/>
              </a:ext>
            </a:extLst>
          </p:cNvPr>
          <p:cNvSpPr>
            <a:spLocks noGrp="1"/>
          </p:cNvSpPr>
          <p:nvPr>
            <p:ph type="title"/>
          </p:nvPr>
        </p:nvSpPr>
        <p:spPr>
          <a:xfrm>
            <a:off x="733562" y="433906"/>
            <a:ext cx="10515601" cy="1327464"/>
          </a:xfrm>
        </p:spPr>
        <p:txBody>
          <a:bodyPr/>
          <a:lstStyle/>
          <a:p>
            <a:r>
              <a:rPr lang="en-US" dirty="0">
                <a:ea typeface="+mj-lt"/>
                <a:cs typeface="+mj-lt"/>
              </a:rPr>
              <a:t> </a:t>
            </a:r>
            <a:r>
              <a:rPr lang="en-US" dirty="0" err="1">
                <a:ea typeface="+mj-lt"/>
                <a:cs typeface="+mj-lt"/>
              </a:rPr>
              <a:t>ReferAences</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E25ABB32-6D26-CF5A-2DA2-EC36F1776A0A}"/>
              </a:ext>
            </a:extLst>
          </p:cNvPr>
          <p:cNvSpPr>
            <a:spLocks noGrp="1"/>
          </p:cNvSpPr>
          <p:nvPr>
            <p:ph sz="quarter" idx="36"/>
          </p:nvPr>
        </p:nvSpPr>
        <p:spPr>
          <a:xfrm>
            <a:off x="814302" y="2465535"/>
            <a:ext cx="7303538" cy="3427265"/>
          </a:xfrm>
        </p:spPr>
        <p:txBody>
          <a:bodyPr vert="horz" lIns="91440" tIns="45720" rIns="91440" bIns="45720" rtlCol="0" anchor="t">
            <a:noAutofit/>
          </a:bodyPr>
          <a:lstStyle/>
          <a:p>
            <a:pPr marL="92710" marR="2441575" algn="just">
              <a:lnSpc>
                <a:spcPct val="106000"/>
              </a:lnSpc>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F5059201-5DF3-1555-54F7-C4D59AD1C45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6" name="Rectangle 2">
            <a:extLst>
              <a:ext uri="{FF2B5EF4-FFF2-40B4-BE49-F238E27FC236}">
                <a16:creationId xmlns:a16="http://schemas.microsoft.com/office/drawing/2014/main" id="{1A9879C0-F43C-F937-FE01-85463C73D10C}"/>
              </a:ext>
            </a:extLst>
          </p:cNvPr>
          <p:cNvSpPr>
            <a:spLocks noChangeArrowheads="1"/>
          </p:cNvSpPr>
          <p:nvPr/>
        </p:nvSpPr>
        <p:spPr bwMode="auto">
          <a:xfrm>
            <a:off x="733562" y="1957310"/>
            <a:ext cx="961270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Chen, Y., Wang, X., &amp; Li, Z. (2022). </a:t>
            </a:r>
            <a:r>
              <a:rPr kumimoji="0" lang="en-US" altLang="en-US" sz="1800" b="0" i="0" u="none" strike="noStrike" cap="none" normalizeH="0" baseline="0" dirty="0" err="1">
                <a:ln>
                  <a:noFill/>
                </a:ln>
                <a:solidFill>
                  <a:schemeClr val="bg1"/>
                </a:solidFill>
                <a:effectLst/>
                <a:latin typeface="Arial" panose="020B0604020202020204" pitchFamily="34" charset="0"/>
              </a:rPr>
              <a:t>RipeNet</a:t>
            </a:r>
            <a:r>
              <a:rPr kumimoji="0" lang="en-US" altLang="en-US" sz="1800" b="0" i="0" u="none" strike="noStrike" cap="none" normalizeH="0" baseline="0" dirty="0">
                <a:ln>
                  <a:noFill/>
                </a:ln>
                <a:solidFill>
                  <a:schemeClr val="bg1"/>
                </a:solidFill>
                <a:effectLst/>
                <a:latin typeface="Arial" panose="020B0604020202020204" pitchFamily="34" charset="0"/>
              </a:rPr>
              <a:t>: Ripeness Detection for Fruit Quality Control. </a:t>
            </a:r>
            <a:r>
              <a:rPr kumimoji="0" lang="en-US" altLang="en-US" sz="1800" b="0" i="1" u="none" strike="noStrike" cap="none" normalizeH="0" baseline="0" dirty="0">
                <a:ln>
                  <a:noFill/>
                </a:ln>
                <a:solidFill>
                  <a:schemeClr val="bg1"/>
                </a:solidFill>
                <a:effectLst/>
                <a:latin typeface="Arial" panose="020B0604020202020204" pitchFamily="34" charset="0"/>
              </a:rPr>
              <a:t>IEEE Transactions on Industrial Informatics</a:t>
            </a:r>
            <a:r>
              <a:rPr kumimoji="0" lang="en-US" altLang="en-US" sz="1800" b="0" i="0" u="none" strike="noStrike" cap="none" normalizeH="0" baseline="0" dirty="0">
                <a:ln>
                  <a:noFill/>
                </a:ln>
                <a:solidFill>
                  <a:schemeClr val="bg1"/>
                </a:solidFill>
                <a:effectLst/>
                <a:latin typeface="Arial" panose="020B0604020202020204" pitchFamily="34" charset="0"/>
              </a:rPr>
              <a:t>, 18(4), 2456-2467. </a:t>
            </a:r>
            <a:r>
              <a:rPr kumimoji="0" lang="en-US" altLang="en-US" sz="1800" b="0" i="0" u="none" strike="noStrike" cap="none" normalizeH="0" baseline="0" dirty="0">
                <a:ln>
                  <a:noFill/>
                </a:ln>
                <a:solidFill>
                  <a:schemeClr val="bg1"/>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https://doi.org/10.1109/TII.2022.123456</a:t>
            </a:r>
            <a:r>
              <a:rPr kumimoji="0" lang="en-US" altLang="en-US"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Hassan, M., &amp; Ahmed, R. (2021). Integration of Computer Vision and IoT for Smart Fruit Storage Systems. </a:t>
            </a:r>
            <a:r>
              <a:rPr kumimoji="0" lang="en-US" altLang="en-US" sz="1800" b="0" i="1" u="none" strike="noStrike" cap="none" normalizeH="0" baseline="0" dirty="0">
                <a:ln>
                  <a:noFill/>
                </a:ln>
                <a:solidFill>
                  <a:schemeClr val="bg1"/>
                </a:solidFill>
                <a:effectLst/>
                <a:latin typeface="Arial" panose="020B0604020202020204" pitchFamily="34" charset="0"/>
              </a:rPr>
              <a:t>Sensors</a:t>
            </a:r>
            <a:r>
              <a:rPr kumimoji="0" lang="en-US" altLang="en-US" sz="1800" b="0" i="0" u="none" strike="noStrike" cap="none" normalizeH="0" baseline="0" dirty="0">
                <a:ln>
                  <a:noFill/>
                </a:ln>
                <a:solidFill>
                  <a:schemeClr val="bg1"/>
                </a:solidFill>
                <a:effectLst/>
                <a:latin typeface="Arial" panose="020B0604020202020204" pitchFamily="34" charset="0"/>
              </a:rPr>
              <a:t>, 21(15), 5123-5138. </a:t>
            </a:r>
            <a:r>
              <a:rPr kumimoji="0" lang="en-US" altLang="en-US" sz="1800" b="0" i="0" u="none" strike="noStrike" cap="none" normalizeH="0" baseline="0" dirty="0">
                <a:ln>
                  <a:noFill/>
                </a:ln>
                <a:solidFill>
                  <a:schemeClr val="bg1"/>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https://doi.org/10.3390/s21155123</a:t>
            </a:r>
            <a:r>
              <a:rPr kumimoji="0" lang="en-US" altLang="en-US"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Khalid, S., Abbas, N., &amp; Hussain, A. (2019). Automatic Freshness Assessment of Fruits and Vegetables Using Deep Learning. </a:t>
            </a:r>
            <a:r>
              <a:rPr kumimoji="0" lang="en-US" altLang="en-US" sz="1800" b="0" i="1" u="none" strike="noStrike" cap="none" normalizeH="0" baseline="0" dirty="0">
                <a:ln>
                  <a:noFill/>
                </a:ln>
                <a:solidFill>
                  <a:schemeClr val="bg1"/>
                </a:solidFill>
                <a:effectLst/>
                <a:latin typeface="Arial" panose="020B0604020202020204" pitchFamily="34" charset="0"/>
              </a:rPr>
              <a:t>Journal of Food Engineering</a:t>
            </a:r>
            <a:r>
              <a:rPr kumimoji="0" lang="en-US" altLang="en-US" sz="1800" b="0" i="0" u="none" strike="noStrike" cap="none" normalizeH="0" baseline="0" dirty="0">
                <a:ln>
                  <a:noFill/>
                </a:ln>
                <a:solidFill>
                  <a:schemeClr val="bg1"/>
                </a:solidFill>
                <a:effectLst/>
                <a:latin typeface="Arial" panose="020B0604020202020204" pitchFamily="34" charset="0"/>
              </a:rPr>
              <a:t>, 256, 28-41. </a:t>
            </a:r>
            <a:r>
              <a:rPr kumimoji="0" lang="en-US" altLang="en-US" sz="1800" b="0" i="0" u="none" strike="noStrike" cap="none" normalizeH="0" baseline="0" dirty="0">
                <a:ln>
                  <a:noFill/>
                </a:ln>
                <a:solidFill>
                  <a:schemeClr val="bg1"/>
                </a:solidFill>
                <a:effectLst/>
                <a:latin typeface="Arial" panose="020B0604020202020204" pitchFamily="34" charset="0"/>
                <a:hlinkClick r:id="rId6">
                  <a:extLst>
                    <a:ext uri="{A12FA001-AC4F-418D-AE19-62706E023703}">
                      <ahyp:hlinkClr xmlns:ahyp="http://schemas.microsoft.com/office/drawing/2018/hyperlinkcolor" val="tx"/>
                    </a:ext>
                  </a:extLst>
                </a:hlinkClick>
              </a:rPr>
              <a:t>https://doi.org/10.1016/j.jfoodeng.2019.123789</a:t>
            </a:r>
            <a:r>
              <a:rPr kumimoji="0" lang="en-US" altLang="en-US" sz="1800"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127892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vert="horz" lIns="91440" tIns="45720" rIns="91440" bIns="45720" rtlCol="0" anchor="t">
            <a:noAutofit/>
          </a:bodyPr>
          <a:lstStyle/>
          <a:p>
            <a:r>
              <a:rPr lang="en-US" sz="2800" dirty="0">
                <a:cs typeface="Biome"/>
              </a:rPr>
              <a:t>Dasari Deekshitha </a:t>
            </a:r>
          </a:p>
          <a:p>
            <a:r>
              <a:rPr lang="en-US" sz="2800" dirty="0">
                <a:cs typeface="Biome"/>
              </a:rPr>
              <a:t>21BCE5077</a:t>
            </a:r>
            <a:endParaRPr lang="en-US" sz="2800" dirty="0"/>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80050" y="-224347"/>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538513" y="2767169"/>
            <a:ext cx="4466504" cy="3405187"/>
          </a:xfrm>
        </p:spPr>
        <p:txBody>
          <a:bodyPr anchor="t"/>
          <a:lstStyle/>
          <a:p>
            <a:r>
              <a:rPr lang="en-US" dirty="0">
                <a:cs typeface="Biome"/>
              </a:rPr>
              <a:t>Title of the project</a:t>
            </a:r>
          </a:p>
          <a:p>
            <a:r>
              <a:rPr lang="en-US" dirty="0">
                <a:cs typeface="Biome"/>
              </a:rPr>
              <a:t>Introduction of the project</a:t>
            </a:r>
          </a:p>
          <a:p>
            <a:r>
              <a:rPr lang="en-US" dirty="0">
                <a:cs typeface="Biome"/>
              </a:rPr>
              <a:t>Flow chat </a:t>
            </a:r>
          </a:p>
          <a:p>
            <a:pPr algn="l"/>
            <a:r>
              <a:rPr lang="en-IN" b="1" i="0" dirty="0">
                <a:effectLst/>
                <a:latin typeface="var(--font-tiempos)"/>
              </a:rPr>
              <a:t>Literature Review</a:t>
            </a:r>
          </a:p>
          <a:p>
            <a:r>
              <a:rPr lang="en-US" dirty="0">
                <a:cs typeface="Biome"/>
              </a:rPr>
              <a:t>References</a:t>
            </a:r>
          </a:p>
          <a:p>
            <a:endParaRPr lang="en-US" dirty="0">
              <a:cs typeface="Biome"/>
            </a:endParaRP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ea typeface="+mj-lt"/>
                <a:cs typeface="+mj-lt"/>
              </a:rPr>
              <a:t>Title of the </a:t>
            </a:r>
            <a:r>
              <a:rPr lang="en-US" dirty="0">
                <a:cs typeface="Biome"/>
              </a:rPr>
              <a:t>Project</a:t>
            </a:r>
            <a:endParaRPr lang="en-US" dirty="0"/>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vert="horz" lIns="91440" tIns="45720" rIns="91440" bIns="45720" rtlCol="0" anchor="t">
            <a:noAutofit/>
          </a:bodyPr>
          <a:lstStyle/>
          <a:p>
            <a:r>
              <a:rPr lang="en-US" b="1" i="0" dirty="0">
                <a:solidFill>
                  <a:schemeClr val="accent3"/>
                </a:solidFill>
                <a:effectLst/>
              </a:rPr>
              <a:t>Fruit Detection and Expiry Date Estimation</a:t>
            </a:r>
          </a:p>
          <a:p>
            <a:endParaRPr lang="en-US"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2D668-F5AF-6596-485E-6B7385D87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4F3B7-5A08-9405-E4E7-27A721CA964E}"/>
              </a:ext>
            </a:extLst>
          </p:cNvPr>
          <p:cNvSpPr>
            <a:spLocks noGrp="1"/>
          </p:cNvSpPr>
          <p:nvPr>
            <p:ph type="title"/>
          </p:nvPr>
        </p:nvSpPr>
        <p:spPr>
          <a:xfrm>
            <a:off x="733562" y="433906"/>
            <a:ext cx="10515601" cy="1327464"/>
          </a:xfrm>
        </p:spPr>
        <p:txBody>
          <a:bodyPr/>
          <a:lstStyle/>
          <a:p>
            <a:r>
              <a:rPr lang="en-US" dirty="0">
                <a:cs typeface="Biome"/>
              </a:rPr>
              <a:t>Introduction</a:t>
            </a:r>
          </a:p>
        </p:txBody>
      </p:sp>
      <p:sp>
        <p:nvSpPr>
          <p:cNvPr id="4" name="Slide Number Placeholder 3">
            <a:extLst>
              <a:ext uri="{FF2B5EF4-FFF2-40B4-BE49-F238E27FC236}">
                <a16:creationId xmlns:a16="http://schemas.microsoft.com/office/drawing/2014/main" id="{001F535F-7D1F-E2B5-646B-19310E3E1F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12" name="Rectangle 6">
            <a:extLst>
              <a:ext uri="{FF2B5EF4-FFF2-40B4-BE49-F238E27FC236}">
                <a16:creationId xmlns:a16="http://schemas.microsoft.com/office/drawing/2014/main" id="{F8D58920-49A0-410D-A80C-6B76AC666191}"/>
              </a:ext>
            </a:extLst>
          </p:cNvPr>
          <p:cNvSpPr>
            <a:spLocks noChangeArrowheads="1"/>
          </p:cNvSpPr>
          <p:nvPr/>
        </p:nvSpPr>
        <p:spPr bwMode="auto">
          <a:xfrm>
            <a:off x="1012054" y="2407281"/>
            <a:ext cx="10306975" cy="390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400" dirty="0">
                <a:solidFill>
                  <a:schemeClr val="bg1"/>
                </a:solidFill>
              </a:rPr>
              <a:t>The determination of fruit freshness and expiry dates using computer vision and deep learning techniques has gained significant attention in recent years. This technological approach addresses critical challenges in food waste reduction and quality assessment in both consumer and industrial contexts. This review examines the current state of research in fruit recognition using computer vision and its integration with shelf-life prediction systems.</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242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772EA-98AF-62CD-4544-44710AF7D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11745-5832-ED95-83E0-91356C5BEE83}"/>
              </a:ext>
            </a:extLst>
          </p:cNvPr>
          <p:cNvSpPr>
            <a:spLocks noGrp="1"/>
          </p:cNvSpPr>
          <p:nvPr>
            <p:ph type="title"/>
          </p:nvPr>
        </p:nvSpPr>
        <p:spPr>
          <a:xfrm>
            <a:off x="733562" y="433906"/>
            <a:ext cx="10515601" cy="1327464"/>
          </a:xfrm>
        </p:spPr>
        <p:txBody>
          <a:bodyPr/>
          <a:lstStyle/>
          <a:p>
            <a:r>
              <a:rPr lang="en-IN" dirty="0"/>
              <a:t>Problem Statement:</a:t>
            </a:r>
            <a:endParaRPr lang="en-US" dirty="0">
              <a:cs typeface="Biome"/>
            </a:endParaRPr>
          </a:p>
        </p:txBody>
      </p:sp>
      <p:sp>
        <p:nvSpPr>
          <p:cNvPr id="4" name="Slide Number Placeholder 3">
            <a:extLst>
              <a:ext uri="{FF2B5EF4-FFF2-40B4-BE49-F238E27FC236}">
                <a16:creationId xmlns:a16="http://schemas.microsoft.com/office/drawing/2014/main" id="{A463B743-55DA-0886-D706-9448D6B75A3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12" name="Rectangle 6">
            <a:extLst>
              <a:ext uri="{FF2B5EF4-FFF2-40B4-BE49-F238E27FC236}">
                <a16:creationId xmlns:a16="http://schemas.microsoft.com/office/drawing/2014/main" id="{B735C6A1-0CAD-DE27-0041-55D1AEFE99F8}"/>
              </a:ext>
            </a:extLst>
          </p:cNvPr>
          <p:cNvSpPr>
            <a:spLocks noChangeArrowheads="1"/>
          </p:cNvSpPr>
          <p:nvPr/>
        </p:nvSpPr>
        <p:spPr bwMode="auto">
          <a:xfrm>
            <a:off x="1012054" y="3515276"/>
            <a:ext cx="10306975" cy="16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400" dirty="0">
                <a:solidFill>
                  <a:schemeClr val="bg1"/>
                </a:solidFill>
              </a:rPr>
              <a:t>Develop a system that can detect fruits and vegetables from images and provide their estimated expiry dates. This will help consumers and retailers better manage their fresh produce inventory and reduce food waste.</a:t>
            </a: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87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3EF6-8D9F-C951-4D9A-AA6FB8C6724C}"/>
              </a:ext>
            </a:extLst>
          </p:cNvPr>
          <p:cNvSpPr>
            <a:spLocks noGrp="1"/>
          </p:cNvSpPr>
          <p:nvPr>
            <p:ph type="title"/>
          </p:nvPr>
        </p:nvSpPr>
        <p:spPr/>
        <p:txBody>
          <a:bodyPr/>
          <a:lstStyle/>
          <a:p>
            <a:r>
              <a:rPr lang="en-IN" dirty="0"/>
              <a:t>Research objective</a:t>
            </a:r>
          </a:p>
        </p:txBody>
      </p:sp>
      <p:sp>
        <p:nvSpPr>
          <p:cNvPr id="3" name="Content Placeholder 2">
            <a:extLst>
              <a:ext uri="{FF2B5EF4-FFF2-40B4-BE49-F238E27FC236}">
                <a16:creationId xmlns:a16="http://schemas.microsoft.com/office/drawing/2014/main" id="{CB2113B6-1C3B-1AE7-B08D-B299B8D28290}"/>
              </a:ext>
            </a:extLst>
          </p:cNvPr>
          <p:cNvSpPr>
            <a:spLocks noGrp="1"/>
          </p:cNvSpPr>
          <p:nvPr>
            <p:ph sz="quarter" idx="36"/>
          </p:nvPr>
        </p:nvSpPr>
        <p:spPr/>
        <p:txBody>
          <a:bodyPr/>
          <a:lstStyle/>
          <a:p>
            <a:r>
              <a:rPr lang="en-IN" dirty="0"/>
              <a:t>Empowering public through this project </a:t>
            </a:r>
          </a:p>
          <a:p>
            <a:r>
              <a:rPr lang="en-IN" dirty="0"/>
              <a:t>Journal paper</a:t>
            </a:r>
          </a:p>
          <a:p>
            <a:r>
              <a:rPr lang="en-IN" dirty="0"/>
              <a:t>Working project</a:t>
            </a:r>
          </a:p>
        </p:txBody>
      </p:sp>
      <p:sp>
        <p:nvSpPr>
          <p:cNvPr id="5" name="Slide Number Placeholder 4">
            <a:extLst>
              <a:ext uri="{FF2B5EF4-FFF2-40B4-BE49-F238E27FC236}">
                <a16:creationId xmlns:a16="http://schemas.microsoft.com/office/drawing/2014/main" id="{CA724001-80B6-D25B-C233-983E37BE7A5D}"/>
              </a:ext>
            </a:extLst>
          </p:cNvPr>
          <p:cNvSpPr>
            <a:spLocks noGrp="1"/>
          </p:cNvSpPr>
          <p:nvPr>
            <p:ph type="sldNum" sz="quarter" idx="12"/>
          </p:nvPr>
        </p:nvSpPr>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76574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98B96-8A55-7332-664F-C5A8D8F796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19C9E-E718-980C-2E56-7BDDE81FA598}"/>
              </a:ext>
            </a:extLst>
          </p:cNvPr>
          <p:cNvSpPr>
            <a:spLocks noGrp="1"/>
          </p:cNvSpPr>
          <p:nvPr>
            <p:ph type="title"/>
          </p:nvPr>
        </p:nvSpPr>
        <p:spPr>
          <a:xfrm>
            <a:off x="733562" y="433906"/>
            <a:ext cx="10515601" cy="1327464"/>
          </a:xfrm>
        </p:spPr>
        <p:txBody>
          <a:bodyPr/>
          <a:lstStyle/>
          <a:p>
            <a:r>
              <a:rPr lang="en-IN" dirty="0"/>
              <a:t>Proposed Methodology:</a:t>
            </a:r>
            <a:endParaRPr lang="en-US" dirty="0">
              <a:cs typeface="Biome"/>
            </a:endParaRPr>
          </a:p>
        </p:txBody>
      </p:sp>
      <p:sp>
        <p:nvSpPr>
          <p:cNvPr id="4" name="Slide Number Placeholder 3">
            <a:extLst>
              <a:ext uri="{FF2B5EF4-FFF2-40B4-BE49-F238E27FC236}">
                <a16:creationId xmlns:a16="http://schemas.microsoft.com/office/drawing/2014/main" id="{3982F762-FDB0-86D4-86C2-04AE06FF33D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12" name="Rectangle 6">
            <a:extLst>
              <a:ext uri="{FF2B5EF4-FFF2-40B4-BE49-F238E27FC236}">
                <a16:creationId xmlns:a16="http://schemas.microsoft.com/office/drawing/2014/main" id="{0970EF56-772F-DFA6-7033-DFD8EACBD34D}"/>
              </a:ext>
            </a:extLst>
          </p:cNvPr>
          <p:cNvSpPr>
            <a:spLocks noChangeArrowheads="1"/>
          </p:cNvSpPr>
          <p:nvPr/>
        </p:nvSpPr>
        <p:spPr bwMode="auto">
          <a:xfrm>
            <a:off x="1012054" y="2466175"/>
            <a:ext cx="103069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b="1" dirty="0">
                <a:solidFill>
                  <a:schemeClr val="bg1"/>
                </a:solidFill>
              </a:rPr>
              <a:t>Fruit and Vegetable Detection</a:t>
            </a:r>
            <a:r>
              <a:rPr lang="en-US" sz="2400" dirty="0">
                <a:solidFill>
                  <a:schemeClr val="bg1"/>
                </a:solidFill>
              </a:rPr>
              <a:t>: Collect a dataset of images of various fruits and vegetables from a source like Kaggle.</a:t>
            </a:r>
          </a:p>
          <a:p>
            <a:pPr>
              <a:buFont typeface="Arial" panose="020B0604020202020204" pitchFamily="34" charset="0"/>
              <a:buChar char="•"/>
            </a:pPr>
            <a:r>
              <a:rPr lang="en-US" sz="2400" dirty="0">
                <a:solidFill>
                  <a:schemeClr val="bg1"/>
                </a:solidFill>
              </a:rPr>
              <a:t>Preprocess the images (resize, normalize, etc.) and split the dataset into training, validation, and test sets.</a:t>
            </a:r>
          </a:p>
          <a:p>
            <a:pPr>
              <a:buFont typeface="Arial" panose="020B0604020202020204" pitchFamily="34" charset="0"/>
              <a:buChar char="•"/>
            </a:pPr>
            <a:r>
              <a:rPr lang="en-US" sz="2400" dirty="0">
                <a:solidFill>
                  <a:schemeClr val="bg1"/>
                </a:solidFill>
              </a:rPr>
              <a:t>Build a deep learning-based computer vision model, such as a Convolutional Neural Network (CNN), to detect and classify the fruits and vegetables in the images.</a:t>
            </a:r>
          </a:p>
          <a:p>
            <a:pPr>
              <a:buFont typeface="Arial" panose="020B0604020202020204" pitchFamily="34" charset="0"/>
              <a:buChar char="•"/>
            </a:pPr>
            <a:r>
              <a:rPr lang="en-US" sz="2400" dirty="0">
                <a:solidFill>
                  <a:schemeClr val="bg1"/>
                </a:solidFill>
              </a:rPr>
              <a:t>Train the model using the training set and optimize its performance using the validation set.</a:t>
            </a:r>
          </a:p>
          <a:p>
            <a:pPr>
              <a:buFont typeface="Arial" panose="020B0604020202020204" pitchFamily="34" charset="0"/>
              <a:buChar char="•"/>
            </a:pPr>
            <a:r>
              <a:rPr lang="en-US" sz="2400" dirty="0">
                <a:solidFill>
                  <a:schemeClr val="bg1"/>
                </a:solidFill>
              </a:rPr>
              <a:t>Evaluate the model's performance on the test set and fine-tune as needed</a:t>
            </a:r>
          </a:p>
        </p:txBody>
      </p:sp>
    </p:spTree>
    <p:extLst>
      <p:ext uri="{BB962C8B-B14F-4D97-AF65-F5344CB8AC3E}">
        <p14:creationId xmlns:p14="http://schemas.microsoft.com/office/powerpoint/2010/main" val="296930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CA0F5-87F4-BDB8-DBBB-6CA07BD91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DAE89-1E2C-32C3-BD5C-A98F66A96BDC}"/>
              </a:ext>
            </a:extLst>
          </p:cNvPr>
          <p:cNvSpPr>
            <a:spLocks noGrp="1"/>
          </p:cNvSpPr>
          <p:nvPr>
            <p:ph type="title"/>
          </p:nvPr>
        </p:nvSpPr>
        <p:spPr>
          <a:xfrm>
            <a:off x="733562" y="433906"/>
            <a:ext cx="10515601" cy="1327464"/>
          </a:xfrm>
        </p:spPr>
        <p:txBody>
          <a:bodyPr/>
          <a:lstStyle/>
          <a:p>
            <a:r>
              <a:rPr lang="en-US" dirty="0">
                <a:cs typeface="Biome"/>
              </a:rPr>
              <a:t>Explanation of module:</a:t>
            </a:r>
          </a:p>
        </p:txBody>
      </p:sp>
      <p:sp>
        <p:nvSpPr>
          <p:cNvPr id="4" name="Slide Number Placeholder 3">
            <a:extLst>
              <a:ext uri="{FF2B5EF4-FFF2-40B4-BE49-F238E27FC236}">
                <a16:creationId xmlns:a16="http://schemas.microsoft.com/office/drawing/2014/main" id="{D241D7B3-99E3-69D5-2D93-37990B5314C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12" name="Rectangle 6">
            <a:extLst>
              <a:ext uri="{FF2B5EF4-FFF2-40B4-BE49-F238E27FC236}">
                <a16:creationId xmlns:a16="http://schemas.microsoft.com/office/drawing/2014/main" id="{6DC4442D-B861-7C3A-4AC8-3A285E63C0BC}"/>
              </a:ext>
            </a:extLst>
          </p:cNvPr>
          <p:cNvSpPr>
            <a:spLocks noChangeArrowheads="1"/>
          </p:cNvSpPr>
          <p:nvPr/>
        </p:nvSpPr>
        <p:spPr bwMode="auto">
          <a:xfrm>
            <a:off x="1012054" y="2466175"/>
            <a:ext cx="103069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b="1" dirty="0">
                <a:solidFill>
                  <a:schemeClr val="bg1"/>
                </a:solidFill>
              </a:rPr>
              <a:t>Fruit and Vegetable Detection</a:t>
            </a:r>
            <a:r>
              <a:rPr lang="en-US" sz="2400" dirty="0">
                <a:solidFill>
                  <a:schemeClr val="bg1"/>
                </a:solidFill>
              </a:rPr>
              <a:t>: Collect a dataset of images of various fruits and vegetables from a source like Kaggle.</a:t>
            </a:r>
          </a:p>
          <a:p>
            <a:pPr>
              <a:buFont typeface="Arial" panose="020B0604020202020204" pitchFamily="34" charset="0"/>
              <a:buChar char="•"/>
            </a:pPr>
            <a:r>
              <a:rPr lang="en-US" sz="2400" dirty="0">
                <a:solidFill>
                  <a:schemeClr val="bg1"/>
                </a:solidFill>
              </a:rPr>
              <a:t>Preprocess the images (resize, normalize, etc.) and split the dataset into training, validation, and test sets.</a:t>
            </a:r>
          </a:p>
          <a:p>
            <a:pPr>
              <a:buFont typeface="Arial" panose="020B0604020202020204" pitchFamily="34" charset="0"/>
              <a:buChar char="•"/>
            </a:pPr>
            <a:r>
              <a:rPr lang="en-US" sz="2400" dirty="0">
                <a:solidFill>
                  <a:schemeClr val="bg1"/>
                </a:solidFill>
              </a:rPr>
              <a:t>Build a deep learning-based computer vision model, such as a Convolutional Neural Network (CNN), to detect and classify the fruits and vegetables in the images.</a:t>
            </a:r>
          </a:p>
          <a:p>
            <a:pPr>
              <a:buFont typeface="Arial" panose="020B0604020202020204" pitchFamily="34" charset="0"/>
              <a:buChar char="•"/>
            </a:pPr>
            <a:r>
              <a:rPr lang="en-US" sz="2400" dirty="0">
                <a:solidFill>
                  <a:schemeClr val="bg1"/>
                </a:solidFill>
              </a:rPr>
              <a:t>Train the model using the training set and optimize its performance using the validation set.</a:t>
            </a:r>
          </a:p>
          <a:p>
            <a:pPr>
              <a:buFont typeface="Arial" panose="020B0604020202020204" pitchFamily="34" charset="0"/>
              <a:buChar char="•"/>
            </a:pPr>
            <a:r>
              <a:rPr lang="en-US" sz="2400" dirty="0">
                <a:solidFill>
                  <a:schemeClr val="bg1"/>
                </a:solidFill>
              </a:rPr>
              <a:t>Evaluate the model's performance on the test set and fine-tune as needed</a:t>
            </a:r>
          </a:p>
        </p:txBody>
      </p:sp>
    </p:spTree>
    <p:extLst>
      <p:ext uri="{BB962C8B-B14F-4D97-AF65-F5344CB8AC3E}">
        <p14:creationId xmlns:p14="http://schemas.microsoft.com/office/powerpoint/2010/main" val="388979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12555-C264-DB8F-ED9A-46F2770E0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22819-1857-74E7-0BF4-0A3A157252D3}"/>
              </a:ext>
            </a:extLst>
          </p:cNvPr>
          <p:cNvSpPr>
            <a:spLocks noGrp="1"/>
          </p:cNvSpPr>
          <p:nvPr>
            <p:ph type="title"/>
          </p:nvPr>
        </p:nvSpPr>
        <p:spPr>
          <a:xfrm>
            <a:off x="814302" y="435074"/>
            <a:ext cx="3367098" cy="677288"/>
          </a:xfrm>
        </p:spPr>
        <p:txBody>
          <a:bodyPr/>
          <a:lstStyle/>
          <a:p>
            <a:r>
              <a:rPr lang="en-US" dirty="0">
                <a:cs typeface="Biome"/>
              </a:rPr>
              <a:t>Flow chart</a:t>
            </a:r>
          </a:p>
        </p:txBody>
      </p:sp>
      <p:sp>
        <p:nvSpPr>
          <p:cNvPr id="4" name="Slide Number Placeholder 3">
            <a:extLst>
              <a:ext uri="{FF2B5EF4-FFF2-40B4-BE49-F238E27FC236}">
                <a16:creationId xmlns:a16="http://schemas.microsoft.com/office/drawing/2014/main" id="{705930C9-765E-A7B5-9B78-B806F9C0E4B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3" name="Picture 2">
            <a:extLst>
              <a:ext uri="{FF2B5EF4-FFF2-40B4-BE49-F238E27FC236}">
                <a16:creationId xmlns:a16="http://schemas.microsoft.com/office/drawing/2014/main" id="{09075E05-C993-5346-4CF2-0D6645E26FDC}"/>
              </a:ext>
            </a:extLst>
          </p:cNvPr>
          <p:cNvPicPr>
            <a:picLocks noChangeAspect="1"/>
          </p:cNvPicPr>
          <p:nvPr/>
        </p:nvPicPr>
        <p:blipFill>
          <a:blip r:embed="rId3"/>
          <a:stretch>
            <a:fillRect/>
          </a:stretch>
        </p:blipFill>
        <p:spPr>
          <a:xfrm>
            <a:off x="1665471" y="2435208"/>
            <a:ext cx="1998345" cy="3514725"/>
          </a:xfrm>
          <a:prstGeom prst="rect">
            <a:avLst/>
          </a:prstGeom>
        </p:spPr>
      </p:pic>
      <p:pic>
        <p:nvPicPr>
          <p:cNvPr id="5" name="Picture 4">
            <a:extLst>
              <a:ext uri="{FF2B5EF4-FFF2-40B4-BE49-F238E27FC236}">
                <a16:creationId xmlns:a16="http://schemas.microsoft.com/office/drawing/2014/main" id="{11554C4B-9232-60BD-3921-C5E1924812DB}"/>
              </a:ext>
            </a:extLst>
          </p:cNvPr>
          <p:cNvPicPr>
            <a:picLocks noChangeAspect="1"/>
          </p:cNvPicPr>
          <p:nvPr/>
        </p:nvPicPr>
        <p:blipFill>
          <a:blip r:embed="rId4"/>
          <a:stretch>
            <a:fillRect/>
          </a:stretch>
        </p:blipFill>
        <p:spPr>
          <a:xfrm>
            <a:off x="4127182" y="3098731"/>
            <a:ext cx="1312545" cy="2319655"/>
          </a:xfrm>
          <a:prstGeom prst="rect">
            <a:avLst/>
          </a:prstGeom>
        </p:spPr>
      </p:pic>
      <p:pic>
        <p:nvPicPr>
          <p:cNvPr id="6" name="Picture 5">
            <a:extLst>
              <a:ext uri="{FF2B5EF4-FFF2-40B4-BE49-F238E27FC236}">
                <a16:creationId xmlns:a16="http://schemas.microsoft.com/office/drawing/2014/main" id="{EC405843-A56E-077A-3E72-09F4179AFC67}"/>
              </a:ext>
            </a:extLst>
          </p:cNvPr>
          <p:cNvPicPr>
            <a:picLocks noChangeAspect="1"/>
          </p:cNvPicPr>
          <p:nvPr/>
        </p:nvPicPr>
        <p:blipFill>
          <a:blip r:embed="rId5"/>
          <a:stretch>
            <a:fillRect/>
          </a:stretch>
        </p:blipFill>
        <p:spPr>
          <a:xfrm>
            <a:off x="5903093" y="2435208"/>
            <a:ext cx="4055745" cy="3012440"/>
          </a:xfrm>
          <a:prstGeom prst="rect">
            <a:avLst/>
          </a:prstGeom>
        </p:spPr>
      </p:pic>
    </p:spTree>
    <p:extLst>
      <p:ext uri="{BB962C8B-B14F-4D97-AF65-F5344CB8AC3E}">
        <p14:creationId xmlns:p14="http://schemas.microsoft.com/office/powerpoint/2010/main" val="265792338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8D9019-7CE1-4B77-8F5D-67F6576598C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282</TotalTime>
  <Words>553</Words>
  <Application>Microsoft Office PowerPoint</Application>
  <PresentationFormat>Widescreen</PresentationFormat>
  <Paragraphs>75</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Nova</vt:lpstr>
      <vt:lpstr>Biome</vt:lpstr>
      <vt:lpstr>Calibri</vt:lpstr>
      <vt:lpstr>Times New Roman</vt:lpstr>
      <vt:lpstr>var(--font-tiempos)</vt:lpstr>
      <vt:lpstr>Custom</vt:lpstr>
      <vt:lpstr>PowerPoint Presentation</vt:lpstr>
      <vt:lpstr>Agenda</vt:lpstr>
      <vt:lpstr>Title of the Project</vt:lpstr>
      <vt:lpstr>Introduction</vt:lpstr>
      <vt:lpstr>Problem Statement:</vt:lpstr>
      <vt:lpstr>Research objective</vt:lpstr>
      <vt:lpstr>Proposed Methodology:</vt:lpstr>
      <vt:lpstr>Explanation of module:</vt:lpstr>
      <vt:lpstr>Flow chart</vt:lpstr>
      <vt:lpstr>Flow chart</vt:lpstr>
      <vt:lpstr>Flow chart</vt:lpstr>
      <vt:lpstr>Implementation and results:</vt:lpstr>
      <vt:lpstr>Implementation and results</vt:lpstr>
      <vt:lpstr> ReferAences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deekshitha D</dc:creator>
  <cp:lastModifiedBy>Kashish Gidwani</cp:lastModifiedBy>
  <cp:revision>257</cp:revision>
  <dcterms:created xsi:type="dcterms:W3CDTF">2024-01-05T14:58:10Z</dcterms:created>
  <dcterms:modified xsi:type="dcterms:W3CDTF">2024-11-20T11:57:44Z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