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sldIdLst>
    <p:sldId id="256" r:id="rId2"/>
    <p:sldId id="257" r:id="rId3"/>
    <p:sldId id="258" r:id="rId4"/>
    <p:sldId id="266" r:id="rId5"/>
    <p:sldId id="259" r:id="rId6"/>
    <p:sldId id="264" r:id="rId7"/>
    <p:sldId id="261" r:id="rId8"/>
    <p:sldId id="263" r:id="rId9"/>
    <p:sldId id="268" r:id="rId10"/>
    <p:sldId id="274" r:id="rId11"/>
    <p:sldId id="283" r:id="rId12"/>
    <p:sldId id="275" r:id="rId13"/>
    <p:sldId id="276" r:id="rId14"/>
    <p:sldId id="277" r:id="rId15"/>
    <p:sldId id="279" r:id="rId16"/>
    <p:sldId id="278" r:id="rId17"/>
    <p:sldId id="280" r:id="rId18"/>
    <p:sldId id="281" r:id="rId19"/>
    <p:sldId id="282" r:id="rId20"/>
    <p:sldId id="284" r:id="rId21"/>
    <p:sldId id="285" r:id="rId22"/>
    <p:sldId id="286" r:id="rId23"/>
    <p:sldId id="287" r:id="rId24"/>
    <p:sldId id="288" r:id="rId25"/>
    <p:sldId id="289" r:id="rId26"/>
    <p:sldId id="290" r:id="rId27"/>
    <p:sldId id="291" r:id="rId28"/>
    <p:sldId id="292" r:id="rId29"/>
    <p:sldId id="29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77" d="100"/>
          <a:sy n="77" d="100"/>
        </p:scale>
        <p:origin x="96" y="43"/>
      </p:cViewPr>
      <p:guideLst>
        <p:guide orient="horz" pos="2137"/>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834A0A77-DFE1-4193-8B67-F29BAFFE2787}" type="datetimeFigureOut">
              <a:rPr lang="en-IN" smtClean="0"/>
              <a:t>15-01-2022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4FE163B9-B889-4ED8-9E3F-92514543A380}" type="slidenum">
              <a:rPr lang="en-IN" smtClean="0"/>
              <a:t>‹#›</a:t>
            </a:fld>
            <a:endParaRPr lang="en-IN"/>
          </a:p>
        </p:txBody>
      </p:sp>
    </p:spTree>
    <p:extLst>
      <p:ext uri="{BB962C8B-B14F-4D97-AF65-F5344CB8AC3E}">
        <p14:creationId xmlns:p14="http://schemas.microsoft.com/office/powerpoint/2010/main" val="1037434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4A0A77-DFE1-4193-8B67-F29BAFFE2787}" type="datetimeFigureOut">
              <a:rPr lang="en-IN" smtClean="0"/>
              <a:t>15-01-2022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E163B9-B889-4ED8-9E3F-92514543A380}" type="slidenum">
              <a:rPr lang="en-IN" smtClean="0"/>
              <a:t>‹#›</a:t>
            </a:fld>
            <a:endParaRPr lang="en-IN"/>
          </a:p>
        </p:txBody>
      </p:sp>
    </p:spTree>
    <p:extLst>
      <p:ext uri="{BB962C8B-B14F-4D97-AF65-F5344CB8AC3E}">
        <p14:creationId xmlns:p14="http://schemas.microsoft.com/office/powerpoint/2010/main" val="911097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34A0A77-DFE1-4193-8B67-F29BAFFE2787}" type="datetimeFigureOut">
              <a:rPr lang="en-IN" smtClean="0"/>
              <a:t>15-01-2022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FE163B9-B889-4ED8-9E3F-92514543A380}" type="slidenum">
              <a:rPr lang="en-IN" smtClean="0"/>
              <a:t>‹#›</a:t>
            </a:fld>
            <a:endParaRPr lang="en-IN"/>
          </a:p>
        </p:txBody>
      </p:sp>
    </p:spTree>
    <p:extLst>
      <p:ext uri="{BB962C8B-B14F-4D97-AF65-F5344CB8AC3E}">
        <p14:creationId xmlns:p14="http://schemas.microsoft.com/office/powerpoint/2010/main" val="4070802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34A0A77-DFE1-4193-8B67-F29BAFFE2787}" type="datetimeFigureOut">
              <a:rPr lang="en-IN" smtClean="0"/>
              <a:t>15-01-2022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FE163B9-B889-4ED8-9E3F-92514543A380}"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53787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834A0A77-DFE1-4193-8B67-F29BAFFE2787}" type="datetimeFigureOut">
              <a:rPr lang="en-IN" smtClean="0"/>
              <a:t>15-01-2022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FE163B9-B889-4ED8-9E3F-92514543A380}" type="slidenum">
              <a:rPr lang="en-IN" smtClean="0"/>
              <a:t>‹#›</a:t>
            </a:fld>
            <a:endParaRPr lang="en-IN"/>
          </a:p>
        </p:txBody>
      </p:sp>
    </p:spTree>
    <p:extLst>
      <p:ext uri="{BB962C8B-B14F-4D97-AF65-F5344CB8AC3E}">
        <p14:creationId xmlns:p14="http://schemas.microsoft.com/office/powerpoint/2010/main" val="2789266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34A0A77-DFE1-4193-8B67-F29BAFFE2787}" type="datetimeFigureOut">
              <a:rPr lang="en-IN" smtClean="0"/>
              <a:t>15-01-2022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E163B9-B889-4ED8-9E3F-92514543A380}" type="slidenum">
              <a:rPr lang="en-IN" smtClean="0"/>
              <a:t>‹#›</a:t>
            </a:fld>
            <a:endParaRPr lang="en-IN"/>
          </a:p>
        </p:txBody>
      </p:sp>
    </p:spTree>
    <p:extLst>
      <p:ext uri="{BB962C8B-B14F-4D97-AF65-F5344CB8AC3E}">
        <p14:creationId xmlns:p14="http://schemas.microsoft.com/office/powerpoint/2010/main" val="765090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34A0A77-DFE1-4193-8B67-F29BAFFE2787}" type="datetimeFigureOut">
              <a:rPr lang="en-IN" smtClean="0"/>
              <a:t>15-01-2022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E163B9-B889-4ED8-9E3F-92514543A380}" type="slidenum">
              <a:rPr lang="en-IN" smtClean="0"/>
              <a:t>‹#›</a:t>
            </a:fld>
            <a:endParaRPr lang="en-IN"/>
          </a:p>
        </p:txBody>
      </p:sp>
    </p:spTree>
    <p:extLst>
      <p:ext uri="{BB962C8B-B14F-4D97-AF65-F5344CB8AC3E}">
        <p14:creationId xmlns:p14="http://schemas.microsoft.com/office/powerpoint/2010/main" val="640401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4A0A77-DFE1-4193-8B67-F29BAFFE2787}" type="datetimeFigureOut">
              <a:rPr lang="en-IN" smtClean="0"/>
              <a:t>15-01-2022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E163B9-B889-4ED8-9E3F-92514543A380}" type="slidenum">
              <a:rPr lang="en-IN" smtClean="0"/>
              <a:t>‹#›</a:t>
            </a:fld>
            <a:endParaRPr lang="en-IN"/>
          </a:p>
        </p:txBody>
      </p:sp>
    </p:spTree>
    <p:extLst>
      <p:ext uri="{BB962C8B-B14F-4D97-AF65-F5344CB8AC3E}">
        <p14:creationId xmlns:p14="http://schemas.microsoft.com/office/powerpoint/2010/main" val="16283662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34A0A77-DFE1-4193-8B67-F29BAFFE2787}" type="datetimeFigureOut">
              <a:rPr lang="en-IN" smtClean="0"/>
              <a:t>15-01-2022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FE163B9-B889-4ED8-9E3F-92514543A380}" type="slidenum">
              <a:rPr lang="en-IN" smtClean="0"/>
              <a:t>‹#›</a:t>
            </a:fld>
            <a:endParaRPr lang="en-IN"/>
          </a:p>
        </p:txBody>
      </p:sp>
    </p:spTree>
    <p:extLst>
      <p:ext uri="{BB962C8B-B14F-4D97-AF65-F5344CB8AC3E}">
        <p14:creationId xmlns:p14="http://schemas.microsoft.com/office/powerpoint/2010/main" val="1438771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4A0A77-DFE1-4193-8B67-F29BAFFE2787}" type="datetimeFigureOut">
              <a:rPr lang="en-IN" smtClean="0"/>
              <a:t>15-01-2022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E163B9-B889-4ED8-9E3F-92514543A380}" type="slidenum">
              <a:rPr lang="en-IN" smtClean="0"/>
              <a:t>‹#›</a:t>
            </a:fld>
            <a:endParaRPr lang="en-IN"/>
          </a:p>
        </p:txBody>
      </p:sp>
    </p:spTree>
    <p:extLst>
      <p:ext uri="{BB962C8B-B14F-4D97-AF65-F5344CB8AC3E}">
        <p14:creationId xmlns:p14="http://schemas.microsoft.com/office/powerpoint/2010/main" val="3811404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34A0A77-DFE1-4193-8B67-F29BAFFE2787}" type="datetimeFigureOut">
              <a:rPr lang="en-IN" smtClean="0"/>
              <a:t>15-01-2022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FE163B9-B889-4ED8-9E3F-92514543A380}" type="slidenum">
              <a:rPr lang="en-IN" smtClean="0"/>
              <a:t>‹#›</a:t>
            </a:fld>
            <a:endParaRPr lang="en-IN"/>
          </a:p>
        </p:txBody>
      </p:sp>
    </p:spTree>
    <p:extLst>
      <p:ext uri="{BB962C8B-B14F-4D97-AF65-F5344CB8AC3E}">
        <p14:creationId xmlns:p14="http://schemas.microsoft.com/office/powerpoint/2010/main" val="959072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4A0A77-DFE1-4193-8B67-F29BAFFE2787}" type="datetimeFigureOut">
              <a:rPr lang="en-IN" smtClean="0"/>
              <a:t>15-01-2022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E163B9-B889-4ED8-9E3F-92514543A380}" type="slidenum">
              <a:rPr lang="en-IN" smtClean="0"/>
              <a:t>‹#›</a:t>
            </a:fld>
            <a:endParaRPr lang="en-IN"/>
          </a:p>
        </p:txBody>
      </p:sp>
    </p:spTree>
    <p:extLst>
      <p:ext uri="{BB962C8B-B14F-4D97-AF65-F5344CB8AC3E}">
        <p14:creationId xmlns:p14="http://schemas.microsoft.com/office/powerpoint/2010/main" val="447841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4A0A77-DFE1-4193-8B67-F29BAFFE2787}" type="datetimeFigureOut">
              <a:rPr lang="en-IN" smtClean="0"/>
              <a:t>15-01-2022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E163B9-B889-4ED8-9E3F-92514543A380}" type="slidenum">
              <a:rPr lang="en-IN" smtClean="0"/>
              <a:t>‹#›</a:t>
            </a:fld>
            <a:endParaRPr lang="en-IN"/>
          </a:p>
        </p:txBody>
      </p:sp>
    </p:spTree>
    <p:extLst>
      <p:ext uri="{BB962C8B-B14F-4D97-AF65-F5344CB8AC3E}">
        <p14:creationId xmlns:p14="http://schemas.microsoft.com/office/powerpoint/2010/main" val="2119624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4A0A77-DFE1-4193-8B67-F29BAFFE2787}" type="datetimeFigureOut">
              <a:rPr lang="en-IN" smtClean="0"/>
              <a:t>15-01-2022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E163B9-B889-4ED8-9E3F-92514543A380}" type="slidenum">
              <a:rPr lang="en-IN" smtClean="0"/>
              <a:t>‹#›</a:t>
            </a:fld>
            <a:endParaRPr lang="en-IN"/>
          </a:p>
        </p:txBody>
      </p:sp>
    </p:spTree>
    <p:extLst>
      <p:ext uri="{BB962C8B-B14F-4D97-AF65-F5344CB8AC3E}">
        <p14:creationId xmlns:p14="http://schemas.microsoft.com/office/powerpoint/2010/main" val="1379545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4A0A77-DFE1-4193-8B67-F29BAFFE2787}" type="datetimeFigureOut">
              <a:rPr lang="en-IN" smtClean="0"/>
              <a:t>15-01-2022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E163B9-B889-4ED8-9E3F-92514543A380}" type="slidenum">
              <a:rPr lang="en-IN" smtClean="0"/>
              <a:t>‹#›</a:t>
            </a:fld>
            <a:endParaRPr lang="en-IN"/>
          </a:p>
        </p:txBody>
      </p:sp>
    </p:spTree>
    <p:extLst>
      <p:ext uri="{BB962C8B-B14F-4D97-AF65-F5344CB8AC3E}">
        <p14:creationId xmlns:p14="http://schemas.microsoft.com/office/powerpoint/2010/main" val="2813692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4A0A77-DFE1-4193-8B67-F29BAFFE2787}" type="datetimeFigureOut">
              <a:rPr lang="en-IN" smtClean="0"/>
              <a:t>15-01-2022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E163B9-B889-4ED8-9E3F-92514543A380}" type="slidenum">
              <a:rPr lang="en-IN" smtClean="0"/>
              <a:t>‹#›</a:t>
            </a:fld>
            <a:endParaRPr lang="en-IN"/>
          </a:p>
        </p:txBody>
      </p:sp>
    </p:spTree>
    <p:extLst>
      <p:ext uri="{BB962C8B-B14F-4D97-AF65-F5344CB8AC3E}">
        <p14:creationId xmlns:p14="http://schemas.microsoft.com/office/powerpoint/2010/main" val="2716972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4A0A77-DFE1-4193-8B67-F29BAFFE2787}" type="datetimeFigureOut">
              <a:rPr lang="en-IN" smtClean="0"/>
              <a:t>15-01-2022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E163B9-B889-4ED8-9E3F-92514543A380}" type="slidenum">
              <a:rPr lang="en-IN" smtClean="0"/>
              <a:t>‹#›</a:t>
            </a:fld>
            <a:endParaRPr lang="en-IN"/>
          </a:p>
        </p:txBody>
      </p:sp>
    </p:spTree>
    <p:extLst>
      <p:ext uri="{BB962C8B-B14F-4D97-AF65-F5344CB8AC3E}">
        <p14:creationId xmlns:p14="http://schemas.microsoft.com/office/powerpoint/2010/main" val="88534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34A0A77-DFE1-4193-8B67-F29BAFFE2787}" type="datetimeFigureOut">
              <a:rPr lang="en-IN" smtClean="0"/>
              <a:t>15-01-2022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FE163B9-B889-4ED8-9E3F-92514543A380}" type="slidenum">
              <a:rPr lang="en-IN" smtClean="0"/>
              <a:t>‹#›</a:t>
            </a:fld>
            <a:endParaRPr lang="en-IN"/>
          </a:p>
        </p:txBody>
      </p:sp>
    </p:spTree>
    <p:extLst>
      <p:ext uri="{BB962C8B-B14F-4D97-AF65-F5344CB8AC3E}">
        <p14:creationId xmlns:p14="http://schemas.microsoft.com/office/powerpoint/2010/main" val="247482757"/>
      </p:ext>
    </p:extLst>
  </p:cSld>
  <p:clrMap bg1="dk1" tx1="lt1" bg2="dk2" tx2="lt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gadgetsin.com/satechi-bt-cortana-button-lets-you-easily-access-the-virtual-assistant-in-windows-10.htm" TargetMode="External"/><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wfe2.commons.gc.cuny.edu/2020/05/22/improve-the-responses-of-virtual-voice-assistants/" TargetMode="External"/><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elmens.com/business/what-are-the-benefits-of-having-a-virtual-assistant/"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evopedia.org/amazon-alexa" TargetMode="External"/><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pinterest.com/pin/158400111880120590/" TargetMode="External"/><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4658ED-1B41-4FDB-97AD-061945E974E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28016" y="-201168"/>
            <a:ext cx="12417552" cy="7059168"/>
          </a:xfrm>
          <a:prstGeom prst="rect">
            <a:avLst/>
          </a:prstGeom>
          <a:ln>
            <a:noFill/>
          </a:ln>
          <a:effectLst>
            <a:outerShdw blurRad="149987" dist="250190" dir="8460000" algn="ctr">
              <a:srgbClr val="000000">
                <a:alpha val="28000"/>
              </a:srgbClr>
            </a:outerShdw>
            <a:softEdge rad="112500"/>
          </a:effectLst>
        </p:spPr>
      </p:pic>
      <p:sp>
        <p:nvSpPr>
          <p:cNvPr id="8" name="Title 7">
            <a:extLst>
              <a:ext uri="{FF2B5EF4-FFF2-40B4-BE49-F238E27FC236}">
                <a16:creationId xmlns:a16="http://schemas.microsoft.com/office/drawing/2014/main" id="{FC735C33-34F9-4F01-8920-F40E0BD89BAB}"/>
              </a:ext>
            </a:extLst>
          </p:cNvPr>
          <p:cNvSpPr>
            <a:spLocks noGrp="1"/>
          </p:cNvSpPr>
          <p:nvPr>
            <p:ph type="title"/>
          </p:nvPr>
        </p:nvSpPr>
        <p:spPr>
          <a:xfrm>
            <a:off x="5868140" y="1953087"/>
            <a:ext cx="6323860" cy="4989251"/>
          </a:xfrm>
        </p:spPr>
        <p:txBody>
          <a:bodyPr>
            <a:noAutofit/>
          </a:bodyPr>
          <a:lstStyle/>
          <a:p>
            <a:r>
              <a:rPr lang="en-US" dirty="0">
                <a:latin typeface="Cooper Black" panose="0208090404030B020404" pitchFamily="18" charset="0"/>
              </a:rPr>
              <a:t>virtual assistant</a:t>
            </a:r>
            <a:br>
              <a:rPr lang="en-US" sz="4800" dirty="0">
                <a:solidFill>
                  <a:schemeClr val="bg1"/>
                </a:solidFill>
                <a:latin typeface="Cooper Black" panose="0208090404030B020404" pitchFamily="18" charset="0"/>
              </a:rPr>
            </a:br>
            <a:r>
              <a:rPr lang="en-US" sz="4800" dirty="0">
                <a:solidFill>
                  <a:schemeClr val="bg1"/>
                </a:solidFill>
                <a:latin typeface="Cooper Black" panose="0208090404030B020404" pitchFamily="18" charset="0"/>
              </a:rPr>
              <a:t>                     </a:t>
            </a:r>
            <a:r>
              <a:rPr lang="en-US" sz="3600" dirty="0">
                <a:latin typeface="Cooper Black" panose="0208090404030B020404" pitchFamily="18" charset="0"/>
              </a:rPr>
              <a:t>-Alexa</a:t>
            </a:r>
            <a:endParaRPr lang="en-IN" sz="3600" dirty="0">
              <a:latin typeface="Cooper Black" panose="0208090404030B020404" pitchFamily="18" charset="0"/>
            </a:endParaRPr>
          </a:p>
        </p:txBody>
      </p:sp>
    </p:spTree>
    <p:extLst>
      <p:ext uri="{BB962C8B-B14F-4D97-AF65-F5344CB8AC3E}">
        <p14:creationId xmlns:p14="http://schemas.microsoft.com/office/powerpoint/2010/main" val="393769039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0E30F9-C5EB-470E-A4B2-5148A627F2C0}"/>
              </a:ext>
            </a:extLst>
          </p:cNvPr>
          <p:cNvSpPr txBox="1"/>
          <p:nvPr/>
        </p:nvSpPr>
        <p:spPr>
          <a:xfrm>
            <a:off x="587829" y="2934478"/>
            <a:ext cx="11187404" cy="3785652"/>
          </a:xfrm>
          <a:prstGeom prst="rect">
            <a:avLst/>
          </a:prstGeom>
          <a:noFill/>
        </p:spPr>
        <p:txBody>
          <a:bodyPr wrap="square">
            <a:spAutoFit/>
          </a:bodyPr>
          <a:lstStyle/>
          <a:p>
            <a:r>
              <a:rPr lang="en-US" sz="2400" dirty="0">
                <a:latin typeface="Agency FB" panose="020B0503020202020204" pitchFamily="34" charset="0"/>
              </a:rPr>
              <a:t>                                                           “Installing the packages required” </a:t>
            </a:r>
          </a:p>
          <a:p>
            <a:r>
              <a:rPr lang="en-US" sz="2400" dirty="0">
                <a:latin typeface="Agency FB" panose="020B0503020202020204" pitchFamily="34" charset="0"/>
              </a:rPr>
              <a:t>                                                           “Importing the required modules”</a:t>
            </a:r>
          </a:p>
          <a:p>
            <a:endParaRPr lang="en-US" sz="2400" dirty="0">
              <a:latin typeface="Agency FB" panose="020B0503020202020204" pitchFamily="34" charset="0"/>
            </a:endParaRPr>
          </a:p>
          <a:p>
            <a:r>
              <a:rPr lang="en-US" sz="2400" dirty="0">
                <a:latin typeface="Agency FB" panose="020B0503020202020204" pitchFamily="34" charset="0"/>
              </a:rPr>
              <a:t>We use the import function to import the required modules , The following module which have been imported has the various roles to play.</a:t>
            </a:r>
          </a:p>
          <a:p>
            <a:endParaRPr lang="en-US" sz="2400" dirty="0">
              <a:latin typeface="Agency FB" panose="020B0503020202020204" pitchFamily="34" charset="0"/>
            </a:endParaRPr>
          </a:p>
          <a:p>
            <a:r>
              <a:rPr lang="en-US" sz="2400" dirty="0">
                <a:latin typeface="Agency FB" panose="020B0503020202020204" pitchFamily="34" charset="0"/>
              </a:rPr>
              <a:t>From the following modules we have 2 (Two) most important modules:-</a:t>
            </a:r>
          </a:p>
          <a:p>
            <a:pPr marL="400050" indent="-400050">
              <a:buFont typeface="+mj-lt"/>
              <a:buAutoNum type="romanLcPeriod"/>
            </a:pPr>
            <a:r>
              <a:rPr lang="en-US" sz="2400" dirty="0">
                <a:latin typeface="Agency FB" panose="020B0503020202020204" pitchFamily="34" charset="0"/>
              </a:rPr>
              <a:t>Speech recognition – This module is used to get the voice as the input microphone.</a:t>
            </a:r>
          </a:p>
          <a:p>
            <a:pPr marL="400050" indent="-400050">
              <a:buFont typeface="+mj-lt"/>
              <a:buAutoNum type="romanLcPeriod"/>
            </a:pPr>
            <a:r>
              <a:rPr lang="en-US" sz="2400" dirty="0">
                <a:latin typeface="Agency FB" panose="020B0503020202020204" pitchFamily="34" charset="0"/>
              </a:rPr>
              <a:t>Pyttsx3 – This module is used to convert text-to-speech conversion works offline , and is compatible with both python (2 and 3 version</a:t>
            </a:r>
            <a:r>
              <a:rPr lang="en-US" sz="2400" dirty="0"/>
              <a:t>).</a:t>
            </a:r>
          </a:p>
        </p:txBody>
      </p:sp>
      <p:pic>
        <p:nvPicPr>
          <p:cNvPr id="5" name="Picture 4">
            <a:extLst>
              <a:ext uri="{FF2B5EF4-FFF2-40B4-BE49-F238E27FC236}">
                <a16:creationId xmlns:a16="http://schemas.microsoft.com/office/drawing/2014/main" id="{EC775EFE-AAF3-4432-B423-8B6B5A87B48F}"/>
              </a:ext>
            </a:extLst>
          </p:cNvPr>
          <p:cNvPicPr>
            <a:picLocks noChangeAspect="1"/>
          </p:cNvPicPr>
          <p:nvPr/>
        </p:nvPicPr>
        <p:blipFill>
          <a:blip r:embed="rId2"/>
          <a:stretch>
            <a:fillRect/>
          </a:stretch>
        </p:blipFill>
        <p:spPr>
          <a:xfrm>
            <a:off x="1445564" y="858028"/>
            <a:ext cx="9058275" cy="2076450"/>
          </a:xfrm>
          <a:prstGeom prst="rect">
            <a:avLst/>
          </a:prstGeom>
        </p:spPr>
      </p:pic>
      <p:sp>
        <p:nvSpPr>
          <p:cNvPr id="6" name="TextBox 5">
            <a:extLst>
              <a:ext uri="{FF2B5EF4-FFF2-40B4-BE49-F238E27FC236}">
                <a16:creationId xmlns:a16="http://schemas.microsoft.com/office/drawing/2014/main" id="{CFDFE405-8B79-44C8-B8E2-0E6399917C66}"/>
              </a:ext>
            </a:extLst>
          </p:cNvPr>
          <p:cNvSpPr txBox="1"/>
          <p:nvPr/>
        </p:nvSpPr>
        <p:spPr>
          <a:xfrm flipH="1">
            <a:off x="4756588" y="0"/>
            <a:ext cx="4321007" cy="830997"/>
          </a:xfrm>
          <a:prstGeom prst="rect">
            <a:avLst/>
          </a:prstGeom>
          <a:noFill/>
        </p:spPr>
        <p:txBody>
          <a:bodyPr wrap="square" rtlCol="0">
            <a:spAutoFit/>
          </a:bodyPr>
          <a:lstStyle/>
          <a:p>
            <a:r>
              <a:rPr lang="en-US" sz="4800" dirty="0">
                <a:latin typeface="Agency FB" panose="020B0503020202020204" pitchFamily="34" charset="0"/>
              </a:rPr>
              <a:t>Coding part</a:t>
            </a:r>
            <a:endParaRPr lang="en-IN" sz="4800" dirty="0">
              <a:latin typeface="Agency FB" panose="020B0503020202020204" pitchFamily="34" charset="0"/>
            </a:endParaRPr>
          </a:p>
        </p:txBody>
      </p:sp>
    </p:spTree>
    <p:extLst>
      <p:ext uri="{BB962C8B-B14F-4D97-AF65-F5344CB8AC3E}">
        <p14:creationId xmlns:p14="http://schemas.microsoft.com/office/powerpoint/2010/main" val="55259695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BB89C2-014C-4453-A91A-608BDA85CC6B}"/>
              </a:ext>
            </a:extLst>
          </p:cNvPr>
          <p:cNvSpPr txBox="1"/>
          <p:nvPr/>
        </p:nvSpPr>
        <p:spPr>
          <a:xfrm>
            <a:off x="1405632" y="996383"/>
            <a:ext cx="10786368" cy="5147435"/>
          </a:xfrm>
          <a:prstGeom prst="rect">
            <a:avLst/>
          </a:prstGeom>
          <a:noFill/>
        </p:spPr>
        <p:txBody>
          <a:bodyPr wrap="square">
            <a:spAutoFit/>
          </a:bodyPr>
          <a:lstStyle/>
          <a:p>
            <a:pPr marL="285750" lvl="0" indent="-285750">
              <a:lnSpc>
                <a:spcPct val="150000"/>
              </a:lnSpc>
              <a:spcAft>
                <a:spcPts val="800"/>
              </a:spcAft>
              <a:buFont typeface="Wingdings" panose="05000000000000000000" pitchFamily="2" charset="2"/>
              <a:buChar char="ü"/>
              <a:tabLst>
                <a:tab pos="266700" algn="l"/>
              </a:tabLst>
            </a:pPr>
            <a:r>
              <a:rPr lang="en-IN" sz="2800" dirty="0">
                <a:effectLst/>
                <a:latin typeface="Agency FB" panose="020B0503020202020204" pitchFamily="34" charset="0"/>
                <a:ea typeface="SimSun" panose="02010600030101010101" pitchFamily="2" charset="-122"/>
                <a:cs typeface="SimSun" panose="02010600030101010101" pitchFamily="2" charset="-122"/>
              </a:rPr>
              <a:t>We used the following libraries or modules in our project -</a:t>
            </a:r>
            <a:endParaRPr lang="en-IN" sz="2800" dirty="0">
              <a:effectLst/>
              <a:latin typeface="Agency FB" panose="020B0503020202020204" pitchFamily="34" charset="0"/>
              <a:ea typeface="SimSun" panose="02010600030101010101" pitchFamily="2" charset="-122"/>
              <a:cs typeface="Times New Roman" panose="02020603050405020304" pitchFamily="18" charset="0"/>
            </a:endParaRPr>
          </a:p>
          <a:p>
            <a:pPr>
              <a:lnSpc>
                <a:spcPct val="150000"/>
              </a:lnSpc>
              <a:spcAft>
                <a:spcPts val="800"/>
              </a:spcAft>
            </a:pPr>
            <a:r>
              <a:rPr lang="en-IN" sz="2800" dirty="0">
                <a:effectLst/>
                <a:latin typeface="Agency FB" panose="020B0503020202020204" pitchFamily="34" charset="0"/>
                <a:ea typeface="SimSun" panose="02010600030101010101" pitchFamily="2" charset="-122"/>
                <a:cs typeface="SimSun" panose="02010600030101010101" pitchFamily="2" charset="-122"/>
              </a:rPr>
              <a:t>	  	  1.  Speech Recognition (To install the module ‘pip install speech recognition’)</a:t>
            </a:r>
            <a:endParaRPr lang="en-IN" sz="2800" dirty="0">
              <a:effectLst/>
              <a:latin typeface="Agency FB" panose="020B0503020202020204" pitchFamily="34" charset="0"/>
              <a:ea typeface="SimSun" panose="02010600030101010101" pitchFamily="2" charset="-122"/>
              <a:cs typeface="Times New Roman" panose="02020603050405020304" pitchFamily="18" charset="0"/>
            </a:endParaRPr>
          </a:p>
          <a:p>
            <a:pPr>
              <a:lnSpc>
                <a:spcPct val="150000"/>
              </a:lnSpc>
              <a:spcAft>
                <a:spcPts val="800"/>
              </a:spcAft>
            </a:pPr>
            <a:r>
              <a:rPr lang="en-IN" sz="2800" dirty="0">
                <a:effectLst/>
                <a:latin typeface="Agency FB" panose="020B0503020202020204" pitchFamily="34" charset="0"/>
                <a:ea typeface="SimSun" panose="02010600030101010101" pitchFamily="2" charset="-122"/>
                <a:cs typeface="SimSun" panose="02010600030101010101" pitchFamily="2" charset="-122"/>
              </a:rPr>
              <a:t>	        2.  Pyttsx3 (To install the module ‘pip install Pyttsx3’)</a:t>
            </a:r>
            <a:endParaRPr lang="en-IN" sz="2800" dirty="0">
              <a:effectLst/>
              <a:latin typeface="Agency FB" panose="020B0503020202020204" pitchFamily="34" charset="0"/>
              <a:ea typeface="SimSun" panose="02010600030101010101" pitchFamily="2" charset="-122"/>
              <a:cs typeface="Times New Roman" panose="02020603050405020304" pitchFamily="18" charset="0"/>
            </a:endParaRPr>
          </a:p>
          <a:p>
            <a:pPr>
              <a:lnSpc>
                <a:spcPct val="150000"/>
              </a:lnSpc>
              <a:spcAft>
                <a:spcPts val="800"/>
              </a:spcAft>
            </a:pPr>
            <a:r>
              <a:rPr lang="en-IN" sz="2800" dirty="0">
                <a:effectLst/>
                <a:latin typeface="Agency FB" panose="020B0503020202020204" pitchFamily="34" charset="0"/>
                <a:ea typeface="SimSun" panose="02010600030101010101" pitchFamily="2" charset="-122"/>
                <a:cs typeface="SimSun" panose="02010600030101010101" pitchFamily="2" charset="-122"/>
              </a:rPr>
              <a:t>	        3.  </a:t>
            </a:r>
            <a:r>
              <a:rPr lang="en-IN" sz="2800" dirty="0" err="1">
                <a:effectLst/>
                <a:latin typeface="Agency FB" panose="020B0503020202020204" pitchFamily="34" charset="0"/>
                <a:ea typeface="SimSun" panose="02010600030101010101" pitchFamily="2" charset="-122"/>
                <a:cs typeface="SimSun" panose="02010600030101010101" pitchFamily="2" charset="-122"/>
              </a:rPr>
              <a:t>Pywhatkit</a:t>
            </a:r>
            <a:r>
              <a:rPr lang="en-IN" sz="2800" dirty="0">
                <a:effectLst/>
                <a:latin typeface="Agency FB" panose="020B0503020202020204" pitchFamily="34" charset="0"/>
                <a:ea typeface="SimSun" panose="02010600030101010101" pitchFamily="2" charset="-122"/>
                <a:cs typeface="SimSun" panose="02010600030101010101" pitchFamily="2" charset="-122"/>
              </a:rPr>
              <a:t> (To install the module ‘pip install </a:t>
            </a:r>
            <a:r>
              <a:rPr lang="en-IN" sz="2800" dirty="0" err="1">
                <a:latin typeface="Agency FB" panose="020B0503020202020204" pitchFamily="34" charset="0"/>
                <a:ea typeface="SimSun" panose="02010600030101010101" pitchFamily="2" charset="-122"/>
                <a:cs typeface="SimSun" panose="02010600030101010101" pitchFamily="2" charset="-122"/>
              </a:rPr>
              <a:t>P</a:t>
            </a:r>
            <a:r>
              <a:rPr lang="en-IN" sz="2800" dirty="0" err="1">
                <a:effectLst/>
                <a:latin typeface="Agency FB" panose="020B0503020202020204" pitchFamily="34" charset="0"/>
                <a:ea typeface="SimSun" panose="02010600030101010101" pitchFamily="2" charset="-122"/>
                <a:cs typeface="SimSun" panose="02010600030101010101" pitchFamily="2" charset="-122"/>
              </a:rPr>
              <a:t>ywhatkit</a:t>
            </a:r>
            <a:r>
              <a:rPr lang="en-IN" sz="2800" dirty="0">
                <a:effectLst/>
                <a:latin typeface="Agency FB" panose="020B0503020202020204" pitchFamily="34" charset="0"/>
                <a:ea typeface="SimSun" panose="02010600030101010101" pitchFamily="2" charset="-122"/>
                <a:cs typeface="SimSun" panose="02010600030101010101" pitchFamily="2" charset="-122"/>
              </a:rPr>
              <a:t>’)</a:t>
            </a:r>
            <a:endParaRPr lang="en-IN" sz="2800" dirty="0">
              <a:effectLst/>
              <a:latin typeface="Agency FB" panose="020B0503020202020204" pitchFamily="34" charset="0"/>
              <a:ea typeface="SimSun" panose="02010600030101010101" pitchFamily="2" charset="-122"/>
              <a:cs typeface="Times New Roman" panose="02020603050405020304" pitchFamily="18" charset="0"/>
            </a:endParaRPr>
          </a:p>
          <a:p>
            <a:pPr>
              <a:lnSpc>
                <a:spcPct val="150000"/>
              </a:lnSpc>
              <a:spcAft>
                <a:spcPts val="800"/>
              </a:spcAft>
            </a:pPr>
            <a:r>
              <a:rPr lang="en-IN" sz="2800" dirty="0">
                <a:effectLst/>
                <a:latin typeface="Agency FB" panose="020B0503020202020204" pitchFamily="34" charset="0"/>
                <a:ea typeface="SimSun" panose="02010600030101010101" pitchFamily="2" charset="-122"/>
                <a:cs typeface="SimSun" panose="02010600030101010101" pitchFamily="2" charset="-122"/>
              </a:rPr>
              <a:t>	        4.  </a:t>
            </a:r>
            <a:r>
              <a:rPr lang="en-IN" sz="2800" dirty="0" err="1">
                <a:latin typeface="Agency FB" panose="020B0503020202020204" pitchFamily="34" charset="0"/>
                <a:ea typeface="SimSun" panose="02010600030101010101" pitchFamily="2" charset="-122"/>
                <a:cs typeface="SimSun" panose="02010600030101010101" pitchFamily="2" charset="-122"/>
              </a:rPr>
              <a:t>P</a:t>
            </a:r>
            <a:r>
              <a:rPr lang="en-IN" sz="2800" dirty="0" err="1">
                <a:effectLst/>
                <a:latin typeface="Agency FB" panose="020B0503020202020204" pitchFamily="34" charset="0"/>
                <a:ea typeface="SimSun" panose="02010600030101010101" pitchFamily="2" charset="-122"/>
                <a:cs typeface="SimSun" panose="02010600030101010101" pitchFamily="2" charset="-122"/>
              </a:rPr>
              <a:t>yjokes</a:t>
            </a:r>
            <a:r>
              <a:rPr lang="en-IN" sz="2800" dirty="0">
                <a:effectLst/>
                <a:latin typeface="Agency FB" panose="020B0503020202020204" pitchFamily="34" charset="0"/>
                <a:ea typeface="SimSun" panose="02010600030101010101" pitchFamily="2" charset="-122"/>
                <a:cs typeface="SimSun" panose="02010600030101010101" pitchFamily="2" charset="-122"/>
              </a:rPr>
              <a:t> (To install the module ‘pip install </a:t>
            </a:r>
            <a:r>
              <a:rPr lang="en-IN" sz="2800" dirty="0" err="1">
                <a:latin typeface="Agency FB" panose="020B0503020202020204" pitchFamily="34" charset="0"/>
                <a:ea typeface="SimSun" panose="02010600030101010101" pitchFamily="2" charset="-122"/>
                <a:cs typeface="SimSun" panose="02010600030101010101" pitchFamily="2" charset="-122"/>
              </a:rPr>
              <a:t>P</a:t>
            </a:r>
            <a:r>
              <a:rPr lang="en-IN" sz="2800" dirty="0" err="1">
                <a:effectLst/>
                <a:latin typeface="Agency FB" panose="020B0503020202020204" pitchFamily="34" charset="0"/>
                <a:ea typeface="SimSun" panose="02010600030101010101" pitchFamily="2" charset="-122"/>
                <a:cs typeface="SimSun" panose="02010600030101010101" pitchFamily="2" charset="-122"/>
              </a:rPr>
              <a:t>yjokes</a:t>
            </a:r>
            <a:r>
              <a:rPr lang="en-IN" sz="2800" dirty="0">
                <a:effectLst/>
                <a:latin typeface="Agency FB" panose="020B0503020202020204" pitchFamily="34" charset="0"/>
                <a:ea typeface="SimSun" panose="02010600030101010101" pitchFamily="2" charset="-122"/>
                <a:cs typeface="SimSun" panose="02010600030101010101" pitchFamily="2" charset="-122"/>
              </a:rPr>
              <a:t>’)</a:t>
            </a:r>
            <a:endParaRPr lang="en-IN" sz="2800" dirty="0">
              <a:effectLst/>
              <a:latin typeface="Agency FB" panose="020B0503020202020204" pitchFamily="34" charset="0"/>
              <a:ea typeface="SimSun" panose="02010600030101010101" pitchFamily="2" charset="-122"/>
              <a:cs typeface="Times New Roman" panose="02020603050405020304" pitchFamily="18" charset="0"/>
            </a:endParaRPr>
          </a:p>
          <a:p>
            <a:pPr>
              <a:lnSpc>
                <a:spcPct val="150000"/>
              </a:lnSpc>
              <a:spcAft>
                <a:spcPts val="800"/>
              </a:spcAft>
            </a:pPr>
            <a:r>
              <a:rPr lang="en-IN" sz="2800" dirty="0">
                <a:effectLst/>
                <a:latin typeface="Agency FB" panose="020B0503020202020204" pitchFamily="34" charset="0"/>
                <a:ea typeface="SimSun" panose="02010600030101010101" pitchFamily="2" charset="-122"/>
                <a:cs typeface="SimSun" panose="02010600030101010101" pitchFamily="2" charset="-122"/>
              </a:rPr>
              <a:t>	        5.  Datetime (To install the module ‘pip install Datetime’)</a:t>
            </a:r>
            <a:endParaRPr lang="en-IN" sz="2800" dirty="0">
              <a:effectLst/>
              <a:latin typeface="Agency FB" panose="020B0503020202020204" pitchFamily="34" charset="0"/>
              <a:ea typeface="SimSun" panose="02010600030101010101" pitchFamily="2" charset="-122"/>
              <a:cs typeface="Times New Roman" panose="02020603050405020304" pitchFamily="18" charset="0"/>
            </a:endParaRPr>
          </a:p>
          <a:p>
            <a:pPr>
              <a:lnSpc>
                <a:spcPct val="150000"/>
              </a:lnSpc>
              <a:spcAft>
                <a:spcPts val="800"/>
              </a:spcAft>
            </a:pPr>
            <a:r>
              <a:rPr lang="en-IN" sz="2800" dirty="0">
                <a:effectLst/>
                <a:latin typeface="Agency FB" panose="020B0503020202020204" pitchFamily="34" charset="0"/>
                <a:ea typeface="SimSun" panose="02010600030101010101" pitchFamily="2" charset="-122"/>
                <a:cs typeface="SimSun" panose="02010600030101010101" pitchFamily="2" charset="-122"/>
              </a:rPr>
              <a:t>	        6.  </a:t>
            </a:r>
            <a:r>
              <a:rPr lang="en-IN" sz="2800" dirty="0">
                <a:latin typeface="Agency FB" panose="020B0503020202020204" pitchFamily="34" charset="0"/>
                <a:ea typeface="SimSun" panose="02010600030101010101" pitchFamily="2" charset="-122"/>
                <a:cs typeface="SimSun" panose="02010600030101010101" pitchFamily="2" charset="-122"/>
              </a:rPr>
              <a:t>W</a:t>
            </a:r>
            <a:r>
              <a:rPr lang="en-IN" sz="2800" dirty="0">
                <a:effectLst/>
                <a:latin typeface="Agency FB" panose="020B0503020202020204" pitchFamily="34" charset="0"/>
                <a:ea typeface="SimSun" panose="02010600030101010101" pitchFamily="2" charset="-122"/>
                <a:cs typeface="SimSun" panose="02010600030101010101" pitchFamily="2" charset="-122"/>
              </a:rPr>
              <a:t>ikipedia (To install the module ‘pip install </a:t>
            </a:r>
            <a:r>
              <a:rPr lang="en-IN" sz="2800" dirty="0">
                <a:latin typeface="Agency FB" panose="020B0503020202020204" pitchFamily="34" charset="0"/>
                <a:ea typeface="SimSun" panose="02010600030101010101" pitchFamily="2" charset="-122"/>
                <a:cs typeface="SimSun" panose="02010600030101010101" pitchFamily="2" charset="-122"/>
              </a:rPr>
              <a:t>W</a:t>
            </a:r>
            <a:r>
              <a:rPr lang="en-IN" sz="2800" dirty="0">
                <a:effectLst/>
                <a:latin typeface="Agency FB" panose="020B0503020202020204" pitchFamily="34" charset="0"/>
                <a:ea typeface="SimSun" panose="02010600030101010101" pitchFamily="2" charset="-122"/>
                <a:cs typeface="SimSun" panose="02010600030101010101" pitchFamily="2" charset="-122"/>
              </a:rPr>
              <a:t>ikipedia’)</a:t>
            </a:r>
            <a:endParaRPr lang="en-IN" sz="2800" dirty="0">
              <a:effectLst/>
              <a:latin typeface="Agency FB" panose="020B050302020202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073187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48F2AE-6674-4658-A5C1-B5562B5E3B67}"/>
              </a:ext>
            </a:extLst>
          </p:cNvPr>
          <p:cNvPicPr>
            <a:picLocks noChangeAspect="1"/>
          </p:cNvPicPr>
          <p:nvPr/>
        </p:nvPicPr>
        <p:blipFill>
          <a:blip r:embed="rId2"/>
          <a:stretch>
            <a:fillRect/>
          </a:stretch>
        </p:blipFill>
        <p:spPr>
          <a:xfrm>
            <a:off x="2107162" y="1324946"/>
            <a:ext cx="7697755" cy="1848239"/>
          </a:xfrm>
          <a:prstGeom prst="rect">
            <a:avLst/>
          </a:prstGeom>
        </p:spPr>
      </p:pic>
      <p:sp>
        <p:nvSpPr>
          <p:cNvPr id="4" name="TextBox 3">
            <a:extLst>
              <a:ext uri="{FF2B5EF4-FFF2-40B4-BE49-F238E27FC236}">
                <a16:creationId xmlns:a16="http://schemas.microsoft.com/office/drawing/2014/main" id="{32139F5C-550A-43B1-B467-B030EF485F07}"/>
              </a:ext>
            </a:extLst>
          </p:cNvPr>
          <p:cNvSpPr txBox="1"/>
          <p:nvPr/>
        </p:nvSpPr>
        <p:spPr>
          <a:xfrm>
            <a:off x="1001485" y="3429000"/>
            <a:ext cx="10189029" cy="2019271"/>
          </a:xfrm>
          <a:prstGeom prst="rect">
            <a:avLst/>
          </a:prstGeom>
          <a:noFill/>
        </p:spPr>
        <p:txBody>
          <a:bodyPr wrap="square" rtlCol="0">
            <a:spAutoFit/>
          </a:bodyPr>
          <a:lstStyle/>
          <a:p>
            <a:pPr marL="571500" indent="-571500">
              <a:lnSpc>
                <a:spcPct val="120000"/>
              </a:lnSpc>
              <a:buFont typeface="Wingdings" panose="05000000000000000000" pitchFamily="2" charset="2"/>
              <a:buChar char="ü"/>
            </a:pPr>
            <a:r>
              <a:rPr lang="en-US" altLang="en-US" sz="3600" dirty="0">
                <a:latin typeface="Agency FB" panose="020B0503020202020204" pitchFamily="34" charset="0"/>
                <a:cs typeface="Sitka Heading" panose="02000505000000020004" charset="0"/>
                <a:sym typeface="+mn-ea"/>
              </a:rPr>
              <a:t>This part of code is used to take user voice as input and convert it into text format and stores. The other part </a:t>
            </a:r>
            <a:r>
              <a:rPr lang="en-US" altLang="en-US" sz="3600" dirty="0" err="1">
                <a:latin typeface="Agency FB" panose="020B0503020202020204" pitchFamily="34" charset="0"/>
                <a:cs typeface="Sitka Heading" panose="02000505000000020004" charset="0"/>
                <a:sym typeface="+mn-ea"/>
              </a:rPr>
              <a:t>i.e</a:t>
            </a:r>
            <a:r>
              <a:rPr lang="en-US" altLang="en-US" sz="3600" dirty="0">
                <a:latin typeface="Agency FB" panose="020B0503020202020204" pitchFamily="34" charset="0"/>
                <a:cs typeface="Sitka Heading" panose="02000505000000020004" charset="0"/>
                <a:sym typeface="+mn-ea"/>
              </a:rPr>
              <a:t> the ‘</a:t>
            </a:r>
            <a:r>
              <a:rPr lang="en-US" altLang="en-US" sz="3600" dirty="0" err="1">
                <a:latin typeface="Agency FB" panose="020B0503020202020204" pitchFamily="34" charset="0"/>
                <a:cs typeface="Sitka Heading" panose="02000505000000020004" charset="0"/>
                <a:sym typeface="+mn-ea"/>
              </a:rPr>
              <a:t>getProperty</a:t>
            </a:r>
            <a:r>
              <a:rPr lang="en-US" altLang="en-US" sz="3600" dirty="0">
                <a:latin typeface="Agency FB" panose="020B0503020202020204" pitchFamily="34" charset="0"/>
                <a:cs typeface="Sitka Heading" panose="02000505000000020004" charset="0"/>
                <a:sym typeface="+mn-ea"/>
              </a:rPr>
              <a:t>’ part changes the male voice to the female voice</a:t>
            </a:r>
            <a:endParaRPr lang="en-US" sz="3600" dirty="0">
              <a:latin typeface="Agency FB" panose="020B0503020202020204" pitchFamily="34" charset="0"/>
              <a:cs typeface="Sitka Heading" panose="02000505000000020004" charset="0"/>
            </a:endParaRPr>
          </a:p>
        </p:txBody>
      </p:sp>
    </p:spTree>
    <p:extLst>
      <p:ext uri="{BB962C8B-B14F-4D97-AF65-F5344CB8AC3E}">
        <p14:creationId xmlns:p14="http://schemas.microsoft.com/office/powerpoint/2010/main" val="22278380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A3CA5A-5A7B-4286-8A1B-C20C90F5B78D}"/>
              </a:ext>
            </a:extLst>
          </p:cNvPr>
          <p:cNvPicPr>
            <a:picLocks noChangeAspect="1"/>
          </p:cNvPicPr>
          <p:nvPr/>
        </p:nvPicPr>
        <p:blipFill>
          <a:blip r:embed="rId2"/>
          <a:stretch>
            <a:fillRect/>
          </a:stretch>
        </p:blipFill>
        <p:spPr>
          <a:xfrm>
            <a:off x="3492759" y="1708279"/>
            <a:ext cx="5206482" cy="1352939"/>
          </a:xfrm>
          <a:prstGeom prst="rect">
            <a:avLst/>
          </a:prstGeom>
        </p:spPr>
      </p:pic>
      <p:sp>
        <p:nvSpPr>
          <p:cNvPr id="4" name="TextBox 3">
            <a:extLst>
              <a:ext uri="{FF2B5EF4-FFF2-40B4-BE49-F238E27FC236}">
                <a16:creationId xmlns:a16="http://schemas.microsoft.com/office/drawing/2014/main" id="{9AE43370-BE46-4B30-8E25-DE0A2099BEF0}"/>
              </a:ext>
            </a:extLst>
          </p:cNvPr>
          <p:cNvSpPr txBox="1"/>
          <p:nvPr/>
        </p:nvSpPr>
        <p:spPr>
          <a:xfrm flipH="1">
            <a:off x="1243614" y="3293706"/>
            <a:ext cx="9704771" cy="2684068"/>
          </a:xfrm>
          <a:prstGeom prst="rect">
            <a:avLst/>
          </a:prstGeom>
          <a:noFill/>
        </p:spPr>
        <p:txBody>
          <a:bodyPr wrap="square" rtlCol="0">
            <a:spAutoFit/>
          </a:bodyPr>
          <a:lstStyle/>
          <a:p>
            <a:pPr marL="285750" indent="-285750">
              <a:lnSpc>
                <a:spcPct val="120000"/>
              </a:lnSpc>
              <a:buFont typeface="Wingdings" panose="05000000000000000000" pitchFamily="2" charset="2"/>
              <a:buChar char="ü"/>
            </a:pPr>
            <a:r>
              <a:rPr lang="en-US" altLang="en-US" sz="3600" dirty="0">
                <a:latin typeface="Agency FB" panose="020B0503020202020204" pitchFamily="34" charset="0"/>
                <a:cs typeface="Sitka Heading" panose="02000505000000020004" charset="0"/>
                <a:sym typeface="+mn-ea"/>
              </a:rPr>
              <a:t>Giving voice output </a:t>
            </a:r>
          </a:p>
          <a:p>
            <a:pPr marL="285750" indent="-285750">
              <a:lnSpc>
                <a:spcPct val="120000"/>
              </a:lnSpc>
              <a:buFont typeface="Wingdings" panose="05000000000000000000" pitchFamily="2" charset="2"/>
              <a:buChar char="ü"/>
            </a:pPr>
            <a:r>
              <a:rPr lang="en-US" altLang="en-US" sz="3600" dirty="0">
                <a:latin typeface="Agency FB" panose="020B0503020202020204" pitchFamily="34" charset="0"/>
                <a:cs typeface="Sitka Heading" panose="02000505000000020004" charset="0"/>
                <a:sym typeface="+mn-ea"/>
              </a:rPr>
              <a:t>The ‘talk’ function is used to get the output in audio format and after finishing the task it waits for the next </a:t>
            </a:r>
            <a:r>
              <a:rPr lang="en-US" altLang="en-US" sz="3600" dirty="0" err="1">
                <a:latin typeface="Agency FB" panose="020B0503020202020204" pitchFamily="34" charset="0"/>
                <a:cs typeface="Sitka Heading" panose="02000505000000020004" charset="0"/>
                <a:sym typeface="+mn-ea"/>
              </a:rPr>
              <a:t>insturction</a:t>
            </a:r>
            <a:r>
              <a:rPr lang="en-US" altLang="en-US" sz="3600" dirty="0">
                <a:latin typeface="Agency FB" panose="020B0503020202020204" pitchFamily="34" charset="0"/>
                <a:cs typeface="Sitka Heading" panose="02000505000000020004" charset="0"/>
                <a:sym typeface="+mn-ea"/>
              </a:rPr>
              <a:t> to be given by the user.</a:t>
            </a:r>
          </a:p>
        </p:txBody>
      </p:sp>
    </p:spTree>
    <p:extLst>
      <p:ext uri="{BB962C8B-B14F-4D97-AF65-F5344CB8AC3E}">
        <p14:creationId xmlns:p14="http://schemas.microsoft.com/office/powerpoint/2010/main" val="384322325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FA79FC-473D-4C8F-8417-7DFCC29D054F}"/>
              </a:ext>
            </a:extLst>
          </p:cNvPr>
          <p:cNvPicPr>
            <a:picLocks noChangeAspect="1"/>
          </p:cNvPicPr>
          <p:nvPr/>
        </p:nvPicPr>
        <p:blipFill>
          <a:blip r:embed="rId2"/>
          <a:stretch>
            <a:fillRect/>
          </a:stretch>
        </p:blipFill>
        <p:spPr>
          <a:xfrm>
            <a:off x="1922105" y="597548"/>
            <a:ext cx="8089641" cy="2831452"/>
          </a:xfrm>
          <a:prstGeom prst="rect">
            <a:avLst/>
          </a:prstGeom>
        </p:spPr>
      </p:pic>
      <p:sp>
        <p:nvSpPr>
          <p:cNvPr id="5" name="TextBox 4">
            <a:extLst>
              <a:ext uri="{FF2B5EF4-FFF2-40B4-BE49-F238E27FC236}">
                <a16:creationId xmlns:a16="http://schemas.microsoft.com/office/drawing/2014/main" id="{AEF67BE5-76D3-4B69-862C-AC33D4A00105}"/>
              </a:ext>
            </a:extLst>
          </p:cNvPr>
          <p:cNvSpPr txBox="1"/>
          <p:nvPr/>
        </p:nvSpPr>
        <p:spPr>
          <a:xfrm flipH="1">
            <a:off x="802430" y="3750907"/>
            <a:ext cx="10792409" cy="2556597"/>
          </a:xfrm>
          <a:prstGeom prst="rect">
            <a:avLst/>
          </a:prstGeom>
          <a:noFill/>
        </p:spPr>
        <p:txBody>
          <a:bodyPr wrap="square" rtlCol="0">
            <a:spAutoFit/>
          </a:bodyPr>
          <a:lstStyle/>
          <a:p>
            <a:pPr marL="342900" lvl="0" indent="-342900">
              <a:lnSpc>
                <a:spcPct val="107000"/>
              </a:lnSpc>
              <a:spcAft>
                <a:spcPts val="800"/>
              </a:spcAft>
              <a:buFont typeface="Wingdings" panose="05000000000000000000" pitchFamily="2" charset="2"/>
              <a:buChar char="ü"/>
              <a:tabLst>
                <a:tab pos="266700" algn="l"/>
              </a:tabLst>
            </a:pPr>
            <a:r>
              <a:rPr lang="en-IN" sz="2400" dirty="0">
                <a:effectLst/>
                <a:latin typeface="Calibri" panose="020F0502020204030204" pitchFamily="34" charset="0"/>
                <a:ea typeface="SimSun" panose="02010600030101010101" pitchFamily="2" charset="-122"/>
                <a:cs typeface="Times New Roman" panose="02020603050405020304" pitchFamily="18" charset="0"/>
              </a:rPr>
              <a:t>The ‘</a:t>
            </a:r>
            <a:r>
              <a:rPr lang="en-IN" sz="2400" dirty="0" err="1">
                <a:effectLst/>
                <a:latin typeface="Calibri" panose="020F0502020204030204" pitchFamily="34" charset="0"/>
                <a:ea typeface="SimSun" panose="02010600030101010101" pitchFamily="2" charset="-122"/>
                <a:cs typeface="Times New Roman" panose="02020603050405020304" pitchFamily="18" charset="0"/>
              </a:rPr>
              <a:t>take_command</a:t>
            </a:r>
            <a:r>
              <a:rPr lang="en-IN" sz="2400" dirty="0">
                <a:effectLst/>
                <a:latin typeface="Calibri" panose="020F0502020204030204" pitchFamily="34" charset="0"/>
                <a:ea typeface="SimSun" panose="02010600030101010101" pitchFamily="2" charset="-122"/>
                <a:cs typeface="Times New Roman" panose="02020603050405020304" pitchFamily="18" charset="0"/>
              </a:rPr>
              <a:t>’ function is used to initialize the microphone to listen  the user voice and convert the voice to text by using the ‘listener’ variable which is declared already for the </a:t>
            </a:r>
            <a:r>
              <a:rPr lang="en-IN" sz="2400" dirty="0" err="1">
                <a:effectLst/>
                <a:latin typeface="Calibri" panose="020F0502020204030204" pitchFamily="34" charset="0"/>
                <a:ea typeface="SimSun" panose="02010600030101010101" pitchFamily="2" charset="-122"/>
                <a:cs typeface="Times New Roman" panose="02020603050405020304" pitchFamily="18" charset="0"/>
              </a:rPr>
              <a:t>convertion</a:t>
            </a:r>
            <a:r>
              <a:rPr lang="en-IN" sz="2400" dirty="0">
                <a:latin typeface="Calibri" panose="020F0502020204030204" pitchFamily="34" charset="0"/>
                <a:ea typeface="SimSun" panose="02010600030101010101" pitchFamily="2" charset="-122"/>
                <a:cs typeface="Times New Roman" panose="02020603050405020304" pitchFamily="18" charset="0"/>
              </a:rPr>
              <a:t>.</a:t>
            </a:r>
          </a:p>
          <a:p>
            <a:pPr marL="342900" indent="-342900">
              <a:lnSpc>
                <a:spcPct val="107000"/>
              </a:lnSpc>
              <a:spcAft>
                <a:spcPts val="800"/>
              </a:spcAft>
              <a:buFont typeface="Wingdings" panose="05000000000000000000" pitchFamily="2" charset="2"/>
              <a:buChar char="ü"/>
              <a:tabLst>
                <a:tab pos="266700" algn="l"/>
              </a:tabLst>
            </a:pPr>
            <a:r>
              <a:rPr lang="en-IN" sz="2400" dirty="0">
                <a:effectLst/>
                <a:latin typeface="Calibri" panose="020F0502020204030204" pitchFamily="34" charset="0"/>
                <a:ea typeface="SimSun" panose="02010600030101010101" pitchFamily="2" charset="-122"/>
                <a:cs typeface="Times New Roman" panose="02020603050405020304" pitchFamily="18" charset="0"/>
              </a:rPr>
              <a:t>The ‘if’ part is used to make the virtual assistant to get the user voice as input until or unless its name is called (in this case it is “Alexa”). </a:t>
            </a:r>
          </a:p>
          <a:p>
            <a:pPr marL="342900" lvl="0" indent="-342900">
              <a:lnSpc>
                <a:spcPct val="107000"/>
              </a:lnSpc>
              <a:spcAft>
                <a:spcPts val="800"/>
              </a:spcAft>
              <a:buFont typeface="Wingdings" panose="05000000000000000000" pitchFamily="2" charset="2"/>
              <a:buChar char="ü"/>
              <a:tabLst>
                <a:tab pos="266700" algn="l"/>
              </a:tabLst>
            </a:pP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7751186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DC841F-CD4F-446D-9010-257F5766DCFF}"/>
              </a:ext>
            </a:extLst>
          </p:cNvPr>
          <p:cNvPicPr>
            <a:picLocks noChangeAspect="1"/>
          </p:cNvPicPr>
          <p:nvPr/>
        </p:nvPicPr>
        <p:blipFill>
          <a:blip r:embed="rId2"/>
          <a:stretch>
            <a:fillRect/>
          </a:stretch>
        </p:blipFill>
        <p:spPr>
          <a:xfrm>
            <a:off x="267477" y="718455"/>
            <a:ext cx="5589035" cy="1819472"/>
          </a:xfrm>
          <a:prstGeom prst="rect">
            <a:avLst/>
          </a:prstGeom>
        </p:spPr>
      </p:pic>
      <p:sp>
        <p:nvSpPr>
          <p:cNvPr id="4" name="TextBox 3">
            <a:extLst>
              <a:ext uri="{FF2B5EF4-FFF2-40B4-BE49-F238E27FC236}">
                <a16:creationId xmlns:a16="http://schemas.microsoft.com/office/drawing/2014/main" id="{A925924D-44A9-460F-B86B-B32617610F08}"/>
              </a:ext>
            </a:extLst>
          </p:cNvPr>
          <p:cNvSpPr txBox="1"/>
          <p:nvPr/>
        </p:nvSpPr>
        <p:spPr>
          <a:xfrm>
            <a:off x="6018245" y="1119674"/>
            <a:ext cx="5906278" cy="1244956"/>
          </a:xfrm>
          <a:prstGeom prst="rect">
            <a:avLst/>
          </a:prstGeom>
          <a:noFill/>
        </p:spPr>
        <p:txBody>
          <a:bodyPr wrap="square" rtlCol="0">
            <a:spAutoFit/>
          </a:bodyPr>
          <a:lstStyle/>
          <a:p>
            <a:pPr marL="342900" lvl="0" indent="-342900">
              <a:lnSpc>
                <a:spcPct val="107000"/>
              </a:lnSpc>
              <a:spcAft>
                <a:spcPts val="800"/>
              </a:spcAft>
              <a:buFont typeface="Wingdings" panose="05000000000000000000" pitchFamily="2" charset="2"/>
              <a:buChar char="ü"/>
              <a:tabLst>
                <a:tab pos="266700" algn="l"/>
              </a:tabLst>
            </a:pPr>
            <a:r>
              <a:rPr lang="en-IN" sz="2400" dirty="0">
                <a:effectLst/>
                <a:latin typeface="Agency FB" panose="020B0503020202020204" pitchFamily="34" charset="0"/>
                <a:ea typeface="SimSun" panose="02010600030101010101" pitchFamily="2" charset="-122"/>
                <a:cs typeface="Times New Roman" panose="02020603050405020304" pitchFamily="18" charset="0"/>
              </a:rPr>
              <a:t>When user ask the virtual assistant to play the song it recognizes the  ‘ play ’ word and </a:t>
            </a:r>
            <a:r>
              <a:rPr lang="en-IN" sz="2400" dirty="0" err="1">
                <a:effectLst/>
                <a:latin typeface="Agency FB" panose="020B0503020202020204" pitchFamily="34" charset="0"/>
                <a:ea typeface="SimSun" panose="02010600030101010101" pitchFamily="2" charset="-122"/>
                <a:cs typeface="Times New Roman" panose="02020603050405020304" pitchFamily="18" charset="0"/>
              </a:rPr>
              <a:t>goto</a:t>
            </a:r>
            <a:r>
              <a:rPr lang="en-IN" sz="2400" dirty="0">
                <a:effectLst/>
                <a:latin typeface="Agency FB" panose="020B0503020202020204" pitchFamily="34" charset="0"/>
                <a:ea typeface="SimSun" panose="02010600030101010101" pitchFamily="2" charset="-122"/>
                <a:cs typeface="Times New Roman" panose="02020603050405020304" pitchFamily="18" charset="0"/>
              </a:rPr>
              <a:t> </a:t>
            </a:r>
            <a:r>
              <a:rPr lang="en-IN" sz="2400" dirty="0" err="1">
                <a:effectLst/>
                <a:latin typeface="Agency FB" panose="020B0503020202020204" pitchFamily="34" charset="0"/>
                <a:ea typeface="SimSun" panose="02010600030101010101" pitchFamily="2" charset="-122"/>
                <a:cs typeface="Times New Roman" panose="02020603050405020304" pitchFamily="18" charset="0"/>
              </a:rPr>
              <a:t>Youtube</a:t>
            </a:r>
            <a:r>
              <a:rPr lang="en-IN" sz="2400" dirty="0">
                <a:effectLst/>
                <a:latin typeface="Agency FB" panose="020B0503020202020204" pitchFamily="34" charset="0"/>
                <a:ea typeface="SimSun" panose="02010600030101010101" pitchFamily="2" charset="-122"/>
                <a:cs typeface="Times New Roman" panose="02020603050405020304" pitchFamily="18" charset="0"/>
              </a:rPr>
              <a:t> , search for the song .  </a:t>
            </a:r>
          </a:p>
        </p:txBody>
      </p:sp>
      <p:pic>
        <p:nvPicPr>
          <p:cNvPr id="6" name="Picture 5">
            <a:extLst>
              <a:ext uri="{FF2B5EF4-FFF2-40B4-BE49-F238E27FC236}">
                <a16:creationId xmlns:a16="http://schemas.microsoft.com/office/drawing/2014/main" id="{731FE02B-69B6-4BA6-8EF5-CDF71F68BDEB}"/>
              </a:ext>
            </a:extLst>
          </p:cNvPr>
          <p:cNvPicPr>
            <a:picLocks noChangeAspect="1"/>
          </p:cNvPicPr>
          <p:nvPr/>
        </p:nvPicPr>
        <p:blipFill>
          <a:blip r:embed="rId3"/>
          <a:stretch>
            <a:fillRect/>
          </a:stretch>
        </p:blipFill>
        <p:spPr>
          <a:xfrm>
            <a:off x="6316824" y="3592286"/>
            <a:ext cx="5708682" cy="1902413"/>
          </a:xfrm>
          <a:prstGeom prst="rect">
            <a:avLst/>
          </a:prstGeom>
        </p:spPr>
      </p:pic>
      <p:sp>
        <p:nvSpPr>
          <p:cNvPr id="7" name="TextBox 6">
            <a:extLst>
              <a:ext uri="{FF2B5EF4-FFF2-40B4-BE49-F238E27FC236}">
                <a16:creationId xmlns:a16="http://schemas.microsoft.com/office/drawing/2014/main" id="{F73E78C7-8350-4009-99C6-57C5CC02F2A6}"/>
              </a:ext>
            </a:extLst>
          </p:cNvPr>
          <p:cNvSpPr txBox="1"/>
          <p:nvPr/>
        </p:nvSpPr>
        <p:spPr>
          <a:xfrm>
            <a:off x="457200" y="3854571"/>
            <a:ext cx="5225143" cy="1640129"/>
          </a:xfrm>
          <a:prstGeom prst="rect">
            <a:avLst/>
          </a:prstGeom>
          <a:noFill/>
        </p:spPr>
        <p:txBody>
          <a:bodyPr wrap="square" rtlCol="0">
            <a:spAutoFit/>
          </a:bodyPr>
          <a:lstStyle/>
          <a:p>
            <a:pPr marL="342900" lvl="0" indent="-342900">
              <a:lnSpc>
                <a:spcPct val="107000"/>
              </a:lnSpc>
              <a:spcAft>
                <a:spcPts val="800"/>
              </a:spcAft>
              <a:buFont typeface="Wingdings" panose="05000000000000000000" pitchFamily="2" charset="2"/>
              <a:buChar char="ü"/>
              <a:tabLst>
                <a:tab pos="266700" algn="l"/>
              </a:tabLst>
            </a:pPr>
            <a:r>
              <a:rPr lang="en-IN" sz="2400" dirty="0">
                <a:effectLst/>
                <a:latin typeface="Agency FB" panose="020B0503020202020204" pitchFamily="34" charset="0"/>
                <a:ea typeface="SimSun" panose="02010600030101010101" pitchFamily="2" charset="-122"/>
                <a:cs typeface="Times New Roman" panose="02020603050405020304" pitchFamily="18" charset="0"/>
              </a:rPr>
              <a:t>When user asks the virtual assistant for the time this part of the code recognize the ‘ time ’ word and gets the exact current time and gives the output to the user.</a:t>
            </a:r>
          </a:p>
        </p:txBody>
      </p:sp>
    </p:spTree>
    <p:extLst>
      <p:ext uri="{BB962C8B-B14F-4D97-AF65-F5344CB8AC3E}">
        <p14:creationId xmlns:p14="http://schemas.microsoft.com/office/powerpoint/2010/main" val="367042623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63E547-ED7D-41EA-ADED-45FBAF3D1935}"/>
              </a:ext>
            </a:extLst>
          </p:cNvPr>
          <p:cNvPicPr>
            <a:picLocks noChangeAspect="1"/>
          </p:cNvPicPr>
          <p:nvPr/>
        </p:nvPicPr>
        <p:blipFill>
          <a:blip r:embed="rId2"/>
          <a:stretch>
            <a:fillRect/>
          </a:stretch>
        </p:blipFill>
        <p:spPr>
          <a:xfrm>
            <a:off x="989045" y="690467"/>
            <a:ext cx="4721290" cy="1789534"/>
          </a:xfrm>
          <a:prstGeom prst="rect">
            <a:avLst/>
          </a:prstGeom>
        </p:spPr>
      </p:pic>
      <p:sp>
        <p:nvSpPr>
          <p:cNvPr id="4" name="TextBox 3">
            <a:extLst>
              <a:ext uri="{FF2B5EF4-FFF2-40B4-BE49-F238E27FC236}">
                <a16:creationId xmlns:a16="http://schemas.microsoft.com/office/drawing/2014/main" id="{3E99174F-6FF3-47FA-9054-0277D2DA70FC}"/>
              </a:ext>
            </a:extLst>
          </p:cNvPr>
          <p:cNvSpPr txBox="1"/>
          <p:nvPr/>
        </p:nvSpPr>
        <p:spPr>
          <a:xfrm>
            <a:off x="6363478" y="765110"/>
            <a:ext cx="5607698" cy="1640129"/>
          </a:xfrm>
          <a:prstGeom prst="rect">
            <a:avLst/>
          </a:prstGeom>
          <a:noFill/>
        </p:spPr>
        <p:txBody>
          <a:bodyPr wrap="square" rtlCol="0">
            <a:spAutoFit/>
          </a:bodyPr>
          <a:lstStyle/>
          <a:p>
            <a:pPr marL="342900" lvl="0" indent="-342900">
              <a:lnSpc>
                <a:spcPct val="107000"/>
              </a:lnSpc>
              <a:spcAft>
                <a:spcPts val="800"/>
              </a:spcAft>
              <a:buFont typeface="Wingdings" panose="05000000000000000000" pitchFamily="2" charset="2"/>
              <a:buChar char="ü"/>
              <a:tabLst>
                <a:tab pos="266700" algn="l"/>
              </a:tabLst>
            </a:pPr>
            <a:r>
              <a:rPr lang="en-IN" sz="2400" dirty="0">
                <a:effectLst/>
                <a:latin typeface="Agency FB" panose="020B0503020202020204" pitchFamily="34" charset="0"/>
                <a:ea typeface="SimSun" panose="02010600030101010101" pitchFamily="2" charset="-122"/>
                <a:cs typeface="Times New Roman" panose="02020603050405020304" pitchFamily="18" charset="0"/>
              </a:rPr>
              <a:t>When user asks the virtual assistant for the date this part of the code recognize the ‘ date ’ word and gets the exact current date and gives the output to the user.</a:t>
            </a:r>
          </a:p>
        </p:txBody>
      </p:sp>
      <p:pic>
        <p:nvPicPr>
          <p:cNvPr id="6" name="Picture 5">
            <a:extLst>
              <a:ext uri="{FF2B5EF4-FFF2-40B4-BE49-F238E27FC236}">
                <a16:creationId xmlns:a16="http://schemas.microsoft.com/office/drawing/2014/main" id="{1B19B933-B8A1-4DD4-9F24-D57CA19E27C5}"/>
              </a:ext>
            </a:extLst>
          </p:cNvPr>
          <p:cNvPicPr>
            <a:picLocks noChangeAspect="1"/>
          </p:cNvPicPr>
          <p:nvPr/>
        </p:nvPicPr>
        <p:blipFill>
          <a:blip r:embed="rId3"/>
          <a:stretch>
            <a:fillRect/>
          </a:stretch>
        </p:blipFill>
        <p:spPr>
          <a:xfrm>
            <a:off x="6476708" y="3816221"/>
            <a:ext cx="5494468" cy="1884784"/>
          </a:xfrm>
          <a:prstGeom prst="rect">
            <a:avLst/>
          </a:prstGeom>
        </p:spPr>
      </p:pic>
      <p:sp>
        <p:nvSpPr>
          <p:cNvPr id="7" name="TextBox 6">
            <a:extLst>
              <a:ext uri="{FF2B5EF4-FFF2-40B4-BE49-F238E27FC236}">
                <a16:creationId xmlns:a16="http://schemas.microsoft.com/office/drawing/2014/main" id="{3DFFC354-9A4F-4880-B2EA-2F4FA338912D}"/>
              </a:ext>
            </a:extLst>
          </p:cNvPr>
          <p:cNvSpPr txBox="1"/>
          <p:nvPr/>
        </p:nvSpPr>
        <p:spPr>
          <a:xfrm flipH="1">
            <a:off x="382555" y="3770502"/>
            <a:ext cx="5494468" cy="2035301"/>
          </a:xfrm>
          <a:prstGeom prst="rect">
            <a:avLst/>
          </a:prstGeom>
          <a:noFill/>
        </p:spPr>
        <p:txBody>
          <a:bodyPr wrap="square" rtlCol="0">
            <a:spAutoFit/>
          </a:bodyPr>
          <a:lstStyle/>
          <a:p>
            <a:pPr marL="285750" lvl="0" indent="-285750">
              <a:lnSpc>
                <a:spcPct val="107000"/>
              </a:lnSpc>
              <a:spcAft>
                <a:spcPts val="800"/>
              </a:spcAft>
              <a:buFont typeface="Wingdings" panose="05000000000000000000" pitchFamily="2" charset="2"/>
              <a:buChar char="ü"/>
              <a:tabLst>
                <a:tab pos="266700" algn="l"/>
              </a:tabLst>
            </a:pPr>
            <a:r>
              <a:rPr lang="en-IN" sz="2400" dirty="0">
                <a:effectLst/>
                <a:latin typeface="Agency FB" panose="020B0503020202020204" pitchFamily="34" charset="0"/>
                <a:ea typeface="SimSun" panose="02010600030101010101" pitchFamily="2" charset="-122"/>
                <a:cs typeface="Times New Roman" panose="02020603050405020304" pitchFamily="18" charset="0"/>
              </a:rPr>
              <a:t>When user ask the virtual assistant to search  about a person (</a:t>
            </a:r>
            <a:r>
              <a:rPr lang="en-IN" sz="2400" dirty="0" err="1">
                <a:effectLst/>
                <a:latin typeface="Agency FB" panose="020B0503020202020204" pitchFamily="34" charset="0"/>
                <a:ea typeface="SimSun" panose="02010600030101010101" pitchFamily="2" charset="-122"/>
                <a:cs typeface="Times New Roman" panose="02020603050405020304" pitchFamily="18" charset="0"/>
              </a:rPr>
              <a:t>eg</a:t>
            </a:r>
            <a:r>
              <a:rPr lang="en-IN" sz="2400" dirty="0">
                <a:effectLst/>
                <a:latin typeface="Agency FB" panose="020B0503020202020204" pitchFamily="34" charset="0"/>
                <a:ea typeface="SimSun" panose="02010600030101010101" pitchFamily="2" charset="-122"/>
                <a:cs typeface="Times New Roman" panose="02020603050405020304" pitchFamily="18" charset="0"/>
              </a:rPr>
              <a:t>: who is Narendra </a:t>
            </a:r>
            <a:r>
              <a:rPr lang="en-IN" sz="2400" dirty="0" err="1">
                <a:effectLst/>
                <a:latin typeface="Agency FB" panose="020B0503020202020204" pitchFamily="34" charset="0"/>
                <a:ea typeface="SimSun" panose="02010600030101010101" pitchFamily="2" charset="-122"/>
                <a:cs typeface="Times New Roman" panose="02020603050405020304" pitchFamily="18" charset="0"/>
              </a:rPr>
              <a:t>modi</a:t>
            </a:r>
            <a:r>
              <a:rPr lang="en-IN" sz="2400" dirty="0">
                <a:effectLst/>
                <a:latin typeface="Agency FB" panose="020B0503020202020204" pitchFamily="34" charset="0"/>
                <a:ea typeface="SimSun" panose="02010600030101010101" pitchFamily="2" charset="-122"/>
                <a:cs typeface="Times New Roman" panose="02020603050405020304" pitchFamily="18" charset="0"/>
              </a:rPr>
              <a:t>) it recognizes the word ‘ who is ’ and search for the information about the person in </a:t>
            </a:r>
            <a:r>
              <a:rPr lang="en-IN" sz="2400" dirty="0" err="1">
                <a:effectLst/>
                <a:latin typeface="Agency FB" panose="020B0503020202020204" pitchFamily="34" charset="0"/>
                <a:ea typeface="SimSun" panose="02010600030101010101" pitchFamily="2" charset="-122"/>
                <a:cs typeface="Times New Roman" panose="02020603050405020304" pitchFamily="18" charset="0"/>
              </a:rPr>
              <a:t>wikipedia</a:t>
            </a:r>
            <a:r>
              <a:rPr lang="en-IN" sz="2400" dirty="0">
                <a:effectLst/>
                <a:latin typeface="Agency FB" panose="020B0503020202020204" pitchFamily="34" charset="0"/>
                <a:ea typeface="SimSun" panose="02010600030101010101" pitchFamily="2" charset="-122"/>
                <a:cs typeface="Times New Roman" panose="02020603050405020304" pitchFamily="18" charset="0"/>
              </a:rPr>
              <a:t> and speaks 2 sentences about him.</a:t>
            </a:r>
          </a:p>
        </p:txBody>
      </p:sp>
    </p:spTree>
    <p:extLst>
      <p:ext uri="{BB962C8B-B14F-4D97-AF65-F5344CB8AC3E}">
        <p14:creationId xmlns:p14="http://schemas.microsoft.com/office/powerpoint/2010/main" val="100472895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61DF2C-B4D1-425E-8FCB-E2F7A6D0701D}"/>
              </a:ext>
            </a:extLst>
          </p:cNvPr>
          <p:cNvPicPr>
            <a:picLocks noChangeAspect="1"/>
          </p:cNvPicPr>
          <p:nvPr/>
        </p:nvPicPr>
        <p:blipFill>
          <a:blip r:embed="rId2"/>
          <a:stretch>
            <a:fillRect/>
          </a:stretch>
        </p:blipFill>
        <p:spPr>
          <a:xfrm>
            <a:off x="447772" y="699796"/>
            <a:ext cx="5343525" cy="1875453"/>
          </a:xfrm>
          <a:prstGeom prst="rect">
            <a:avLst/>
          </a:prstGeom>
        </p:spPr>
      </p:pic>
      <p:sp>
        <p:nvSpPr>
          <p:cNvPr id="4" name="TextBox 3">
            <a:extLst>
              <a:ext uri="{FF2B5EF4-FFF2-40B4-BE49-F238E27FC236}">
                <a16:creationId xmlns:a16="http://schemas.microsoft.com/office/drawing/2014/main" id="{957A554B-9C66-4FD4-9DBF-0936A3AFC853}"/>
              </a:ext>
            </a:extLst>
          </p:cNvPr>
          <p:cNvSpPr txBox="1"/>
          <p:nvPr/>
        </p:nvSpPr>
        <p:spPr>
          <a:xfrm flipH="1">
            <a:off x="6259905" y="699796"/>
            <a:ext cx="5617963" cy="1640129"/>
          </a:xfrm>
          <a:prstGeom prst="rect">
            <a:avLst/>
          </a:prstGeom>
          <a:noFill/>
        </p:spPr>
        <p:txBody>
          <a:bodyPr wrap="square" rtlCol="0">
            <a:spAutoFit/>
          </a:bodyPr>
          <a:lstStyle/>
          <a:p>
            <a:pPr marL="342900" lvl="0" indent="-342900">
              <a:lnSpc>
                <a:spcPct val="107000"/>
              </a:lnSpc>
              <a:spcAft>
                <a:spcPts val="800"/>
              </a:spcAft>
              <a:buFont typeface="Wingdings" panose="05000000000000000000" pitchFamily="2" charset="2"/>
              <a:buChar char="ü"/>
              <a:tabLst>
                <a:tab pos="266700" algn="l"/>
              </a:tabLst>
            </a:pPr>
            <a:r>
              <a:rPr lang="en-IN" sz="2400" dirty="0">
                <a:effectLst/>
                <a:latin typeface="Agency FB" panose="020B0503020202020204" pitchFamily="34" charset="0"/>
                <a:ea typeface="SimSun" panose="02010600030101010101" pitchFamily="2" charset="-122"/>
                <a:cs typeface="Times New Roman" panose="02020603050405020304" pitchFamily="18" charset="0"/>
              </a:rPr>
              <a:t>When user ask the virtual assistant to search about something (</a:t>
            </a:r>
            <a:r>
              <a:rPr lang="en-IN" sz="2400" dirty="0" err="1">
                <a:effectLst/>
                <a:latin typeface="Agency FB" panose="020B0503020202020204" pitchFamily="34" charset="0"/>
                <a:ea typeface="SimSun" panose="02010600030101010101" pitchFamily="2" charset="-122"/>
                <a:cs typeface="Times New Roman" panose="02020603050405020304" pitchFamily="18" charset="0"/>
              </a:rPr>
              <a:t>eg</a:t>
            </a:r>
            <a:r>
              <a:rPr lang="en-IN" sz="2400" dirty="0">
                <a:effectLst/>
                <a:latin typeface="Agency FB" panose="020B0503020202020204" pitchFamily="34" charset="0"/>
                <a:ea typeface="SimSun" panose="02010600030101010101" pitchFamily="2" charset="-122"/>
                <a:cs typeface="Times New Roman" panose="02020603050405020304" pitchFamily="18" charset="0"/>
              </a:rPr>
              <a:t>: what is virus) it recognizes the word ‘ what is ’ and search for the information about the topic in </a:t>
            </a:r>
            <a:r>
              <a:rPr lang="en-IN" sz="2400" dirty="0" err="1">
                <a:effectLst/>
                <a:latin typeface="Agency FB" panose="020B0503020202020204" pitchFamily="34" charset="0"/>
                <a:ea typeface="SimSun" panose="02010600030101010101" pitchFamily="2" charset="-122"/>
                <a:cs typeface="Times New Roman" panose="02020603050405020304" pitchFamily="18" charset="0"/>
              </a:rPr>
              <a:t>wikipedia</a:t>
            </a:r>
            <a:r>
              <a:rPr lang="en-IN" sz="2400" dirty="0">
                <a:effectLst/>
                <a:latin typeface="Agency FB" panose="020B0503020202020204" pitchFamily="34" charset="0"/>
                <a:ea typeface="SimSun" panose="02010600030101010101" pitchFamily="2" charset="-122"/>
                <a:cs typeface="Times New Roman" panose="02020603050405020304" pitchFamily="18" charset="0"/>
              </a:rPr>
              <a:t> and speaks 2 sentences about it .</a:t>
            </a:r>
          </a:p>
        </p:txBody>
      </p:sp>
      <p:pic>
        <p:nvPicPr>
          <p:cNvPr id="6" name="Picture 5">
            <a:extLst>
              <a:ext uri="{FF2B5EF4-FFF2-40B4-BE49-F238E27FC236}">
                <a16:creationId xmlns:a16="http://schemas.microsoft.com/office/drawing/2014/main" id="{3189A01D-B535-4AA1-A1EF-1DAA92656A16}"/>
              </a:ext>
            </a:extLst>
          </p:cNvPr>
          <p:cNvPicPr>
            <a:picLocks noChangeAspect="1"/>
          </p:cNvPicPr>
          <p:nvPr/>
        </p:nvPicPr>
        <p:blipFill>
          <a:blip r:embed="rId3"/>
          <a:stretch>
            <a:fillRect/>
          </a:stretch>
        </p:blipFill>
        <p:spPr>
          <a:xfrm>
            <a:off x="6764694" y="3816220"/>
            <a:ext cx="4786604" cy="1828800"/>
          </a:xfrm>
          <a:prstGeom prst="rect">
            <a:avLst/>
          </a:prstGeom>
        </p:spPr>
      </p:pic>
      <p:sp>
        <p:nvSpPr>
          <p:cNvPr id="7" name="TextBox 6">
            <a:extLst>
              <a:ext uri="{FF2B5EF4-FFF2-40B4-BE49-F238E27FC236}">
                <a16:creationId xmlns:a16="http://schemas.microsoft.com/office/drawing/2014/main" id="{F542EE26-E338-41AC-B4BC-967D0F3090A0}"/>
              </a:ext>
            </a:extLst>
          </p:cNvPr>
          <p:cNvSpPr txBox="1"/>
          <p:nvPr/>
        </p:nvSpPr>
        <p:spPr>
          <a:xfrm flipH="1">
            <a:off x="295420" y="3844212"/>
            <a:ext cx="5648228" cy="1629229"/>
          </a:xfrm>
          <a:prstGeom prst="rect">
            <a:avLst/>
          </a:prstGeom>
          <a:noFill/>
        </p:spPr>
        <p:txBody>
          <a:bodyPr wrap="square" rtlCol="0">
            <a:spAutoFit/>
          </a:bodyPr>
          <a:lstStyle/>
          <a:p>
            <a:pPr marL="457200" lvl="0" indent="-457200">
              <a:lnSpc>
                <a:spcPct val="107000"/>
              </a:lnSpc>
              <a:spcAft>
                <a:spcPts val="800"/>
              </a:spcAft>
              <a:buFont typeface="Wingdings" panose="05000000000000000000" pitchFamily="2" charset="2"/>
              <a:buChar char="ü"/>
              <a:tabLst>
                <a:tab pos="266700" algn="l"/>
              </a:tabLst>
            </a:pPr>
            <a:r>
              <a:rPr lang="en-IN" sz="3200" dirty="0">
                <a:effectLst/>
                <a:latin typeface="Agency FB" panose="020B0503020202020204" pitchFamily="34" charset="0"/>
                <a:ea typeface="SimSun" panose="02010600030101010101" pitchFamily="2" charset="-122"/>
                <a:cs typeface="Times New Roman" panose="02020603050405020304" pitchFamily="18" charset="0"/>
              </a:rPr>
              <a:t>When user asks for a joke it recognize the word ‘ joke ’ and says a random joke by searching it in the browser.</a:t>
            </a:r>
          </a:p>
        </p:txBody>
      </p:sp>
    </p:spTree>
    <p:extLst>
      <p:ext uri="{BB962C8B-B14F-4D97-AF65-F5344CB8AC3E}">
        <p14:creationId xmlns:p14="http://schemas.microsoft.com/office/powerpoint/2010/main" val="329174386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D8FC8A-7CBC-4949-8372-3523CD483E2E}"/>
              </a:ext>
            </a:extLst>
          </p:cNvPr>
          <p:cNvPicPr>
            <a:picLocks noChangeAspect="1"/>
          </p:cNvPicPr>
          <p:nvPr/>
        </p:nvPicPr>
        <p:blipFill>
          <a:blip r:embed="rId2"/>
          <a:stretch>
            <a:fillRect/>
          </a:stretch>
        </p:blipFill>
        <p:spPr>
          <a:xfrm>
            <a:off x="653143" y="1147666"/>
            <a:ext cx="5057192" cy="1567542"/>
          </a:xfrm>
          <a:prstGeom prst="rect">
            <a:avLst/>
          </a:prstGeom>
        </p:spPr>
      </p:pic>
      <p:pic>
        <p:nvPicPr>
          <p:cNvPr id="5" name="Picture 4">
            <a:extLst>
              <a:ext uri="{FF2B5EF4-FFF2-40B4-BE49-F238E27FC236}">
                <a16:creationId xmlns:a16="http://schemas.microsoft.com/office/drawing/2014/main" id="{84BAD2F6-6875-4533-98CA-38BC4B0941B2}"/>
              </a:ext>
            </a:extLst>
          </p:cNvPr>
          <p:cNvPicPr>
            <a:picLocks noChangeAspect="1"/>
          </p:cNvPicPr>
          <p:nvPr/>
        </p:nvPicPr>
        <p:blipFill>
          <a:blip r:embed="rId3"/>
          <a:stretch>
            <a:fillRect/>
          </a:stretch>
        </p:blipFill>
        <p:spPr>
          <a:xfrm>
            <a:off x="6270171" y="3974841"/>
            <a:ext cx="5784980" cy="1735494"/>
          </a:xfrm>
          <a:prstGeom prst="rect">
            <a:avLst/>
          </a:prstGeom>
        </p:spPr>
      </p:pic>
      <p:sp>
        <p:nvSpPr>
          <p:cNvPr id="6" name="TextBox 5">
            <a:extLst>
              <a:ext uri="{FF2B5EF4-FFF2-40B4-BE49-F238E27FC236}">
                <a16:creationId xmlns:a16="http://schemas.microsoft.com/office/drawing/2014/main" id="{2A19CF72-C2DB-4064-A4A9-7E291CDAD647}"/>
              </a:ext>
            </a:extLst>
          </p:cNvPr>
          <p:cNvSpPr txBox="1"/>
          <p:nvPr/>
        </p:nvSpPr>
        <p:spPr>
          <a:xfrm>
            <a:off x="394997" y="4040071"/>
            <a:ext cx="5573484" cy="1436996"/>
          </a:xfrm>
          <a:prstGeom prst="rect">
            <a:avLst/>
          </a:prstGeom>
          <a:noFill/>
        </p:spPr>
        <p:txBody>
          <a:bodyPr wrap="square">
            <a:spAutoFit/>
          </a:bodyPr>
          <a:lstStyle/>
          <a:p>
            <a:pPr marL="285750" lvl="0" indent="-285750">
              <a:lnSpc>
                <a:spcPct val="107000"/>
              </a:lnSpc>
              <a:spcAft>
                <a:spcPts val="800"/>
              </a:spcAft>
              <a:buFont typeface="Wingdings" panose="05000000000000000000" pitchFamily="2" charset="2"/>
              <a:buChar char="ü"/>
            </a:pPr>
            <a:r>
              <a:rPr lang="en-IN" sz="2800" dirty="0">
                <a:effectLst/>
                <a:latin typeface="Agency FB" panose="020B0503020202020204" pitchFamily="34" charset="0"/>
                <a:ea typeface="SimSun" panose="02010600030101010101" pitchFamily="2" charset="-122"/>
                <a:cs typeface="Times New Roman" panose="02020603050405020304" pitchFamily="18" charset="0"/>
              </a:rPr>
              <a:t>When user asks for chess game it recognize the word ‘ chess game’ it says opening chess and opens chess game</a:t>
            </a:r>
          </a:p>
        </p:txBody>
      </p:sp>
      <p:sp>
        <p:nvSpPr>
          <p:cNvPr id="4" name="TextBox 3">
            <a:extLst>
              <a:ext uri="{FF2B5EF4-FFF2-40B4-BE49-F238E27FC236}">
                <a16:creationId xmlns:a16="http://schemas.microsoft.com/office/drawing/2014/main" id="{9494E0D1-8329-4388-9808-DF7B05A6748A}"/>
              </a:ext>
            </a:extLst>
          </p:cNvPr>
          <p:cNvSpPr txBox="1"/>
          <p:nvPr/>
        </p:nvSpPr>
        <p:spPr>
          <a:xfrm>
            <a:off x="6481667" y="1212939"/>
            <a:ext cx="5397623" cy="1436996"/>
          </a:xfrm>
          <a:prstGeom prst="rect">
            <a:avLst/>
          </a:prstGeom>
          <a:noFill/>
        </p:spPr>
        <p:txBody>
          <a:bodyPr wrap="square" rtlCol="0">
            <a:spAutoFit/>
          </a:bodyPr>
          <a:lstStyle/>
          <a:p>
            <a:pPr marL="285750" lvl="0" indent="-285750">
              <a:lnSpc>
                <a:spcPct val="107000"/>
              </a:lnSpc>
              <a:spcAft>
                <a:spcPts val="800"/>
              </a:spcAft>
              <a:buFont typeface="Wingdings" panose="05000000000000000000" pitchFamily="2" charset="2"/>
              <a:buChar char="ü"/>
            </a:pPr>
            <a:r>
              <a:rPr lang="en-IN" sz="2800" dirty="0">
                <a:effectLst/>
                <a:latin typeface="Agency FB" panose="020B0503020202020204" pitchFamily="34" charset="0"/>
                <a:ea typeface="SimSun" panose="02010600030101010101" pitchFamily="2" charset="-122"/>
                <a:cs typeface="Times New Roman" panose="02020603050405020304" pitchFamily="18" charset="0"/>
              </a:rPr>
              <a:t>When user asks to open google it recognize the word ‘open google’ and says opening google then opens the google.</a:t>
            </a:r>
          </a:p>
        </p:txBody>
      </p:sp>
    </p:spTree>
    <p:extLst>
      <p:ext uri="{BB962C8B-B14F-4D97-AF65-F5344CB8AC3E}">
        <p14:creationId xmlns:p14="http://schemas.microsoft.com/office/powerpoint/2010/main" val="69412551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4DB41C-FBAA-48B7-AE4A-F664DDE53E1D}"/>
              </a:ext>
            </a:extLst>
          </p:cNvPr>
          <p:cNvPicPr>
            <a:picLocks noChangeAspect="1"/>
          </p:cNvPicPr>
          <p:nvPr/>
        </p:nvPicPr>
        <p:blipFill>
          <a:blip r:embed="rId2"/>
          <a:stretch>
            <a:fillRect/>
          </a:stretch>
        </p:blipFill>
        <p:spPr>
          <a:xfrm>
            <a:off x="293136" y="1203649"/>
            <a:ext cx="5659795" cy="1810139"/>
          </a:xfrm>
          <a:prstGeom prst="rect">
            <a:avLst/>
          </a:prstGeom>
        </p:spPr>
      </p:pic>
      <p:pic>
        <p:nvPicPr>
          <p:cNvPr id="5" name="Picture 4">
            <a:extLst>
              <a:ext uri="{FF2B5EF4-FFF2-40B4-BE49-F238E27FC236}">
                <a16:creationId xmlns:a16="http://schemas.microsoft.com/office/drawing/2014/main" id="{C8F4B03F-8110-4A1C-8F23-2A4A98D26A39}"/>
              </a:ext>
            </a:extLst>
          </p:cNvPr>
          <p:cNvPicPr>
            <a:picLocks noChangeAspect="1"/>
          </p:cNvPicPr>
          <p:nvPr/>
        </p:nvPicPr>
        <p:blipFill>
          <a:blip r:embed="rId3"/>
          <a:stretch>
            <a:fillRect/>
          </a:stretch>
        </p:blipFill>
        <p:spPr>
          <a:xfrm>
            <a:off x="2230777" y="3738403"/>
            <a:ext cx="7803472" cy="2618007"/>
          </a:xfrm>
          <a:prstGeom prst="rect">
            <a:avLst/>
          </a:prstGeom>
        </p:spPr>
      </p:pic>
      <p:sp>
        <p:nvSpPr>
          <p:cNvPr id="2" name="TextBox 1">
            <a:extLst>
              <a:ext uri="{FF2B5EF4-FFF2-40B4-BE49-F238E27FC236}">
                <a16:creationId xmlns:a16="http://schemas.microsoft.com/office/drawing/2014/main" id="{DDA34A6C-87C8-41B3-A873-6F644B9ABD1B}"/>
              </a:ext>
            </a:extLst>
          </p:cNvPr>
          <p:cNvSpPr txBox="1"/>
          <p:nvPr/>
        </p:nvSpPr>
        <p:spPr>
          <a:xfrm>
            <a:off x="6471821" y="1390220"/>
            <a:ext cx="5131293" cy="1436996"/>
          </a:xfrm>
          <a:prstGeom prst="rect">
            <a:avLst/>
          </a:prstGeom>
          <a:noFill/>
        </p:spPr>
        <p:txBody>
          <a:bodyPr wrap="square" rtlCol="0">
            <a:spAutoFit/>
          </a:bodyPr>
          <a:lstStyle/>
          <a:p>
            <a:pPr marL="285750" lvl="0" indent="-285750">
              <a:lnSpc>
                <a:spcPct val="107000"/>
              </a:lnSpc>
              <a:spcAft>
                <a:spcPts val="800"/>
              </a:spcAft>
              <a:buFont typeface="Wingdings" panose="05000000000000000000" pitchFamily="2" charset="2"/>
              <a:buChar char="ü"/>
            </a:pPr>
            <a:r>
              <a:rPr lang="en-IN" sz="2800" dirty="0">
                <a:effectLst/>
                <a:latin typeface="Agency FB" panose="020B0503020202020204" pitchFamily="34" charset="0"/>
                <a:ea typeface="SimSun" panose="02010600030101010101" pitchFamily="2" charset="-122"/>
                <a:cs typeface="Times New Roman" panose="02020603050405020304" pitchFamily="18" charset="0"/>
              </a:rPr>
              <a:t>When user asks for ludo game it recognize the word ‘ludo game’ it says opening ludo and opens ludo game.</a:t>
            </a:r>
          </a:p>
        </p:txBody>
      </p:sp>
    </p:spTree>
    <p:extLst>
      <p:ext uri="{BB962C8B-B14F-4D97-AF65-F5344CB8AC3E}">
        <p14:creationId xmlns:p14="http://schemas.microsoft.com/office/powerpoint/2010/main" val="1959927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0794-4265-407B-96F1-8C24D8A72405}"/>
              </a:ext>
            </a:extLst>
          </p:cNvPr>
          <p:cNvSpPr>
            <a:spLocks noGrp="1"/>
          </p:cNvSpPr>
          <p:nvPr>
            <p:ph type="ctrTitle"/>
          </p:nvPr>
        </p:nvSpPr>
        <p:spPr>
          <a:xfrm>
            <a:off x="1210322" y="391121"/>
            <a:ext cx="9345228" cy="673465"/>
          </a:xfrm>
        </p:spPr>
        <p:txBody>
          <a:bodyPr>
            <a:noAutofit/>
          </a:bodyPr>
          <a:lstStyle/>
          <a:p>
            <a:pPr marL="571500" indent="-571500">
              <a:buFont typeface="Wingdings" panose="05000000000000000000" pitchFamily="2" charset="2"/>
              <a:buChar char="ü"/>
            </a:pPr>
            <a:r>
              <a:rPr lang="en-US" sz="5400" dirty="0">
                <a:latin typeface="Agency FB" panose="020B0503020202020204" pitchFamily="34" charset="0"/>
              </a:rPr>
              <a:t>INTRODUCTION OF VIRTUAL ASSISTANT</a:t>
            </a:r>
            <a:endParaRPr lang="en-IN" sz="5400" dirty="0">
              <a:latin typeface="Agency FB" panose="020B0503020202020204" pitchFamily="34" charset="0"/>
            </a:endParaRPr>
          </a:p>
        </p:txBody>
      </p:sp>
      <p:sp>
        <p:nvSpPr>
          <p:cNvPr id="3" name="Subtitle 2">
            <a:extLst>
              <a:ext uri="{FF2B5EF4-FFF2-40B4-BE49-F238E27FC236}">
                <a16:creationId xmlns:a16="http://schemas.microsoft.com/office/drawing/2014/main" id="{257E0F8B-A3F3-4F59-BB58-656ED09CFDB7}"/>
              </a:ext>
            </a:extLst>
          </p:cNvPr>
          <p:cNvSpPr>
            <a:spLocks noGrp="1"/>
          </p:cNvSpPr>
          <p:nvPr>
            <p:ph type="subTitle" idx="1"/>
          </p:nvPr>
        </p:nvSpPr>
        <p:spPr>
          <a:xfrm>
            <a:off x="236738" y="1324993"/>
            <a:ext cx="11718524" cy="2104007"/>
          </a:xfrm>
        </p:spPr>
        <p:txBody>
          <a:bodyPr>
            <a:noAutofit/>
          </a:bodyPr>
          <a:lstStyle/>
          <a:p>
            <a:pPr marL="514350" indent="-514350" algn="just">
              <a:buFont typeface="Wingdings" panose="05000000000000000000" pitchFamily="2" charset="2"/>
              <a:buChar char="q"/>
            </a:pPr>
            <a:r>
              <a:rPr lang="en-US" sz="2800" b="0" i="0" dirty="0">
                <a:effectLst/>
                <a:latin typeface="Agency FB" panose="020B0503020202020204" pitchFamily="34" charset="0"/>
              </a:rPr>
              <a:t>A Virtual Assistant, also called AI assistant or digital assistant, is an application program that understands natural language voice commands and completes tasks for users</a:t>
            </a:r>
          </a:p>
          <a:p>
            <a:pPr algn="just"/>
            <a:endParaRPr lang="en-US" sz="2800" b="0" i="0" dirty="0">
              <a:effectLst/>
              <a:latin typeface="Agency FB" panose="020B0503020202020204" pitchFamily="34" charset="0"/>
            </a:endParaRPr>
          </a:p>
          <a:p>
            <a:pPr marL="514350" indent="-514350" algn="just">
              <a:buFont typeface="Wingdings" panose="05000000000000000000" pitchFamily="2" charset="2"/>
              <a:buChar char="q"/>
            </a:pPr>
            <a:r>
              <a:rPr lang="en-US" sz="2800" b="0" i="0" dirty="0">
                <a:effectLst/>
                <a:latin typeface="Agency FB" panose="020B0503020202020204" pitchFamily="34" charset="0"/>
              </a:rPr>
              <a:t>Typical tasks a virtual assistant might perform include scheduling appointments, making phone calls, making travel arrangements, and managing email accounts.</a:t>
            </a:r>
          </a:p>
          <a:p>
            <a:pPr algn="just"/>
            <a:endParaRPr lang="en-US" sz="2800" b="0" i="0" dirty="0">
              <a:effectLst/>
              <a:latin typeface="Agency FB" panose="020B0503020202020204" pitchFamily="34" charset="0"/>
            </a:endParaRPr>
          </a:p>
          <a:p>
            <a:pPr marL="457200" indent="-457200" algn="just">
              <a:buFont typeface="Wingdings" panose="05000000000000000000" pitchFamily="2" charset="2"/>
              <a:buChar char="q"/>
            </a:pPr>
            <a:r>
              <a:rPr lang="en-US" sz="2800" dirty="0">
                <a:latin typeface="Agency FB" panose="020B0503020202020204" pitchFamily="34" charset="0"/>
              </a:rPr>
              <a:t>Virtual assistants are </a:t>
            </a:r>
            <a:r>
              <a:rPr lang="en-US" sz="2800" b="1" dirty="0">
                <a:latin typeface="Agency FB" panose="020B0503020202020204" pitchFamily="34" charset="0"/>
              </a:rPr>
              <a:t>typically cloud-based programs that require internet-connected devices and/or applications to work</a:t>
            </a:r>
            <a:r>
              <a:rPr lang="en-US" sz="2800" dirty="0">
                <a:latin typeface="Agency FB" panose="020B0503020202020204" pitchFamily="34" charset="0"/>
              </a:rPr>
              <a:t>.</a:t>
            </a:r>
          </a:p>
          <a:p>
            <a:pPr algn="just"/>
            <a:r>
              <a:rPr lang="en-US" sz="2800" dirty="0">
                <a:latin typeface="Agency FB" panose="020B0503020202020204" pitchFamily="34" charset="0"/>
              </a:rPr>
              <a:t> </a:t>
            </a:r>
          </a:p>
          <a:p>
            <a:pPr marL="457200" indent="-457200" algn="just">
              <a:buFont typeface="Wingdings" panose="05000000000000000000" pitchFamily="2" charset="2"/>
              <a:buChar char="q"/>
            </a:pPr>
            <a:r>
              <a:rPr lang="en-US" sz="2800" dirty="0">
                <a:latin typeface="Agency FB" panose="020B0503020202020204" pitchFamily="34" charset="0"/>
              </a:rPr>
              <a:t>Three such applications are Siri on Apple devices, Cortana on Microsoft Devices and Google Assistant ALEXA on Android devices. </a:t>
            </a:r>
            <a:endParaRPr lang="en-IN" sz="2800" dirty="0">
              <a:latin typeface="Agency FB" panose="020B0503020202020204" pitchFamily="34" charset="0"/>
            </a:endParaRPr>
          </a:p>
          <a:p>
            <a:pPr algn="just"/>
            <a:endParaRPr lang="en-IN" sz="2800" dirty="0">
              <a:latin typeface="Agency FB" panose="020B0503020202020204" pitchFamily="34" charset="0"/>
            </a:endParaRPr>
          </a:p>
        </p:txBody>
      </p:sp>
    </p:spTree>
    <p:extLst>
      <p:ext uri="{BB962C8B-B14F-4D97-AF65-F5344CB8AC3E}">
        <p14:creationId xmlns:p14="http://schemas.microsoft.com/office/powerpoint/2010/main" val="136879198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A71684-2938-4686-BB68-3314AF545B79}"/>
              </a:ext>
            </a:extLst>
          </p:cNvPr>
          <p:cNvSpPr txBox="1"/>
          <p:nvPr/>
        </p:nvSpPr>
        <p:spPr>
          <a:xfrm>
            <a:off x="1346445" y="1173932"/>
            <a:ext cx="9499107" cy="2218556"/>
          </a:xfrm>
          <a:prstGeom prst="rect">
            <a:avLst/>
          </a:prstGeom>
          <a:noFill/>
        </p:spPr>
        <p:txBody>
          <a:bodyPr wrap="square">
            <a:spAutoFit/>
          </a:bodyPr>
          <a:lstStyle/>
          <a:p>
            <a:pPr marL="285750" lvl="0" indent="-285750">
              <a:lnSpc>
                <a:spcPct val="107000"/>
              </a:lnSpc>
              <a:spcAft>
                <a:spcPts val="800"/>
              </a:spcAft>
              <a:buFont typeface="Wingdings" panose="05000000000000000000" pitchFamily="2" charset="2"/>
              <a:buChar char="ü"/>
              <a:tabLst>
                <a:tab pos="266700" algn="l"/>
              </a:tabLst>
            </a:pPr>
            <a:r>
              <a:rPr lang="en-IN" sz="4000" dirty="0">
                <a:effectLst/>
                <a:latin typeface="Agency FB" panose="020B0503020202020204" pitchFamily="34" charset="0"/>
                <a:ea typeface="SimSun" panose="02010600030101010101" pitchFamily="2" charset="-122"/>
                <a:cs typeface="Times New Roman" panose="02020603050405020304" pitchFamily="18" charset="0"/>
              </a:rPr>
              <a:t>When user ask the virtual assistant to play a song </a:t>
            </a:r>
          </a:p>
          <a:p>
            <a:pPr indent="266700">
              <a:lnSpc>
                <a:spcPct val="107000"/>
              </a:lnSpc>
              <a:spcAft>
                <a:spcPts val="800"/>
              </a:spcAft>
            </a:pPr>
            <a:r>
              <a:rPr lang="en-IN" sz="4000" dirty="0">
                <a:effectLst/>
                <a:latin typeface="Agency FB" panose="020B0503020202020204" pitchFamily="34" charset="0"/>
                <a:ea typeface="SimSun" panose="02010600030101010101" pitchFamily="2" charset="-122"/>
                <a:cs typeface="Times New Roman" panose="02020603050405020304" pitchFamily="18" charset="0"/>
              </a:rPr>
              <a:t>	</a:t>
            </a:r>
            <a:r>
              <a:rPr lang="en-IN" sz="4000" dirty="0" err="1">
                <a:effectLst/>
                <a:latin typeface="Agency FB" panose="020B0503020202020204" pitchFamily="34" charset="0"/>
                <a:ea typeface="SimSun" panose="02010600030101010101" pitchFamily="2" charset="-122"/>
                <a:cs typeface="Times New Roman" panose="02020603050405020304" pitchFamily="18" charset="0"/>
              </a:rPr>
              <a:t>eg</a:t>
            </a:r>
            <a:r>
              <a:rPr lang="en-IN" sz="4000" dirty="0">
                <a:effectLst/>
                <a:latin typeface="Agency FB" panose="020B0503020202020204" pitchFamily="34" charset="0"/>
                <a:ea typeface="SimSun" panose="02010600030101010101" pitchFamily="2" charset="-122"/>
                <a:cs typeface="Times New Roman" panose="02020603050405020304" pitchFamily="18" charset="0"/>
              </a:rPr>
              <a:t>:- “</a:t>
            </a:r>
            <a:r>
              <a:rPr lang="en-IN" sz="4000" dirty="0" err="1">
                <a:effectLst/>
                <a:latin typeface="Agency FB" panose="020B0503020202020204" pitchFamily="34" charset="0"/>
                <a:ea typeface="SimSun" panose="02010600030101010101" pitchFamily="2" charset="-122"/>
                <a:cs typeface="Times New Roman" panose="02020603050405020304" pitchFamily="18" charset="0"/>
              </a:rPr>
              <a:t>alexa</a:t>
            </a:r>
            <a:r>
              <a:rPr lang="en-IN" sz="4000" dirty="0">
                <a:effectLst/>
                <a:latin typeface="Agency FB" panose="020B0503020202020204" pitchFamily="34" charset="0"/>
                <a:ea typeface="SimSun" panose="02010600030101010101" pitchFamily="2" charset="-122"/>
                <a:cs typeface="Times New Roman" panose="02020603050405020304" pitchFamily="18" charset="0"/>
              </a:rPr>
              <a:t> play </a:t>
            </a:r>
            <a:r>
              <a:rPr lang="en-IN" sz="4000" dirty="0" err="1">
                <a:effectLst/>
                <a:latin typeface="Agency FB" panose="020B0503020202020204" pitchFamily="34" charset="0"/>
                <a:ea typeface="SimSun" panose="02010600030101010101" pitchFamily="2" charset="-122"/>
                <a:cs typeface="Times New Roman" panose="02020603050405020304" pitchFamily="18" charset="0"/>
              </a:rPr>
              <a:t>selena</a:t>
            </a:r>
            <a:r>
              <a:rPr lang="en-IN" sz="4000" dirty="0">
                <a:effectLst/>
                <a:latin typeface="Agency FB" panose="020B0503020202020204" pitchFamily="34" charset="0"/>
                <a:ea typeface="SimSun" panose="02010600030101010101" pitchFamily="2" charset="-122"/>
                <a:cs typeface="Times New Roman" panose="02020603050405020304" pitchFamily="18" charset="0"/>
              </a:rPr>
              <a:t> song”</a:t>
            </a:r>
          </a:p>
          <a:p>
            <a:pPr indent="266700">
              <a:lnSpc>
                <a:spcPct val="107000"/>
              </a:lnSpc>
              <a:spcAft>
                <a:spcPts val="800"/>
              </a:spcAft>
            </a:pPr>
            <a:r>
              <a:rPr lang="en-IN" sz="4000" dirty="0">
                <a:effectLst/>
                <a:latin typeface="Agency FB" panose="020B0503020202020204" pitchFamily="34" charset="0"/>
                <a:ea typeface="SimSun" panose="02010600030101010101" pitchFamily="2" charset="-122"/>
                <a:cs typeface="Times New Roman" panose="02020603050405020304" pitchFamily="18" charset="0"/>
              </a:rPr>
              <a:t>It opens the </a:t>
            </a:r>
            <a:r>
              <a:rPr lang="en-IN" sz="4000" dirty="0" err="1">
                <a:effectLst/>
                <a:latin typeface="Agency FB" panose="020B0503020202020204" pitchFamily="34" charset="0"/>
                <a:ea typeface="SimSun" panose="02010600030101010101" pitchFamily="2" charset="-122"/>
                <a:cs typeface="Times New Roman" panose="02020603050405020304" pitchFamily="18" charset="0"/>
              </a:rPr>
              <a:t>youtube</a:t>
            </a:r>
            <a:r>
              <a:rPr lang="en-IN" sz="4000" dirty="0">
                <a:effectLst/>
                <a:latin typeface="Agency FB" panose="020B0503020202020204" pitchFamily="34" charset="0"/>
                <a:ea typeface="SimSun" panose="02010600030101010101" pitchFamily="2" charset="-122"/>
                <a:cs typeface="Times New Roman" panose="02020603050405020304" pitchFamily="18" charset="0"/>
              </a:rPr>
              <a:t> and play the song.</a:t>
            </a:r>
          </a:p>
        </p:txBody>
      </p:sp>
      <p:sp>
        <p:nvSpPr>
          <p:cNvPr id="4" name="TextBox 3">
            <a:extLst>
              <a:ext uri="{FF2B5EF4-FFF2-40B4-BE49-F238E27FC236}">
                <a16:creationId xmlns:a16="http://schemas.microsoft.com/office/drawing/2014/main" id="{DA41C380-57F0-4131-A171-EC6F84E5EE37}"/>
              </a:ext>
            </a:extLst>
          </p:cNvPr>
          <p:cNvSpPr txBox="1"/>
          <p:nvPr/>
        </p:nvSpPr>
        <p:spPr>
          <a:xfrm>
            <a:off x="4873841" y="198189"/>
            <a:ext cx="3728622" cy="1107996"/>
          </a:xfrm>
          <a:prstGeom prst="rect">
            <a:avLst/>
          </a:prstGeom>
          <a:noFill/>
        </p:spPr>
        <p:txBody>
          <a:bodyPr wrap="square" rtlCol="0">
            <a:spAutoFit/>
          </a:bodyPr>
          <a:lstStyle/>
          <a:p>
            <a:r>
              <a:rPr lang="en-US" sz="6600" dirty="0">
                <a:latin typeface="Agency FB" panose="020B0503020202020204" pitchFamily="34" charset="0"/>
              </a:rPr>
              <a:t>OUTPUT</a:t>
            </a:r>
            <a:endParaRPr lang="en-IN" sz="6600" dirty="0">
              <a:latin typeface="Agency FB" panose="020B0503020202020204" pitchFamily="34" charset="0"/>
            </a:endParaRPr>
          </a:p>
        </p:txBody>
      </p:sp>
      <p:pic>
        <p:nvPicPr>
          <p:cNvPr id="6" name="Picture 5">
            <a:extLst>
              <a:ext uri="{FF2B5EF4-FFF2-40B4-BE49-F238E27FC236}">
                <a16:creationId xmlns:a16="http://schemas.microsoft.com/office/drawing/2014/main" id="{47B685E8-F36E-42C1-9E46-52725E3E86DB}"/>
              </a:ext>
            </a:extLst>
          </p:cNvPr>
          <p:cNvPicPr>
            <a:picLocks noChangeAspect="1"/>
          </p:cNvPicPr>
          <p:nvPr/>
        </p:nvPicPr>
        <p:blipFill>
          <a:blip r:embed="rId2"/>
          <a:stretch>
            <a:fillRect/>
          </a:stretch>
        </p:blipFill>
        <p:spPr>
          <a:xfrm>
            <a:off x="2274160" y="3852850"/>
            <a:ext cx="7643675" cy="2034465"/>
          </a:xfrm>
          <a:prstGeom prst="rect">
            <a:avLst/>
          </a:prstGeom>
        </p:spPr>
      </p:pic>
    </p:spTree>
    <p:extLst>
      <p:ext uri="{BB962C8B-B14F-4D97-AF65-F5344CB8AC3E}">
        <p14:creationId xmlns:p14="http://schemas.microsoft.com/office/powerpoint/2010/main" val="2216279535"/>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072BB2-05FF-4EF2-AA21-03D4C7C94ED8}"/>
              </a:ext>
            </a:extLst>
          </p:cNvPr>
          <p:cNvPicPr>
            <a:picLocks noChangeAspect="1"/>
          </p:cNvPicPr>
          <p:nvPr/>
        </p:nvPicPr>
        <p:blipFill>
          <a:blip r:embed="rId2"/>
          <a:stretch>
            <a:fillRect/>
          </a:stretch>
        </p:blipFill>
        <p:spPr>
          <a:xfrm>
            <a:off x="1284303" y="684798"/>
            <a:ext cx="9623394" cy="5415379"/>
          </a:xfrm>
          <a:prstGeom prst="rect">
            <a:avLst/>
          </a:prstGeom>
        </p:spPr>
      </p:pic>
    </p:spTree>
    <p:extLst>
      <p:ext uri="{BB962C8B-B14F-4D97-AF65-F5344CB8AC3E}">
        <p14:creationId xmlns:p14="http://schemas.microsoft.com/office/powerpoint/2010/main" val="3976472714"/>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CF2FC4-7628-4AEB-ACD2-BB4C274D9CE4}"/>
              </a:ext>
            </a:extLst>
          </p:cNvPr>
          <p:cNvSpPr txBox="1"/>
          <p:nvPr/>
        </p:nvSpPr>
        <p:spPr>
          <a:xfrm>
            <a:off x="1479612" y="1239829"/>
            <a:ext cx="9232776" cy="975973"/>
          </a:xfrm>
          <a:prstGeom prst="rect">
            <a:avLst/>
          </a:prstGeom>
          <a:noFill/>
        </p:spPr>
        <p:txBody>
          <a:bodyPr wrap="square">
            <a:spAutoFit/>
          </a:bodyPr>
          <a:lstStyle/>
          <a:p>
            <a:pPr marL="457200" lvl="0" indent="-457200">
              <a:lnSpc>
                <a:spcPct val="107000"/>
              </a:lnSpc>
              <a:spcAft>
                <a:spcPts val="800"/>
              </a:spcAft>
              <a:buFont typeface="Wingdings" panose="05000000000000000000" pitchFamily="2" charset="2"/>
              <a:buChar char="ü"/>
              <a:tabLst>
                <a:tab pos="266700" algn="l"/>
              </a:tabLst>
            </a:pPr>
            <a:r>
              <a:rPr lang="en-IN" sz="2800" dirty="0">
                <a:effectLst/>
                <a:latin typeface="Agency FB" panose="020B0503020202020204" pitchFamily="34" charset="0"/>
                <a:ea typeface="SimSun" panose="02010600030101010101" pitchFamily="2" charset="-122"/>
                <a:cs typeface="Times New Roman" panose="02020603050405020304" pitchFamily="18" charset="0"/>
              </a:rPr>
              <a:t>When user asks the time it gives the audio output and show the current time.</a:t>
            </a:r>
          </a:p>
        </p:txBody>
      </p:sp>
      <p:pic>
        <p:nvPicPr>
          <p:cNvPr id="5" name="Picture 4">
            <a:extLst>
              <a:ext uri="{FF2B5EF4-FFF2-40B4-BE49-F238E27FC236}">
                <a16:creationId xmlns:a16="http://schemas.microsoft.com/office/drawing/2014/main" id="{A8473310-93BE-4D11-ABAF-C2C7E0593E01}"/>
              </a:ext>
            </a:extLst>
          </p:cNvPr>
          <p:cNvPicPr>
            <a:picLocks noChangeAspect="1"/>
          </p:cNvPicPr>
          <p:nvPr/>
        </p:nvPicPr>
        <p:blipFill>
          <a:blip r:embed="rId2"/>
          <a:stretch>
            <a:fillRect/>
          </a:stretch>
        </p:blipFill>
        <p:spPr>
          <a:xfrm>
            <a:off x="2844314" y="2129942"/>
            <a:ext cx="6576397" cy="1051181"/>
          </a:xfrm>
          <a:prstGeom prst="rect">
            <a:avLst/>
          </a:prstGeom>
        </p:spPr>
      </p:pic>
      <p:sp>
        <p:nvSpPr>
          <p:cNvPr id="7" name="TextBox 6">
            <a:extLst>
              <a:ext uri="{FF2B5EF4-FFF2-40B4-BE49-F238E27FC236}">
                <a16:creationId xmlns:a16="http://schemas.microsoft.com/office/drawing/2014/main" id="{73A60BEB-10CB-44F1-91A8-7E70591523E1}"/>
              </a:ext>
            </a:extLst>
          </p:cNvPr>
          <p:cNvSpPr txBox="1"/>
          <p:nvPr/>
        </p:nvSpPr>
        <p:spPr>
          <a:xfrm>
            <a:off x="1541756" y="3429000"/>
            <a:ext cx="8649808" cy="514949"/>
          </a:xfrm>
          <a:prstGeom prst="rect">
            <a:avLst/>
          </a:prstGeom>
          <a:noFill/>
        </p:spPr>
        <p:txBody>
          <a:bodyPr wrap="square">
            <a:spAutoFit/>
          </a:bodyPr>
          <a:lstStyle/>
          <a:p>
            <a:pPr marL="285750" lvl="0" indent="-285750">
              <a:lnSpc>
                <a:spcPct val="107000"/>
              </a:lnSpc>
              <a:spcAft>
                <a:spcPts val="800"/>
              </a:spcAft>
              <a:buFont typeface="Wingdings" panose="05000000000000000000" pitchFamily="2" charset="2"/>
              <a:buChar char="ü"/>
              <a:tabLst>
                <a:tab pos="266700" algn="l"/>
              </a:tabLst>
            </a:pPr>
            <a:r>
              <a:rPr lang="en-IN" sz="2800" dirty="0">
                <a:effectLst/>
                <a:latin typeface="Agency FB" panose="020B0503020202020204" pitchFamily="34" charset="0"/>
                <a:ea typeface="SimSun" panose="02010600030101010101" pitchFamily="2" charset="-122"/>
                <a:cs typeface="Times New Roman" panose="02020603050405020304" pitchFamily="18" charset="0"/>
              </a:rPr>
              <a:t>When user asks for the date it shows and also gives an audio output of it.</a:t>
            </a:r>
          </a:p>
        </p:txBody>
      </p:sp>
      <p:pic>
        <p:nvPicPr>
          <p:cNvPr id="9" name="Picture 8">
            <a:extLst>
              <a:ext uri="{FF2B5EF4-FFF2-40B4-BE49-F238E27FC236}">
                <a16:creationId xmlns:a16="http://schemas.microsoft.com/office/drawing/2014/main" id="{289B2F65-391F-4943-A182-3AF7BB49B55B}"/>
              </a:ext>
            </a:extLst>
          </p:cNvPr>
          <p:cNvPicPr>
            <a:picLocks noChangeAspect="1"/>
          </p:cNvPicPr>
          <p:nvPr/>
        </p:nvPicPr>
        <p:blipFill>
          <a:blip r:embed="rId3"/>
          <a:stretch>
            <a:fillRect/>
          </a:stretch>
        </p:blipFill>
        <p:spPr>
          <a:xfrm flipH="1">
            <a:off x="9434512" y="4426268"/>
            <a:ext cx="146343" cy="45719"/>
          </a:xfrm>
          <a:prstGeom prst="rect">
            <a:avLst/>
          </a:prstGeom>
        </p:spPr>
      </p:pic>
      <p:pic>
        <p:nvPicPr>
          <p:cNvPr id="11" name="Picture 10">
            <a:extLst>
              <a:ext uri="{FF2B5EF4-FFF2-40B4-BE49-F238E27FC236}">
                <a16:creationId xmlns:a16="http://schemas.microsoft.com/office/drawing/2014/main" id="{62FA28DF-D317-44BC-8F3C-C4B9E4C2D120}"/>
              </a:ext>
            </a:extLst>
          </p:cNvPr>
          <p:cNvPicPr>
            <a:picLocks noChangeAspect="1"/>
          </p:cNvPicPr>
          <p:nvPr/>
        </p:nvPicPr>
        <p:blipFill>
          <a:blip r:embed="rId3"/>
          <a:stretch>
            <a:fillRect/>
          </a:stretch>
        </p:blipFill>
        <p:spPr>
          <a:xfrm flipV="1">
            <a:off x="2757487" y="4471987"/>
            <a:ext cx="6677025" cy="45719"/>
          </a:xfrm>
          <a:prstGeom prst="rect">
            <a:avLst/>
          </a:prstGeom>
        </p:spPr>
      </p:pic>
      <p:pic>
        <p:nvPicPr>
          <p:cNvPr id="13" name="Picture 12">
            <a:extLst>
              <a:ext uri="{FF2B5EF4-FFF2-40B4-BE49-F238E27FC236}">
                <a16:creationId xmlns:a16="http://schemas.microsoft.com/office/drawing/2014/main" id="{712CCF8F-0B55-4B40-BFCF-CDC58220A6FC}"/>
              </a:ext>
            </a:extLst>
          </p:cNvPr>
          <p:cNvPicPr>
            <a:picLocks noChangeAspect="1"/>
          </p:cNvPicPr>
          <p:nvPr/>
        </p:nvPicPr>
        <p:blipFill>
          <a:blip r:embed="rId4"/>
          <a:stretch>
            <a:fillRect/>
          </a:stretch>
        </p:blipFill>
        <p:spPr>
          <a:xfrm>
            <a:off x="2332330" y="3943949"/>
            <a:ext cx="7548517" cy="1674222"/>
          </a:xfrm>
          <a:prstGeom prst="rect">
            <a:avLst/>
          </a:prstGeom>
        </p:spPr>
      </p:pic>
    </p:spTree>
    <p:extLst>
      <p:ext uri="{BB962C8B-B14F-4D97-AF65-F5344CB8AC3E}">
        <p14:creationId xmlns:p14="http://schemas.microsoft.com/office/powerpoint/2010/main" val="438364040"/>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ECD66D-A977-4F80-AF1C-9BD4D3495423}"/>
              </a:ext>
            </a:extLst>
          </p:cNvPr>
          <p:cNvSpPr txBox="1"/>
          <p:nvPr/>
        </p:nvSpPr>
        <p:spPr>
          <a:xfrm>
            <a:off x="1438183" y="1144912"/>
            <a:ext cx="9525740" cy="975973"/>
          </a:xfrm>
          <a:prstGeom prst="rect">
            <a:avLst/>
          </a:prstGeom>
          <a:noFill/>
        </p:spPr>
        <p:txBody>
          <a:bodyPr wrap="square">
            <a:spAutoFit/>
          </a:bodyPr>
          <a:lstStyle/>
          <a:p>
            <a:pPr marL="285750" lvl="0" indent="-285750">
              <a:lnSpc>
                <a:spcPct val="107000"/>
              </a:lnSpc>
              <a:spcAft>
                <a:spcPts val="800"/>
              </a:spcAft>
              <a:buFont typeface="Wingdings" panose="05000000000000000000" pitchFamily="2" charset="2"/>
              <a:buChar char="ü"/>
              <a:tabLst>
                <a:tab pos="266700" algn="l"/>
              </a:tabLst>
            </a:pPr>
            <a:r>
              <a:rPr lang="en-IN" sz="2800" dirty="0">
                <a:effectLst/>
                <a:latin typeface="Agency FB" panose="020B0503020202020204" pitchFamily="34" charset="0"/>
                <a:ea typeface="SimSun" panose="02010600030101010101" pitchFamily="2" charset="-122"/>
                <a:cs typeface="Times New Roman" panose="02020603050405020304" pitchFamily="18" charset="0"/>
              </a:rPr>
              <a:t>When user asks the assistant say a joke it goes to the web browser, select a random joke and gives the result in audio format.</a:t>
            </a:r>
          </a:p>
        </p:txBody>
      </p:sp>
      <p:pic>
        <p:nvPicPr>
          <p:cNvPr id="5" name="Picture 4">
            <a:extLst>
              <a:ext uri="{FF2B5EF4-FFF2-40B4-BE49-F238E27FC236}">
                <a16:creationId xmlns:a16="http://schemas.microsoft.com/office/drawing/2014/main" id="{8DE8B6E2-9BCB-4F85-A537-CB739E777AC7}"/>
              </a:ext>
            </a:extLst>
          </p:cNvPr>
          <p:cNvPicPr>
            <a:picLocks noChangeAspect="1"/>
          </p:cNvPicPr>
          <p:nvPr/>
        </p:nvPicPr>
        <p:blipFill>
          <a:blip r:embed="rId2"/>
          <a:stretch>
            <a:fillRect/>
          </a:stretch>
        </p:blipFill>
        <p:spPr>
          <a:xfrm>
            <a:off x="2041863" y="2153280"/>
            <a:ext cx="7989903" cy="1239207"/>
          </a:xfrm>
          <a:prstGeom prst="rect">
            <a:avLst/>
          </a:prstGeom>
        </p:spPr>
      </p:pic>
      <p:sp>
        <p:nvSpPr>
          <p:cNvPr id="7" name="TextBox 6">
            <a:extLst>
              <a:ext uri="{FF2B5EF4-FFF2-40B4-BE49-F238E27FC236}">
                <a16:creationId xmlns:a16="http://schemas.microsoft.com/office/drawing/2014/main" id="{ED572593-C1BF-49EE-B2B6-69D6A07CE2E1}"/>
              </a:ext>
            </a:extLst>
          </p:cNvPr>
          <p:cNvSpPr txBox="1"/>
          <p:nvPr/>
        </p:nvSpPr>
        <p:spPr>
          <a:xfrm>
            <a:off x="1438183" y="3592411"/>
            <a:ext cx="9250532" cy="975973"/>
          </a:xfrm>
          <a:prstGeom prst="rect">
            <a:avLst/>
          </a:prstGeom>
          <a:noFill/>
        </p:spPr>
        <p:txBody>
          <a:bodyPr wrap="square">
            <a:spAutoFit/>
          </a:bodyPr>
          <a:lstStyle/>
          <a:p>
            <a:pPr marL="285750" lvl="0" indent="-285750">
              <a:lnSpc>
                <a:spcPct val="107000"/>
              </a:lnSpc>
              <a:spcAft>
                <a:spcPts val="800"/>
              </a:spcAft>
              <a:buFont typeface="Wingdings" panose="05000000000000000000" pitchFamily="2" charset="2"/>
              <a:buChar char="ü"/>
              <a:tabLst>
                <a:tab pos="266700" algn="l"/>
              </a:tabLst>
            </a:pPr>
            <a:r>
              <a:rPr lang="en-IN" sz="2800" dirty="0">
                <a:effectLst/>
                <a:latin typeface="Agency FB" panose="020B0503020202020204" pitchFamily="34" charset="0"/>
                <a:ea typeface="SimSun" panose="02010600030101010101" pitchFamily="2" charset="-122"/>
                <a:cs typeface="Times New Roman" panose="02020603050405020304" pitchFamily="18" charset="0"/>
              </a:rPr>
              <a:t>When user asks for something like “what is virus” it goes to </a:t>
            </a:r>
            <a:r>
              <a:rPr lang="en-IN" sz="2800" dirty="0">
                <a:latin typeface="Agency FB" panose="020B0503020202020204" pitchFamily="34" charset="0"/>
                <a:ea typeface="SimSun" panose="02010600030101010101" pitchFamily="2" charset="-122"/>
                <a:cs typeface="Times New Roman" panose="02020603050405020304" pitchFamily="18" charset="0"/>
              </a:rPr>
              <a:t>W</a:t>
            </a:r>
            <a:r>
              <a:rPr lang="en-IN" sz="2800" dirty="0">
                <a:effectLst/>
                <a:latin typeface="Agency FB" panose="020B0503020202020204" pitchFamily="34" charset="0"/>
                <a:ea typeface="SimSun" panose="02010600030101010101" pitchFamily="2" charset="-122"/>
                <a:cs typeface="Times New Roman" panose="02020603050405020304" pitchFamily="18" charset="0"/>
              </a:rPr>
              <a:t>ikipedia , search about it and says 2 lines about it . </a:t>
            </a:r>
          </a:p>
        </p:txBody>
      </p:sp>
      <p:pic>
        <p:nvPicPr>
          <p:cNvPr id="9" name="Picture 8">
            <a:extLst>
              <a:ext uri="{FF2B5EF4-FFF2-40B4-BE49-F238E27FC236}">
                <a16:creationId xmlns:a16="http://schemas.microsoft.com/office/drawing/2014/main" id="{3F58BEF9-6CA5-47EA-9706-E5D7C097EB90}"/>
              </a:ext>
            </a:extLst>
          </p:cNvPr>
          <p:cNvPicPr>
            <a:picLocks noChangeAspect="1"/>
          </p:cNvPicPr>
          <p:nvPr/>
        </p:nvPicPr>
        <p:blipFill>
          <a:blip r:embed="rId3"/>
          <a:stretch>
            <a:fillRect/>
          </a:stretch>
        </p:blipFill>
        <p:spPr>
          <a:xfrm>
            <a:off x="2041863" y="4768307"/>
            <a:ext cx="7510510" cy="1543715"/>
          </a:xfrm>
          <a:prstGeom prst="rect">
            <a:avLst/>
          </a:prstGeom>
        </p:spPr>
      </p:pic>
    </p:spTree>
    <p:extLst>
      <p:ext uri="{BB962C8B-B14F-4D97-AF65-F5344CB8AC3E}">
        <p14:creationId xmlns:p14="http://schemas.microsoft.com/office/powerpoint/2010/main" val="1962144427"/>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8E46D1-19AC-4098-B3C5-513EE90A5188}"/>
              </a:ext>
            </a:extLst>
          </p:cNvPr>
          <p:cNvSpPr txBox="1"/>
          <p:nvPr/>
        </p:nvSpPr>
        <p:spPr>
          <a:xfrm>
            <a:off x="1056441" y="1251446"/>
            <a:ext cx="10395751" cy="975973"/>
          </a:xfrm>
          <a:prstGeom prst="rect">
            <a:avLst/>
          </a:prstGeom>
          <a:noFill/>
        </p:spPr>
        <p:txBody>
          <a:bodyPr wrap="square">
            <a:spAutoFit/>
          </a:bodyPr>
          <a:lstStyle/>
          <a:p>
            <a:pPr marL="457200" lvl="0" indent="-457200">
              <a:lnSpc>
                <a:spcPct val="107000"/>
              </a:lnSpc>
              <a:spcAft>
                <a:spcPts val="800"/>
              </a:spcAft>
              <a:buFont typeface="Wingdings" panose="05000000000000000000" pitchFamily="2" charset="2"/>
              <a:buChar char="ü"/>
              <a:tabLst>
                <a:tab pos="266700" algn="l"/>
              </a:tabLst>
            </a:pPr>
            <a:r>
              <a:rPr lang="en-US" sz="2800" dirty="0">
                <a:effectLst/>
                <a:latin typeface="Agency FB" panose="020B0503020202020204" pitchFamily="34" charset="0"/>
                <a:ea typeface="SimSun" panose="02010600030101010101" pitchFamily="2" charset="-122"/>
                <a:cs typeface="Times New Roman" panose="02020603050405020304" pitchFamily="18" charset="0"/>
              </a:rPr>
              <a:t>When user asks about a person like “who is Narendra </a:t>
            </a:r>
            <a:r>
              <a:rPr lang="en-US" sz="2800" dirty="0" err="1">
                <a:effectLst/>
                <a:latin typeface="Agency FB" panose="020B0503020202020204" pitchFamily="34" charset="0"/>
                <a:ea typeface="SimSun" panose="02010600030101010101" pitchFamily="2" charset="-122"/>
                <a:cs typeface="Times New Roman" panose="02020603050405020304" pitchFamily="18" charset="0"/>
              </a:rPr>
              <a:t>modi</a:t>
            </a:r>
            <a:r>
              <a:rPr lang="en-US" sz="2800" dirty="0">
                <a:effectLst/>
                <a:latin typeface="Agency FB" panose="020B0503020202020204" pitchFamily="34" charset="0"/>
                <a:ea typeface="SimSun" panose="02010600030101010101" pitchFamily="2" charset="-122"/>
                <a:cs typeface="Times New Roman" panose="02020603050405020304" pitchFamily="18" charset="0"/>
              </a:rPr>
              <a:t>” it goes to </a:t>
            </a:r>
            <a:r>
              <a:rPr lang="en-US" sz="2800" dirty="0" err="1">
                <a:effectLst/>
                <a:latin typeface="Agency FB" panose="020B0503020202020204" pitchFamily="34" charset="0"/>
                <a:ea typeface="SimSun" panose="02010600030101010101" pitchFamily="2" charset="-122"/>
                <a:cs typeface="Times New Roman" panose="02020603050405020304" pitchFamily="18" charset="0"/>
              </a:rPr>
              <a:t>wikipedia</a:t>
            </a:r>
            <a:r>
              <a:rPr lang="en-US" sz="2800" dirty="0">
                <a:effectLst/>
                <a:latin typeface="Agency FB" panose="020B0503020202020204" pitchFamily="34" charset="0"/>
                <a:ea typeface="SimSun" panose="02010600030101010101" pitchFamily="2" charset="-122"/>
                <a:cs typeface="Times New Roman" panose="02020603050405020304" pitchFamily="18" charset="0"/>
              </a:rPr>
              <a:t> , search about the person and says 2 lines about him . </a:t>
            </a:r>
            <a:endParaRPr lang="en-IN" sz="2800" dirty="0">
              <a:effectLst/>
              <a:latin typeface="Agency FB" panose="020B0503020202020204" pitchFamily="34" charset="0"/>
              <a:ea typeface="SimSun" panose="02010600030101010101" pitchFamily="2" charset="-122"/>
              <a:cs typeface="Times New Roman" panose="02020603050405020304" pitchFamily="18" charset="0"/>
            </a:endParaRPr>
          </a:p>
        </p:txBody>
      </p:sp>
      <p:pic>
        <p:nvPicPr>
          <p:cNvPr id="5" name="Picture 4">
            <a:extLst>
              <a:ext uri="{FF2B5EF4-FFF2-40B4-BE49-F238E27FC236}">
                <a16:creationId xmlns:a16="http://schemas.microsoft.com/office/drawing/2014/main" id="{83B23E1C-5861-493F-A240-8441A6DAB227}"/>
              </a:ext>
            </a:extLst>
          </p:cNvPr>
          <p:cNvPicPr>
            <a:picLocks noChangeAspect="1"/>
          </p:cNvPicPr>
          <p:nvPr/>
        </p:nvPicPr>
        <p:blipFill>
          <a:blip r:embed="rId2"/>
          <a:stretch>
            <a:fillRect/>
          </a:stretch>
        </p:blipFill>
        <p:spPr>
          <a:xfrm>
            <a:off x="2210540" y="2227419"/>
            <a:ext cx="7696940" cy="1487179"/>
          </a:xfrm>
          <a:prstGeom prst="rect">
            <a:avLst/>
          </a:prstGeom>
        </p:spPr>
      </p:pic>
      <p:sp>
        <p:nvSpPr>
          <p:cNvPr id="7" name="TextBox 6">
            <a:extLst>
              <a:ext uri="{FF2B5EF4-FFF2-40B4-BE49-F238E27FC236}">
                <a16:creationId xmlns:a16="http://schemas.microsoft.com/office/drawing/2014/main" id="{3223728E-6858-4805-8583-847FCDE42E21}"/>
              </a:ext>
            </a:extLst>
          </p:cNvPr>
          <p:cNvSpPr txBox="1"/>
          <p:nvPr/>
        </p:nvSpPr>
        <p:spPr>
          <a:xfrm>
            <a:off x="1056440" y="3814353"/>
            <a:ext cx="9552375" cy="514949"/>
          </a:xfrm>
          <a:prstGeom prst="rect">
            <a:avLst/>
          </a:prstGeom>
          <a:noFill/>
        </p:spPr>
        <p:txBody>
          <a:bodyPr wrap="square">
            <a:spAutoFit/>
          </a:bodyPr>
          <a:lstStyle/>
          <a:p>
            <a:pPr marL="285750" lvl="0" indent="-285750">
              <a:lnSpc>
                <a:spcPct val="107000"/>
              </a:lnSpc>
              <a:spcAft>
                <a:spcPts val="800"/>
              </a:spcAft>
              <a:buFont typeface="Wingdings" panose="05000000000000000000" pitchFamily="2" charset="2"/>
              <a:buChar char="ü"/>
              <a:tabLst>
                <a:tab pos="266700" algn="l"/>
              </a:tabLst>
            </a:pPr>
            <a:r>
              <a:rPr lang="en-IN" sz="2800" dirty="0">
                <a:effectLst/>
                <a:latin typeface="Agency FB" panose="020B0503020202020204" pitchFamily="34" charset="0"/>
                <a:ea typeface="SimSun" panose="02010600030101010101" pitchFamily="2" charset="-122"/>
                <a:cs typeface="Times New Roman" panose="02020603050405020304" pitchFamily="18" charset="0"/>
              </a:rPr>
              <a:t>When users asks “open google” it says opening google and opens google</a:t>
            </a:r>
            <a:r>
              <a:rPr lang="en-IN" sz="1800" dirty="0">
                <a:effectLst/>
                <a:latin typeface="Agency FB" panose="020B0503020202020204" pitchFamily="34" charset="0"/>
                <a:ea typeface="SimSun" panose="02010600030101010101" pitchFamily="2" charset="-122"/>
                <a:cs typeface="Times New Roman" panose="02020603050405020304" pitchFamily="18" charset="0"/>
              </a:rPr>
              <a:t>.</a:t>
            </a:r>
            <a:endParaRPr lang="en-IN" sz="1100" dirty="0">
              <a:effectLst/>
              <a:latin typeface="Agency FB" panose="020B0503020202020204" pitchFamily="34" charset="0"/>
              <a:ea typeface="SimSun" panose="02010600030101010101" pitchFamily="2" charset="-122"/>
              <a:cs typeface="Times New Roman" panose="02020603050405020304" pitchFamily="18" charset="0"/>
            </a:endParaRPr>
          </a:p>
        </p:txBody>
      </p:sp>
      <p:pic>
        <p:nvPicPr>
          <p:cNvPr id="9" name="Picture 8">
            <a:extLst>
              <a:ext uri="{FF2B5EF4-FFF2-40B4-BE49-F238E27FC236}">
                <a16:creationId xmlns:a16="http://schemas.microsoft.com/office/drawing/2014/main" id="{DE88BB2C-2674-4F18-A9C0-853C7C6B4B2B}"/>
              </a:ext>
            </a:extLst>
          </p:cNvPr>
          <p:cNvPicPr>
            <a:picLocks noChangeAspect="1"/>
          </p:cNvPicPr>
          <p:nvPr/>
        </p:nvPicPr>
        <p:blipFill>
          <a:blip r:embed="rId3"/>
          <a:stretch>
            <a:fillRect/>
          </a:stretch>
        </p:blipFill>
        <p:spPr>
          <a:xfrm>
            <a:off x="2247530" y="4598633"/>
            <a:ext cx="7696940" cy="1784411"/>
          </a:xfrm>
          <a:prstGeom prst="rect">
            <a:avLst/>
          </a:prstGeom>
        </p:spPr>
      </p:pic>
    </p:spTree>
    <p:extLst>
      <p:ext uri="{BB962C8B-B14F-4D97-AF65-F5344CB8AC3E}">
        <p14:creationId xmlns:p14="http://schemas.microsoft.com/office/powerpoint/2010/main" val="2600357556"/>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34C41D-D713-4E68-BC4B-89667BBF3A73}"/>
              </a:ext>
            </a:extLst>
          </p:cNvPr>
          <p:cNvPicPr>
            <a:picLocks noChangeAspect="1"/>
          </p:cNvPicPr>
          <p:nvPr/>
        </p:nvPicPr>
        <p:blipFill>
          <a:blip r:embed="rId2"/>
          <a:stretch>
            <a:fillRect/>
          </a:stretch>
        </p:blipFill>
        <p:spPr>
          <a:xfrm>
            <a:off x="972953" y="701336"/>
            <a:ext cx="10104368" cy="5379868"/>
          </a:xfrm>
          <a:prstGeom prst="rect">
            <a:avLst/>
          </a:prstGeom>
        </p:spPr>
      </p:pic>
    </p:spTree>
    <p:extLst>
      <p:ext uri="{BB962C8B-B14F-4D97-AF65-F5344CB8AC3E}">
        <p14:creationId xmlns:p14="http://schemas.microsoft.com/office/powerpoint/2010/main" val="2565017917"/>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6AEB8C-B6BE-45EE-88F2-39181D4CEB2F}"/>
              </a:ext>
            </a:extLst>
          </p:cNvPr>
          <p:cNvSpPr txBox="1"/>
          <p:nvPr/>
        </p:nvSpPr>
        <p:spPr>
          <a:xfrm>
            <a:off x="1171852" y="1205048"/>
            <a:ext cx="10147177" cy="975973"/>
          </a:xfrm>
          <a:prstGeom prst="rect">
            <a:avLst/>
          </a:prstGeom>
          <a:noFill/>
        </p:spPr>
        <p:txBody>
          <a:bodyPr wrap="square">
            <a:spAutoFit/>
          </a:bodyPr>
          <a:lstStyle/>
          <a:p>
            <a:pPr marL="285750" lvl="0" indent="-285750">
              <a:lnSpc>
                <a:spcPct val="107000"/>
              </a:lnSpc>
              <a:spcAft>
                <a:spcPts val="800"/>
              </a:spcAft>
              <a:buFont typeface="Wingdings" panose="05000000000000000000" pitchFamily="2" charset="2"/>
              <a:buChar char="ü"/>
              <a:tabLst>
                <a:tab pos="935355" algn="l"/>
              </a:tabLst>
            </a:pPr>
            <a:r>
              <a:rPr lang="en-IN" sz="2800" dirty="0">
                <a:effectLst/>
                <a:latin typeface="Agency FB" panose="020B0503020202020204" pitchFamily="34" charset="0"/>
                <a:ea typeface="SimSun" panose="02010600030101010101" pitchFamily="2" charset="-122"/>
                <a:cs typeface="Times New Roman" panose="02020603050405020304" pitchFamily="18" charset="0"/>
              </a:rPr>
              <a:t>When the user asks “open ludo” it says opening ludo and opens ludo game in the browser. </a:t>
            </a:r>
          </a:p>
        </p:txBody>
      </p:sp>
      <p:pic>
        <p:nvPicPr>
          <p:cNvPr id="5" name="Picture 4">
            <a:extLst>
              <a:ext uri="{FF2B5EF4-FFF2-40B4-BE49-F238E27FC236}">
                <a16:creationId xmlns:a16="http://schemas.microsoft.com/office/drawing/2014/main" id="{3DE3439D-CB98-4898-8491-8AD2C9DB066C}"/>
              </a:ext>
            </a:extLst>
          </p:cNvPr>
          <p:cNvPicPr>
            <a:picLocks noChangeAspect="1"/>
          </p:cNvPicPr>
          <p:nvPr/>
        </p:nvPicPr>
        <p:blipFill>
          <a:blip r:embed="rId2"/>
          <a:stretch>
            <a:fillRect/>
          </a:stretch>
        </p:blipFill>
        <p:spPr>
          <a:xfrm>
            <a:off x="2260785" y="2073760"/>
            <a:ext cx="7448365" cy="1225380"/>
          </a:xfrm>
          <a:prstGeom prst="rect">
            <a:avLst/>
          </a:prstGeom>
        </p:spPr>
      </p:pic>
      <p:pic>
        <p:nvPicPr>
          <p:cNvPr id="7" name="Picture 6">
            <a:extLst>
              <a:ext uri="{FF2B5EF4-FFF2-40B4-BE49-F238E27FC236}">
                <a16:creationId xmlns:a16="http://schemas.microsoft.com/office/drawing/2014/main" id="{6FBF747F-7741-45CB-ADD5-BBF81B106E0A}"/>
              </a:ext>
            </a:extLst>
          </p:cNvPr>
          <p:cNvPicPr>
            <a:picLocks noChangeAspect="1"/>
          </p:cNvPicPr>
          <p:nvPr/>
        </p:nvPicPr>
        <p:blipFill>
          <a:blip r:embed="rId3"/>
          <a:stretch>
            <a:fillRect/>
          </a:stretch>
        </p:blipFill>
        <p:spPr>
          <a:xfrm>
            <a:off x="887766" y="3392488"/>
            <a:ext cx="10147177" cy="3233559"/>
          </a:xfrm>
          <a:prstGeom prst="rect">
            <a:avLst/>
          </a:prstGeom>
        </p:spPr>
      </p:pic>
    </p:spTree>
    <p:extLst>
      <p:ext uri="{BB962C8B-B14F-4D97-AF65-F5344CB8AC3E}">
        <p14:creationId xmlns:p14="http://schemas.microsoft.com/office/powerpoint/2010/main" val="3765145291"/>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52A7BA-AF51-4A61-A55E-52EC4027BDA5}"/>
              </a:ext>
            </a:extLst>
          </p:cNvPr>
          <p:cNvSpPr txBox="1"/>
          <p:nvPr/>
        </p:nvSpPr>
        <p:spPr>
          <a:xfrm>
            <a:off x="1322772" y="1186563"/>
            <a:ext cx="9871969" cy="975973"/>
          </a:xfrm>
          <a:prstGeom prst="rect">
            <a:avLst/>
          </a:prstGeom>
          <a:noFill/>
        </p:spPr>
        <p:txBody>
          <a:bodyPr wrap="square">
            <a:spAutoFit/>
          </a:bodyPr>
          <a:lstStyle/>
          <a:p>
            <a:pPr marL="285750" lvl="0" indent="-285750">
              <a:lnSpc>
                <a:spcPct val="107000"/>
              </a:lnSpc>
              <a:spcAft>
                <a:spcPts val="800"/>
              </a:spcAft>
              <a:buFont typeface="Wingdings" panose="05000000000000000000" pitchFamily="2" charset="2"/>
              <a:buChar char="ü"/>
            </a:pPr>
            <a:r>
              <a:rPr lang="en-IN" sz="2800" dirty="0">
                <a:effectLst/>
                <a:latin typeface="Agency FB" panose="020B0503020202020204" pitchFamily="34" charset="0"/>
                <a:ea typeface="SimSun" panose="02010600030101010101" pitchFamily="2" charset="-122"/>
                <a:cs typeface="Times New Roman" panose="02020603050405020304" pitchFamily="18" charset="0"/>
              </a:rPr>
              <a:t>When the user asks “open chess” it says opening chess and opens game in the web browser.</a:t>
            </a:r>
          </a:p>
        </p:txBody>
      </p:sp>
      <p:pic>
        <p:nvPicPr>
          <p:cNvPr id="5" name="Picture 4">
            <a:extLst>
              <a:ext uri="{FF2B5EF4-FFF2-40B4-BE49-F238E27FC236}">
                <a16:creationId xmlns:a16="http://schemas.microsoft.com/office/drawing/2014/main" id="{8207C8CB-A3BB-4A0A-A28E-63C3E67DA6E7}"/>
              </a:ext>
            </a:extLst>
          </p:cNvPr>
          <p:cNvPicPr>
            <a:picLocks noChangeAspect="1"/>
          </p:cNvPicPr>
          <p:nvPr/>
        </p:nvPicPr>
        <p:blipFill>
          <a:blip r:embed="rId2"/>
          <a:stretch>
            <a:fillRect/>
          </a:stretch>
        </p:blipFill>
        <p:spPr>
          <a:xfrm>
            <a:off x="2752076" y="2077375"/>
            <a:ext cx="7013359" cy="1083075"/>
          </a:xfrm>
          <a:prstGeom prst="rect">
            <a:avLst/>
          </a:prstGeom>
        </p:spPr>
      </p:pic>
      <p:pic>
        <p:nvPicPr>
          <p:cNvPr id="7" name="Picture 6">
            <a:extLst>
              <a:ext uri="{FF2B5EF4-FFF2-40B4-BE49-F238E27FC236}">
                <a16:creationId xmlns:a16="http://schemas.microsoft.com/office/drawing/2014/main" id="{03D3B15F-037A-4B4F-B320-F2715E2338F8}"/>
              </a:ext>
            </a:extLst>
          </p:cNvPr>
          <p:cNvPicPr>
            <a:picLocks noChangeAspect="1"/>
          </p:cNvPicPr>
          <p:nvPr/>
        </p:nvPicPr>
        <p:blipFill>
          <a:blip r:embed="rId3"/>
          <a:stretch>
            <a:fillRect/>
          </a:stretch>
        </p:blipFill>
        <p:spPr>
          <a:xfrm>
            <a:off x="1420428" y="3429000"/>
            <a:ext cx="9596759" cy="3291395"/>
          </a:xfrm>
          <a:prstGeom prst="rect">
            <a:avLst/>
          </a:prstGeom>
        </p:spPr>
      </p:pic>
    </p:spTree>
    <p:extLst>
      <p:ext uri="{BB962C8B-B14F-4D97-AF65-F5344CB8AC3E}">
        <p14:creationId xmlns:p14="http://schemas.microsoft.com/office/powerpoint/2010/main" val="318630897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2EE03E-4E25-452B-91E8-978147BD56CA}"/>
              </a:ext>
            </a:extLst>
          </p:cNvPr>
          <p:cNvSpPr txBox="1"/>
          <p:nvPr/>
        </p:nvSpPr>
        <p:spPr>
          <a:xfrm>
            <a:off x="1145219" y="1248706"/>
            <a:ext cx="10591060" cy="975973"/>
          </a:xfrm>
          <a:prstGeom prst="rect">
            <a:avLst/>
          </a:prstGeom>
          <a:noFill/>
        </p:spPr>
        <p:txBody>
          <a:bodyPr wrap="square">
            <a:spAutoFit/>
          </a:bodyPr>
          <a:lstStyle/>
          <a:p>
            <a:pPr marL="285750" lvl="0" indent="-285750">
              <a:lnSpc>
                <a:spcPct val="107000"/>
              </a:lnSpc>
              <a:spcAft>
                <a:spcPts val="800"/>
              </a:spcAft>
              <a:buFont typeface="Wingdings" panose="05000000000000000000" pitchFamily="2" charset="2"/>
              <a:buChar char="ü"/>
            </a:pPr>
            <a:r>
              <a:rPr lang="en-IN" sz="2800" dirty="0">
                <a:effectLst/>
                <a:latin typeface="Agency FB" panose="020B0503020202020204" pitchFamily="34" charset="0"/>
                <a:ea typeface="SimSun" panose="02010600030101010101" pitchFamily="2" charset="-122"/>
                <a:cs typeface="Times New Roman" panose="02020603050405020304" pitchFamily="18" charset="0"/>
              </a:rPr>
              <a:t>When we don’t want to use the use the assistant and the user says exit it stops the program and exit it. </a:t>
            </a:r>
          </a:p>
        </p:txBody>
      </p:sp>
      <p:pic>
        <p:nvPicPr>
          <p:cNvPr id="5" name="Picture 4">
            <a:extLst>
              <a:ext uri="{FF2B5EF4-FFF2-40B4-BE49-F238E27FC236}">
                <a16:creationId xmlns:a16="http://schemas.microsoft.com/office/drawing/2014/main" id="{EC6BFC7C-4094-466B-A267-869FDA717D34}"/>
              </a:ext>
            </a:extLst>
          </p:cNvPr>
          <p:cNvPicPr>
            <a:picLocks noChangeAspect="1"/>
          </p:cNvPicPr>
          <p:nvPr/>
        </p:nvPicPr>
        <p:blipFill>
          <a:blip r:embed="rId2"/>
          <a:stretch>
            <a:fillRect/>
          </a:stretch>
        </p:blipFill>
        <p:spPr>
          <a:xfrm>
            <a:off x="3011010" y="2411110"/>
            <a:ext cx="5814874" cy="1167809"/>
          </a:xfrm>
          <a:prstGeom prst="rect">
            <a:avLst/>
          </a:prstGeom>
        </p:spPr>
      </p:pic>
      <p:sp>
        <p:nvSpPr>
          <p:cNvPr id="6" name="TextBox 5">
            <a:extLst>
              <a:ext uri="{FF2B5EF4-FFF2-40B4-BE49-F238E27FC236}">
                <a16:creationId xmlns:a16="http://schemas.microsoft.com/office/drawing/2014/main" id="{0E9E8E34-0BCF-477F-904F-36FA5B188BAF}"/>
              </a:ext>
            </a:extLst>
          </p:cNvPr>
          <p:cNvSpPr txBox="1"/>
          <p:nvPr/>
        </p:nvSpPr>
        <p:spPr>
          <a:xfrm>
            <a:off x="1077159" y="4207168"/>
            <a:ext cx="11114841" cy="1200329"/>
          </a:xfrm>
          <a:prstGeom prst="rect">
            <a:avLst/>
          </a:prstGeom>
          <a:noFill/>
        </p:spPr>
        <p:txBody>
          <a:bodyPr wrap="square" rtlCol="0">
            <a:spAutoFit/>
          </a:bodyPr>
          <a:lstStyle/>
          <a:p>
            <a:r>
              <a:rPr lang="en-US" sz="7200" dirty="0">
                <a:latin typeface="Agency FB" panose="020B0503020202020204" pitchFamily="34" charset="0"/>
              </a:rPr>
              <a:t>And here is the end of the project</a:t>
            </a:r>
            <a:endParaRPr lang="en-IN" sz="7200" dirty="0">
              <a:latin typeface="Agency FB" panose="020B0503020202020204" pitchFamily="34" charset="0"/>
            </a:endParaRPr>
          </a:p>
        </p:txBody>
      </p:sp>
    </p:spTree>
    <p:extLst>
      <p:ext uri="{BB962C8B-B14F-4D97-AF65-F5344CB8AC3E}">
        <p14:creationId xmlns:p14="http://schemas.microsoft.com/office/powerpoint/2010/main" val="1456105896"/>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CACF61-23B3-4F41-86A5-A1E630B5C051}"/>
              </a:ext>
            </a:extLst>
          </p:cNvPr>
          <p:cNvSpPr txBox="1"/>
          <p:nvPr/>
        </p:nvSpPr>
        <p:spPr>
          <a:xfrm flipH="1">
            <a:off x="1757777" y="6454079"/>
            <a:ext cx="8300623" cy="1569660"/>
          </a:xfrm>
          <a:prstGeom prst="rect">
            <a:avLst/>
          </a:prstGeom>
          <a:noFill/>
        </p:spPr>
        <p:txBody>
          <a:bodyPr wrap="square" rtlCol="0">
            <a:spAutoFit/>
          </a:bodyPr>
          <a:lstStyle/>
          <a:p>
            <a:r>
              <a:rPr lang="en-US" sz="9600" dirty="0">
                <a:latin typeface="Algerian" panose="04020705040A02060702" pitchFamily="82" charset="0"/>
              </a:rPr>
              <a:t>THANK YOU </a:t>
            </a:r>
            <a:endParaRPr lang="en-IN" sz="9600" dirty="0">
              <a:latin typeface="Algerian" panose="04020705040A02060702" pitchFamily="82" charset="0"/>
            </a:endParaRPr>
          </a:p>
        </p:txBody>
      </p:sp>
      <p:pic>
        <p:nvPicPr>
          <p:cNvPr id="4" name="Picture 3">
            <a:extLst>
              <a:ext uri="{FF2B5EF4-FFF2-40B4-BE49-F238E27FC236}">
                <a16:creationId xmlns:a16="http://schemas.microsoft.com/office/drawing/2014/main" id="{AAE7E16B-B02D-44B5-8852-CA8CA972D49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3594767" y="1544164"/>
            <a:ext cx="96361" cy="45719"/>
          </a:xfrm>
          <a:prstGeom prst="rect">
            <a:avLst/>
          </a:prstGeom>
        </p:spPr>
      </p:pic>
      <p:sp>
        <p:nvSpPr>
          <p:cNvPr id="5" name="TextBox 4">
            <a:extLst>
              <a:ext uri="{FF2B5EF4-FFF2-40B4-BE49-F238E27FC236}">
                <a16:creationId xmlns:a16="http://schemas.microsoft.com/office/drawing/2014/main" id="{13ED4605-C34F-4F86-B01C-68D8B4563050}"/>
              </a:ext>
            </a:extLst>
          </p:cNvPr>
          <p:cNvSpPr txBox="1"/>
          <p:nvPr/>
        </p:nvSpPr>
        <p:spPr>
          <a:xfrm>
            <a:off x="8627460" y="6223247"/>
            <a:ext cx="1654609" cy="230832"/>
          </a:xfrm>
          <a:prstGeom prst="rect">
            <a:avLst/>
          </a:prstGeom>
          <a:noFill/>
        </p:spPr>
        <p:txBody>
          <a:bodyPr wrap="square" rtlCol="0">
            <a:spAutoFit/>
          </a:bodyPr>
          <a:lstStyle/>
          <a:p>
            <a:endParaRPr lang="en-IN" sz="900" dirty="0"/>
          </a:p>
        </p:txBody>
      </p:sp>
      <p:pic>
        <p:nvPicPr>
          <p:cNvPr id="7" name="Picture 6">
            <a:extLst>
              <a:ext uri="{FF2B5EF4-FFF2-40B4-BE49-F238E27FC236}">
                <a16:creationId xmlns:a16="http://schemas.microsoft.com/office/drawing/2014/main" id="{5E9F5F59-452C-405E-8591-5CB7CD3EF68C}"/>
              </a:ext>
            </a:extLst>
          </p:cNvPr>
          <p:cNvPicPr>
            <a:picLocks noChangeAspect="1"/>
          </p:cNvPicPr>
          <p:nvPr/>
        </p:nvPicPr>
        <p:blipFill>
          <a:blip r:embed="rId4"/>
          <a:stretch>
            <a:fillRect/>
          </a:stretch>
        </p:blipFill>
        <p:spPr>
          <a:xfrm>
            <a:off x="0" y="0"/>
            <a:ext cx="12192000" cy="7234382"/>
          </a:xfrm>
          <a:prstGeom prst="rect">
            <a:avLst/>
          </a:prstGeom>
        </p:spPr>
      </p:pic>
      <p:sp>
        <p:nvSpPr>
          <p:cNvPr id="8" name="TextBox 7">
            <a:extLst>
              <a:ext uri="{FF2B5EF4-FFF2-40B4-BE49-F238E27FC236}">
                <a16:creationId xmlns:a16="http://schemas.microsoft.com/office/drawing/2014/main" id="{960B3990-1B57-4245-9447-7339C544B022}"/>
              </a:ext>
            </a:extLst>
          </p:cNvPr>
          <p:cNvSpPr txBox="1"/>
          <p:nvPr/>
        </p:nvSpPr>
        <p:spPr>
          <a:xfrm>
            <a:off x="3691128" y="2792323"/>
            <a:ext cx="5227312" cy="1200329"/>
          </a:xfrm>
          <a:prstGeom prst="rect">
            <a:avLst/>
          </a:prstGeom>
          <a:noFill/>
        </p:spPr>
        <p:txBody>
          <a:bodyPr wrap="square" rtlCol="0">
            <a:spAutoFit/>
          </a:bodyPr>
          <a:lstStyle/>
          <a:p>
            <a:r>
              <a:rPr lang="en-US" sz="7200" dirty="0">
                <a:solidFill>
                  <a:schemeClr val="bg1"/>
                </a:solidFill>
                <a:latin typeface="Algerian" panose="04020705040A02060702" pitchFamily="82" charset="0"/>
              </a:rPr>
              <a:t>THANK YOU</a:t>
            </a:r>
            <a:endParaRPr lang="en-IN" sz="72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91683021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9961-6D9B-46F1-B48F-A59907BE1039}"/>
              </a:ext>
            </a:extLst>
          </p:cNvPr>
          <p:cNvSpPr>
            <a:spLocks noGrp="1"/>
          </p:cNvSpPr>
          <p:nvPr>
            <p:ph type="title"/>
          </p:nvPr>
        </p:nvSpPr>
        <p:spPr>
          <a:xfrm>
            <a:off x="3268462" y="231713"/>
            <a:ext cx="8610600" cy="1293028"/>
          </a:xfrm>
        </p:spPr>
        <p:txBody>
          <a:bodyPr/>
          <a:lstStyle/>
          <a:p>
            <a:endParaRPr lang="en-IN" dirty="0"/>
          </a:p>
        </p:txBody>
      </p:sp>
      <p:sp>
        <p:nvSpPr>
          <p:cNvPr id="3" name="Content Placeholder 2">
            <a:extLst>
              <a:ext uri="{FF2B5EF4-FFF2-40B4-BE49-F238E27FC236}">
                <a16:creationId xmlns:a16="http://schemas.microsoft.com/office/drawing/2014/main" id="{9D6953F6-6E01-4E5B-BAD0-0BA469E27209}"/>
              </a:ext>
            </a:extLst>
          </p:cNvPr>
          <p:cNvSpPr>
            <a:spLocks noGrp="1"/>
          </p:cNvSpPr>
          <p:nvPr>
            <p:ph idx="1"/>
          </p:nvPr>
        </p:nvSpPr>
        <p:spPr>
          <a:xfrm>
            <a:off x="524892" y="612620"/>
            <a:ext cx="11142216" cy="5632759"/>
          </a:xfrm>
        </p:spPr>
        <p:txBody>
          <a:bodyPr>
            <a:normAutofit lnSpcReduction="10000"/>
          </a:bodyPr>
          <a:lstStyle/>
          <a:p>
            <a:pPr>
              <a:buFont typeface="Wingdings" panose="05000000000000000000" pitchFamily="2" charset="2"/>
              <a:buChar char="q"/>
            </a:pPr>
            <a:r>
              <a:rPr lang="en-US" sz="2800" b="0" i="0" dirty="0">
                <a:effectLst/>
                <a:latin typeface="Agency FB" panose="020B0503020202020204" pitchFamily="34" charset="0"/>
              </a:rPr>
              <a:t>Voice searches have dominated over text search. Web searches conducted via mobile devices have only just overtaken those carried out using a computer and the analysts are already predicting that 50% of searches will be via voice by 2020.</a:t>
            </a:r>
          </a:p>
          <a:p>
            <a:pPr>
              <a:buFont typeface="Wingdings" panose="05000000000000000000" pitchFamily="2" charset="2"/>
              <a:buChar char="q"/>
            </a:pPr>
            <a:endParaRPr lang="en-US" sz="2400" dirty="0">
              <a:latin typeface="ff10"/>
            </a:endParaRPr>
          </a:p>
          <a:p>
            <a:pPr>
              <a:buFont typeface="Wingdings" panose="05000000000000000000" pitchFamily="2" charset="2"/>
              <a:buChar char="q"/>
            </a:pPr>
            <a:endParaRPr lang="en-US" sz="2400" b="0" i="0" dirty="0">
              <a:effectLst/>
              <a:latin typeface="ff10"/>
            </a:endParaRPr>
          </a:p>
          <a:p>
            <a:pPr marL="0" indent="0">
              <a:buNone/>
            </a:pPr>
            <a:endParaRPr lang="en-US" sz="2400" dirty="0">
              <a:latin typeface="ff10"/>
            </a:endParaRPr>
          </a:p>
          <a:p>
            <a:pPr>
              <a:buFont typeface="Wingdings" panose="05000000000000000000" pitchFamily="2" charset="2"/>
              <a:buChar char="q"/>
            </a:pPr>
            <a:endParaRPr lang="en-US" sz="2400" b="0" i="0" dirty="0">
              <a:effectLst/>
              <a:latin typeface="ff10"/>
            </a:endParaRPr>
          </a:p>
          <a:p>
            <a:pPr>
              <a:buFont typeface="Wingdings" panose="05000000000000000000" pitchFamily="2" charset="2"/>
              <a:buChar char="q"/>
            </a:pPr>
            <a:endParaRPr lang="en-US" sz="2400" dirty="0">
              <a:latin typeface="ff10"/>
            </a:endParaRPr>
          </a:p>
          <a:p>
            <a:pPr>
              <a:buFont typeface="Wingdings" panose="05000000000000000000" pitchFamily="2" charset="2"/>
              <a:buChar char="q"/>
            </a:pPr>
            <a:endParaRPr lang="en-US" sz="2400" b="0" i="0" dirty="0">
              <a:effectLst/>
              <a:latin typeface="ff10"/>
            </a:endParaRPr>
          </a:p>
          <a:p>
            <a:pPr marL="0" indent="0">
              <a:buNone/>
            </a:pPr>
            <a:endParaRPr lang="en-US" sz="3600" b="0" i="0" dirty="0">
              <a:effectLst/>
              <a:latin typeface="ff10"/>
            </a:endParaRPr>
          </a:p>
          <a:p>
            <a:pPr>
              <a:buFont typeface="Wingdings" panose="05000000000000000000" pitchFamily="2" charset="2"/>
              <a:buChar char="q"/>
            </a:pPr>
            <a:r>
              <a:rPr lang="en-US" sz="3200" b="0" i="0" dirty="0">
                <a:effectLst/>
                <a:latin typeface="Agency FB" panose="020B0503020202020204" pitchFamily="34" charset="0"/>
              </a:rPr>
              <a:t>Virtual assistants are turning out to be smarter than ever. Allow your intelligent assistant to make email work for you. Detect intent, pick out important information, automate processes, and deliver personalized responses</a:t>
            </a:r>
            <a:endParaRPr lang="en-IN" sz="3200" dirty="0">
              <a:latin typeface="Agency FB" panose="020B0503020202020204" pitchFamily="34" charset="0"/>
            </a:endParaRPr>
          </a:p>
        </p:txBody>
      </p:sp>
      <p:pic>
        <p:nvPicPr>
          <p:cNvPr id="5" name="Picture 4">
            <a:extLst>
              <a:ext uri="{FF2B5EF4-FFF2-40B4-BE49-F238E27FC236}">
                <a16:creationId xmlns:a16="http://schemas.microsoft.com/office/drawing/2014/main" id="{658221B9-F009-4EC2-8CA2-2916422B268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156223" y="1702910"/>
            <a:ext cx="5879553" cy="3101812"/>
          </a:xfrm>
          <a:prstGeom prst="rect">
            <a:avLst/>
          </a:prstGeom>
        </p:spPr>
      </p:pic>
    </p:spTree>
    <p:extLst>
      <p:ext uri="{BB962C8B-B14F-4D97-AF65-F5344CB8AC3E}">
        <p14:creationId xmlns:p14="http://schemas.microsoft.com/office/powerpoint/2010/main" val="2978985110"/>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4B8C7-E1FF-49C3-8830-6F206DEFC373}"/>
              </a:ext>
            </a:extLst>
          </p:cNvPr>
          <p:cNvSpPr>
            <a:spLocks noGrp="1"/>
          </p:cNvSpPr>
          <p:nvPr>
            <p:ph type="title"/>
          </p:nvPr>
        </p:nvSpPr>
        <p:spPr>
          <a:xfrm>
            <a:off x="2460172" y="617992"/>
            <a:ext cx="8610600" cy="1293028"/>
          </a:xfrm>
        </p:spPr>
        <p:txBody>
          <a:bodyPr/>
          <a:lstStyle/>
          <a:p>
            <a:endParaRPr lang="en-IN"/>
          </a:p>
        </p:txBody>
      </p:sp>
      <p:pic>
        <p:nvPicPr>
          <p:cNvPr id="5" name="Content Placeholder 4">
            <a:extLst>
              <a:ext uri="{FF2B5EF4-FFF2-40B4-BE49-F238E27FC236}">
                <a16:creationId xmlns:a16="http://schemas.microsoft.com/office/drawing/2014/main" id="{7E88B8D2-0BEB-4B17-B625-C20831BB72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2257" y="772886"/>
            <a:ext cx="10853057" cy="5301343"/>
          </a:xfrm>
        </p:spPr>
      </p:pic>
    </p:spTree>
    <p:extLst>
      <p:ext uri="{BB962C8B-B14F-4D97-AF65-F5344CB8AC3E}">
        <p14:creationId xmlns:p14="http://schemas.microsoft.com/office/powerpoint/2010/main" val="337251114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F286D-96AD-432A-B555-4FA4798EB84D}"/>
              </a:ext>
            </a:extLst>
          </p:cNvPr>
          <p:cNvSpPr>
            <a:spLocks noGrp="1"/>
          </p:cNvSpPr>
          <p:nvPr>
            <p:ph type="title"/>
          </p:nvPr>
        </p:nvSpPr>
        <p:spPr>
          <a:xfrm>
            <a:off x="-1746368" y="544143"/>
            <a:ext cx="12082510" cy="683581"/>
          </a:xfrm>
        </p:spPr>
        <p:txBody>
          <a:bodyPr>
            <a:noAutofit/>
          </a:bodyPr>
          <a:lstStyle/>
          <a:p>
            <a:r>
              <a:rPr lang="en-US" sz="4800" dirty="0">
                <a:latin typeface="Agency FB" panose="020B0503020202020204" pitchFamily="34" charset="0"/>
              </a:rPr>
              <a:t>Benefits OF having a VIRTUAL ASSISTANT</a:t>
            </a:r>
            <a:endParaRPr lang="en-IN" sz="4800" dirty="0">
              <a:latin typeface="Agency FB" panose="020B0503020202020204" pitchFamily="34" charset="0"/>
            </a:endParaRPr>
          </a:p>
        </p:txBody>
      </p:sp>
      <p:sp>
        <p:nvSpPr>
          <p:cNvPr id="3" name="Content Placeholder 2">
            <a:extLst>
              <a:ext uri="{FF2B5EF4-FFF2-40B4-BE49-F238E27FC236}">
                <a16:creationId xmlns:a16="http://schemas.microsoft.com/office/drawing/2014/main" id="{65675E16-8B4E-4B5D-A8CE-F6D6FA0EAB45}"/>
              </a:ext>
            </a:extLst>
          </p:cNvPr>
          <p:cNvSpPr>
            <a:spLocks noGrp="1"/>
          </p:cNvSpPr>
          <p:nvPr>
            <p:ph idx="1"/>
          </p:nvPr>
        </p:nvSpPr>
        <p:spPr>
          <a:xfrm>
            <a:off x="207271" y="1729769"/>
            <a:ext cx="10820400" cy="4024125"/>
          </a:xfrm>
        </p:spPr>
        <p:txBody>
          <a:bodyPr>
            <a:normAutofit/>
          </a:bodyPr>
          <a:lstStyle/>
          <a:p>
            <a:pPr algn="l">
              <a:buFont typeface="Wingdings" panose="05000000000000000000" pitchFamily="2" charset="2"/>
              <a:buChar char="ü"/>
            </a:pPr>
            <a:r>
              <a:rPr lang="en-US" sz="3600" dirty="0">
                <a:latin typeface="Agency FB" panose="020B0503020202020204" pitchFamily="34" charset="0"/>
              </a:rPr>
              <a:t>A virtual assistant </a:t>
            </a:r>
            <a:r>
              <a:rPr lang="en-US" sz="3600" b="0" i="0" dirty="0">
                <a:effectLst/>
                <a:latin typeface="Agency FB" panose="020B0503020202020204" pitchFamily="34" charset="0"/>
              </a:rPr>
              <a:t>makes your life easier.</a:t>
            </a:r>
          </a:p>
          <a:p>
            <a:pPr algn="l">
              <a:buFont typeface="Wingdings" panose="05000000000000000000" pitchFamily="2" charset="2"/>
              <a:buChar char="ü"/>
            </a:pPr>
            <a:r>
              <a:rPr lang="en-US" sz="3600" dirty="0">
                <a:latin typeface="Agency FB" panose="020B0503020202020204" pitchFamily="34" charset="0"/>
              </a:rPr>
              <a:t>Time the most important asset of everyone and it saves most of it. </a:t>
            </a:r>
            <a:endParaRPr lang="en-US" sz="3600" b="0" i="0" dirty="0">
              <a:effectLst/>
              <a:latin typeface="Agency FB" panose="020B0503020202020204" pitchFamily="34" charset="0"/>
            </a:endParaRPr>
          </a:p>
          <a:p>
            <a:pPr algn="l">
              <a:buFont typeface="Wingdings" panose="05000000000000000000" pitchFamily="2" charset="2"/>
              <a:buChar char="ü"/>
            </a:pPr>
            <a:r>
              <a:rPr lang="en-US" sz="3600" dirty="0">
                <a:latin typeface="Agency FB" panose="020B0503020202020204" pitchFamily="34" charset="0"/>
              </a:rPr>
              <a:t>Virtual assistant </a:t>
            </a:r>
            <a:r>
              <a:rPr lang="en-US" sz="3600" b="0" i="0" dirty="0">
                <a:effectLst/>
                <a:latin typeface="Agency FB" panose="020B0503020202020204" pitchFamily="34" charset="0"/>
              </a:rPr>
              <a:t>gives you more free time for your personal life.</a:t>
            </a:r>
          </a:p>
          <a:p>
            <a:pPr algn="l">
              <a:buFont typeface="Wingdings" panose="05000000000000000000" pitchFamily="2" charset="2"/>
              <a:buChar char="ü"/>
            </a:pPr>
            <a:r>
              <a:rPr lang="en-IN" sz="3600" b="0" i="0" dirty="0">
                <a:effectLst/>
                <a:latin typeface="Agency FB" panose="020B0503020202020204" pitchFamily="34" charset="0"/>
              </a:rPr>
              <a:t>You’ll Have Unlimited Earning Potential</a:t>
            </a:r>
          </a:p>
          <a:p>
            <a:pPr algn="l">
              <a:buFont typeface="Wingdings" panose="05000000000000000000" pitchFamily="2" charset="2"/>
              <a:buChar char="ü"/>
            </a:pPr>
            <a:r>
              <a:rPr lang="en-IN" sz="3600" dirty="0">
                <a:latin typeface="Agency FB" panose="020B0503020202020204" pitchFamily="34" charset="0"/>
              </a:rPr>
              <a:t>Performs administrations works</a:t>
            </a:r>
            <a:endParaRPr lang="en-IN" sz="3600" b="0" i="0" dirty="0">
              <a:effectLst/>
              <a:latin typeface="Agency FB" panose="020B0503020202020204" pitchFamily="34" charset="0"/>
            </a:endParaRPr>
          </a:p>
          <a:p>
            <a:pPr>
              <a:buFont typeface="Wingdings" panose="05000000000000000000" pitchFamily="2" charset="2"/>
              <a:buChar char="ü"/>
            </a:pPr>
            <a:r>
              <a:rPr lang="en-IN" sz="3600" dirty="0">
                <a:latin typeface="Agency FB" panose="020B0503020202020204" pitchFamily="34" charset="0"/>
                <a:cs typeface="Arial" panose="020B0604020202020204" pitchFamily="34" charset="0"/>
              </a:rPr>
              <a:t>Reduces human work</a:t>
            </a:r>
          </a:p>
          <a:p>
            <a:pPr>
              <a:buFont typeface="Wingdings" panose="05000000000000000000" pitchFamily="2" charset="2"/>
              <a:buChar char="ü"/>
            </a:pPr>
            <a:endParaRPr lang="en-IN" sz="28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7D1E1A8-6670-474F-B9F5-5A6E314226D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458255" y="3741831"/>
            <a:ext cx="5526474" cy="297401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29445751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661444-4360-4C4E-B059-B718324095A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273629" y="696686"/>
            <a:ext cx="9655627" cy="5475514"/>
          </a:xfrm>
          <a:prstGeom prst="rect">
            <a:avLst/>
          </a:prstGeom>
        </p:spPr>
      </p:pic>
    </p:spTree>
    <p:extLst>
      <p:ext uri="{BB962C8B-B14F-4D97-AF65-F5344CB8AC3E}">
        <p14:creationId xmlns:p14="http://schemas.microsoft.com/office/powerpoint/2010/main" val="123013116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7B489-F41A-4CAC-B0CA-BB7FEDA87804}"/>
              </a:ext>
            </a:extLst>
          </p:cNvPr>
          <p:cNvSpPr>
            <a:spLocks noGrp="1"/>
          </p:cNvSpPr>
          <p:nvPr>
            <p:ph type="title"/>
          </p:nvPr>
        </p:nvSpPr>
        <p:spPr>
          <a:xfrm>
            <a:off x="605161" y="0"/>
            <a:ext cx="8462639" cy="1293028"/>
          </a:xfrm>
        </p:spPr>
        <p:txBody>
          <a:bodyPr>
            <a:normAutofit/>
          </a:bodyPr>
          <a:lstStyle/>
          <a:p>
            <a:r>
              <a:rPr lang="en-US" dirty="0"/>
              <a:t>         </a:t>
            </a:r>
            <a:r>
              <a:rPr lang="en-US" sz="6000" dirty="0">
                <a:latin typeface="Agency FB" panose="020B0503020202020204" pitchFamily="34" charset="0"/>
              </a:rPr>
              <a:t>Project  management</a:t>
            </a:r>
            <a:endParaRPr lang="en-IN" sz="6000" dirty="0">
              <a:latin typeface="Agency FB" panose="020B0503020202020204" pitchFamily="34" charset="0"/>
            </a:endParaRPr>
          </a:p>
        </p:txBody>
      </p:sp>
      <p:sp>
        <p:nvSpPr>
          <p:cNvPr id="4" name="Text Placeholder 3">
            <a:extLst>
              <a:ext uri="{FF2B5EF4-FFF2-40B4-BE49-F238E27FC236}">
                <a16:creationId xmlns:a16="http://schemas.microsoft.com/office/drawing/2014/main" id="{2ACAD6CC-E062-42C7-BC3C-F73201B7CC36}"/>
              </a:ext>
            </a:extLst>
          </p:cNvPr>
          <p:cNvSpPr>
            <a:spLocks noGrp="1"/>
          </p:cNvSpPr>
          <p:nvPr>
            <p:ph type="body" sz="half" idx="4294967295"/>
          </p:nvPr>
        </p:nvSpPr>
        <p:spPr>
          <a:xfrm>
            <a:off x="0" y="1260475"/>
            <a:ext cx="6873875" cy="3094038"/>
          </a:xfrm>
        </p:spPr>
        <p:txBody>
          <a:bodyPr>
            <a:noAutofit/>
          </a:bodyPr>
          <a:lstStyle/>
          <a:p>
            <a:pPr marL="457200" indent="-457200">
              <a:buFont typeface="Wingdings" panose="05000000000000000000" pitchFamily="2" charset="2"/>
              <a:buChar char="Ø"/>
            </a:pPr>
            <a:r>
              <a:rPr lang="en-US" sz="4400" dirty="0">
                <a:latin typeface="Agency FB" panose="020B0503020202020204" pitchFamily="34" charset="0"/>
              </a:rPr>
              <a:t>Presentation</a:t>
            </a:r>
          </a:p>
          <a:p>
            <a:endParaRPr lang="en-US" sz="3600" dirty="0"/>
          </a:p>
          <a:p>
            <a:pPr marL="571500" indent="-571500">
              <a:buFont typeface="Wingdings" panose="05000000000000000000" pitchFamily="2" charset="2"/>
              <a:buChar char="Ø"/>
            </a:pPr>
            <a:r>
              <a:rPr lang="en-US" sz="4400" dirty="0">
                <a:latin typeface="Agency FB" panose="020B0503020202020204" pitchFamily="34" charset="0"/>
              </a:rPr>
              <a:t>Project structure </a:t>
            </a:r>
          </a:p>
          <a:p>
            <a:pPr lvl="3"/>
            <a:r>
              <a:rPr lang="en-US" sz="4400" dirty="0">
                <a:latin typeface="Agency FB" panose="020B0503020202020204" pitchFamily="34" charset="0"/>
              </a:rPr>
              <a:t>Flow of our project</a:t>
            </a:r>
          </a:p>
          <a:p>
            <a:pPr lvl="3"/>
            <a:r>
              <a:rPr lang="en-US" sz="4400" dirty="0">
                <a:latin typeface="Agency FB" panose="020B0503020202020204" pitchFamily="34" charset="0"/>
              </a:rPr>
              <a:t>Development </a:t>
            </a:r>
          </a:p>
          <a:p>
            <a:pPr lvl="3"/>
            <a:r>
              <a:rPr lang="en-US" sz="4400" dirty="0">
                <a:latin typeface="Agency FB" panose="020B0503020202020204" pitchFamily="34" charset="0"/>
              </a:rPr>
              <a:t>Deployment</a:t>
            </a:r>
          </a:p>
          <a:p>
            <a:pPr lvl="3"/>
            <a:r>
              <a:rPr lang="en-US" sz="4400" dirty="0">
                <a:latin typeface="Agency FB" panose="020B0503020202020204" pitchFamily="34" charset="0"/>
              </a:rPr>
              <a:t>Testing and Implementation</a:t>
            </a:r>
          </a:p>
          <a:p>
            <a:pPr marL="0" indent="0">
              <a:buNone/>
            </a:pPr>
            <a:r>
              <a:rPr lang="en-US" sz="3600" dirty="0"/>
              <a:t>           </a:t>
            </a:r>
            <a:endParaRPr lang="en-IN" sz="3600" dirty="0"/>
          </a:p>
        </p:txBody>
      </p:sp>
      <p:pic>
        <p:nvPicPr>
          <p:cNvPr id="6" name="Picture 5">
            <a:extLst>
              <a:ext uri="{FF2B5EF4-FFF2-40B4-BE49-F238E27FC236}">
                <a16:creationId xmlns:a16="http://schemas.microsoft.com/office/drawing/2014/main" id="{29E403E4-C02E-4EF1-8A6D-C3CCC3E7755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97261" y="1819922"/>
            <a:ext cx="5843819" cy="360433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05075316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7965CBEB-42AB-48CF-88FE-27B794093F29}"/>
              </a:ext>
            </a:extLst>
          </p:cNvPr>
          <p:cNvSpPr/>
          <p:nvPr/>
        </p:nvSpPr>
        <p:spPr>
          <a:xfrm>
            <a:off x="399496" y="2032986"/>
            <a:ext cx="1367160" cy="1396014"/>
          </a:xfrm>
          <a:prstGeom prst="ellipse">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3" name="Oval 2">
            <a:extLst>
              <a:ext uri="{FF2B5EF4-FFF2-40B4-BE49-F238E27FC236}">
                <a16:creationId xmlns:a16="http://schemas.microsoft.com/office/drawing/2014/main" id="{E0CE69F4-CB9D-4373-BAF9-29CBE268B214}"/>
              </a:ext>
            </a:extLst>
          </p:cNvPr>
          <p:cNvSpPr/>
          <p:nvPr/>
        </p:nvSpPr>
        <p:spPr>
          <a:xfrm>
            <a:off x="435111" y="2876098"/>
            <a:ext cx="1500326" cy="1396014"/>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47C47AF0-33B4-4113-B721-B219A2052121}"/>
              </a:ext>
            </a:extLst>
          </p:cNvPr>
          <p:cNvSpPr txBox="1"/>
          <p:nvPr/>
        </p:nvSpPr>
        <p:spPr>
          <a:xfrm flipH="1">
            <a:off x="614088" y="3252022"/>
            <a:ext cx="1216241" cy="584775"/>
          </a:xfrm>
          <a:prstGeom prst="rect">
            <a:avLst/>
          </a:prstGeom>
          <a:noFill/>
        </p:spPr>
        <p:txBody>
          <a:bodyPr wrap="square" rtlCol="0">
            <a:spAutoFit/>
          </a:bodyPr>
          <a:lstStyle/>
          <a:p>
            <a:r>
              <a:rPr lang="en-US" sz="3200" dirty="0">
                <a:latin typeface="Algerian" panose="04020705040A02060702" pitchFamily="82" charset="0"/>
              </a:rPr>
              <a:t>USER</a:t>
            </a:r>
            <a:endParaRPr lang="en-IN" sz="3200" dirty="0">
              <a:latin typeface="Algerian" panose="04020705040A02060702" pitchFamily="82" charset="0"/>
            </a:endParaRPr>
          </a:p>
        </p:txBody>
      </p:sp>
      <p:sp>
        <p:nvSpPr>
          <p:cNvPr id="6" name="Arrow: Striped Right 5">
            <a:extLst>
              <a:ext uri="{FF2B5EF4-FFF2-40B4-BE49-F238E27FC236}">
                <a16:creationId xmlns:a16="http://schemas.microsoft.com/office/drawing/2014/main" id="{FC7EA17F-E161-476C-AFF3-B9BA56A95E42}"/>
              </a:ext>
            </a:extLst>
          </p:cNvPr>
          <p:cNvSpPr/>
          <p:nvPr/>
        </p:nvSpPr>
        <p:spPr>
          <a:xfrm>
            <a:off x="2032983" y="3312213"/>
            <a:ext cx="994298" cy="464394"/>
          </a:xfrm>
          <a:prstGeom prst="strip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7" name="Teardrop 6">
            <a:extLst>
              <a:ext uri="{FF2B5EF4-FFF2-40B4-BE49-F238E27FC236}">
                <a16:creationId xmlns:a16="http://schemas.microsoft.com/office/drawing/2014/main" id="{651D0FDE-8F94-457A-9CEB-A8D8F4E17AC8}"/>
              </a:ext>
            </a:extLst>
          </p:cNvPr>
          <p:cNvSpPr/>
          <p:nvPr/>
        </p:nvSpPr>
        <p:spPr>
          <a:xfrm flipH="1">
            <a:off x="3027282" y="3021844"/>
            <a:ext cx="2793299" cy="1669899"/>
          </a:xfrm>
          <a:prstGeom prst="teardrop">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latin typeface="Algerian" panose="04020705040A02060702" pitchFamily="82" charset="0"/>
              </a:rPr>
              <a:t>VIRTUAL ASSISTANT</a:t>
            </a:r>
            <a:endParaRPr lang="en-IN" sz="2400" dirty="0">
              <a:latin typeface="Algerian" panose="04020705040A02060702" pitchFamily="82" charset="0"/>
            </a:endParaRPr>
          </a:p>
        </p:txBody>
      </p:sp>
      <p:sp>
        <p:nvSpPr>
          <p:cNvPr id="9" name="Arrow: Curved Up 8">
            <a:extLst>
              <a:ext uri="{FF2B5EF4-FFF2-40B4-BE49-F238E27FC236}">
                <a16:creationId xmlns:a16="http://schemas.microsoft.com/office/drawing/2014/main" id="{C0F5C370-98CD-43FF-97BD-7F98D9C0615C}"/>
              </a:ext>
            </a:extLst>
          </p:cNvPr>
          <p:cNvSpPr/>
          <p:nvPr/>
        </p:nvSpPr>
        <p:spPr>
          <a:xfrm>
            <a:off x="4571999" y="4862735"/>
            <a:ext cx="2438402" cy="139601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urved Down 9">
            <a:extLst>
              <a:ext uri="{FF2B5EF4-FFF2-40B4-BE49-F238E27FC236}">
                <a16:creationId xmlns:a16="http://schemas.microsoft.com/office/drawing/2014/main" id="{0CC8A8B1-6DF3-4C29-AB32-3DEAAA2FDE5E}"/>
              </a:ext>
            </a:extLst>
          </p:cNvPr>
          <p:cNvSpPr/>
          <p:nvPr/>
        </p:nvSpPr>
        <p:spPr>
          <a:xfrm>
            <a:off x="4571999" y="1451660"/>
            <a:ext cx="2329543" cy="139601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Arrow: Pentagon 11">
            <a:extLst>
              <a:ext uri="{FF2B5EF4-FFF2-40B4-BE49-F238E27FC236}">
                <a16:creationId xmlns:a16="http://schemas.microsoft.com/office/drawing/2014/main" id="{C93345F4-6F6F-470A-9E59-1CB11FA9DC1F}"/>
              </a:ext>
            </a:extLst>
          </p:cNvPr>
          <p:cNvSpPr/>
          <p:nvPr/>
        </p:nvSpPr>
        <p:spPr>
          <a:xfrm>
            <a:off x="6204858" y="3020255"/>
            <a:ext cx="2959860" cy="1669899"/>
          </a:xfrm>
          <a:prstGeom prst="homePlat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latin typeface="Algerian" panose="04020705040A02060702" pitchFamily="82" charset="0"/>
              </a:rPr>
              <a:t>PROCESS THE RESULT FROM THE BROWSER</a:t>
            </a:r>
            <a:endParaRPr lang="en-IN" sz="2400" dirty="0">
              <a:latin typeface="Algerian" panose="04020705040A02060702" pitchFamily="82" charset="0"/>
            </a:endParaRPr>
          </a:p>
        </p:txBody>
      </p:sp>
      <p:sp>
        <p:nvSpPr>
          <p:cNvPr id="13" name="Flowchart: Preparation 12">
            <a:extLst>
              <a:ext uri="{FF2B5EF4-FFF2-40B4-BE49-F238E27FC236}">
                <a16:creationId xmlns:a16="http://schemas.microsoft.com/office/drawing/2014/main" id="{4C653DC1-2D85-49F8-BEE2-BD91C14CAF98}"/>
              </a:ext>
            </a:extLst>
          </p:cNvPr>
          <p:cNvSpPr/>
          <p:nvPr/>
        </p:nvSpPr>
        <p:spPr>
          <a:xfrm>
            <a:off x="9164718" y="3020256"/>
            <a:ext cx="2755139" cy="1669898"/>
          </a:xfrm>
          <a:prstGeom prst="flowChartPreparati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latin typeface="Algerian" panose="04020705040A02060702" pitchFamily="82" charset="0"/>
              </a:rPr>
              <a:t>PERFORM THE TASK </a:t>
            </a:r>
            <a:endParaRPr lang="en-IN" sz="2400" dirty="0">
              <a:latin typeface="Algerian" panose="04020705040A02060702" pitchFamily="82" charset="0"/>
            </a:endParaRPr>
          </a:p>
        </p:txBody>
      </p:sp>
    </p:spTree>
    <p:extLst>
      <p:ext uri="{BB962C8B-B14F-4D97-AF65-F5344CB8AC3E}">
        <p14:creationId xmlns:p14="http://schemas.microsoft.com/office/powerpoint/2010/main" val="168552827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B8EE2-5FE4-4018-8A7C-1DBFDF19A8F8}"/>
              </a:ext>
            </a:extLst>
          </p:cNvPr>
          <p:cNvSpPr>
            <a:spLocks noGrp="1"/>
          </p:cNvSpPr>
          <p:nvPr>
            <p:ph type="title"/>
          </p:nvPr>
        </p:nvSpPr>
        <p:spPr>
          <a:xfrm>
            <a:off x="1817912" y="1034143"/>
            <a:ext cx="8752115" cy="631371"/>
          </a:xfrm>
        </p:spPr>
        <p:txBody>
          <a:bodyPr>
            <a:noAutofit/>
          </a:bodyPr>
          <a:lstStyle/>
          <a:p>
            <a:r>
              <a:rPr lang="en-US" sz="6600" dirty="0">
                <a:latin typeface="Agency FB" panose="020B0503020202020204" pitchFamily="34" charset="0"/>
              </a:rPr>
              <a:t>Virtual assistant performs</a:t>
            </a:r>
            <a:endParaRPr lang="en-IN" sz="6600" dirty="0">
              <a:latin typeface="Agency FB" panose="020B0503020202020204" pitchFamily="34" charset="0"/>
            </a:endParaRPr>
          </a:p>
        </p:txBody>
      </p:sp>
      <p:sp>
        <p:nvSpPr>
          <p:cNvPr id="4" name="Text Placeholder 3">
            <a:extLst>
              <a:ext uri="{FF2B5EF4-FFF2-40B4-BE49-F238E27FC236}">
                <a16:creationId xmlns:a16="http://schemas.microsoft.com/office/drawing/2014/main" id="{C9EB3DD7-939B-4DEE-AA2E-AFB5382ADB0E}"/>
              </a:ext>
            </a:extLst>
          </p:cNvPr>
          <p:cNvSpPr>
            <a:spLocks noGrp="1"/>
          </p:cNvSpPr>
          <p:nvPr>
            <p:ph type="body" sz="half" idx="2"/>
          </p:nvPr>
        </p:nvSpPr>
        <p:spPr>
          <a:xfrm>
            <a:off x="381000" y="1741714"/>
            <a:ext cx="4419600" cy="4476971"/>
          </a:xfrm>
        </p:spPr>
        <p:txBody>
          <a:bodyPr>
            <a:normAutofit lnSpcReduction="10000"/>
          </a:bodyPr>
          <a:lstStyle/>
          <a:p>
            <a:pPr marL="285750" indent="-285750">
              <a:buFont typeface="Wingdings" panose="05000000000000000000" pitchFamily="2" charset="2"/>
              <a:buChar char="ü"/>
            </a:pPr>
            <a:r>
              <a:rPr lang="en-US" sz="3200" dirty="0">
                <a:latin typeface="Agency FB" panose="020B0503020202020204" pitchFamily="34" charset="0"/>
              </a:rPr>
              <a:t>Speech recognition </a:t>
            </a:r>
          </a:p>
          <a:p>
            <a:pPr marL="285750" indent="-285750">
              <a:buFont typeface="Wingdings" panose="05000000000000000000" pitchFamily="2" charset="2"/>
              <a:buChar char="ü"/>
            </a:pPr>
            <a:r>
              <a:rPr lang="en-US" sz="3200" dirty="0">
                <a:latin typeface="Agency FB" panose="020B0503020202020204" pitchFamily="34" charset="0"/>
              </a:rPr>
              <a:t>Plays your desired song</a:t>
            </a:r>
          </a:p>
          <a:p>
            <a:pPr marL="285750" indent="-285750">
              <a:buFont typeface="Wingdings" panose="05000000000000000000" pitchFamily="2" charset="2"/>
              <a:buChar char="ü"/>
            </a:pPr>
            <a:r>
              <a:rPr lang="en-US" sz="3200" dirty="0">
                <a:latin typeface="Agency FB" panose="020B0503020202020204" pitchFamily="34" charset="0"/>
              </a:rPr>
              <a:t>Converts voice to text</a:t>
            </a:r>
          </a:p>
          <a:p>
            <a:pPr marL="285750" indent="-285750">
              <a:buFont typeface="Wingdings" panose="05000000000000000000" pitchFamily="2" charset="2"/>
              <a:buChar char="ü"/>
            </a:pPr>
            <a:r>
              <a:rPr lang="en-US" sz="3200" dirty="0">
                <a:latin typeface="Agency FB" panose="020B0503020202020204" pitchFamily="34" charset="0"/>
              </a:rPr>
              <a:t>Tells time and date whenever we ask</a:t>
            </a:r>
          </a:p>
          <a:p>
            <a:pPr marL="285750" indent="-285750">
              <a:buFont typeface="Wingdings" panose="05000000000000000000" pitchFamily="2" charset="2"/>
              <a:buChar char="ü"/>
            </a:pPr>
            <a:r>
              <a:rPr lang="en-US" sz="3200" dirty="0">
                <a:latin typeface="Agency FB" panose="020B0503020202020204" pitchFamily="34" charset="0"/>
              </a:rPr>
              <a:t>Can extract information from Wikipedia</a:t>
            </a:r>
          </a:p>
          <a:p>
            <a:pPr marL="285750" indent="-285750">
              <a:buFont typeface="Wingdings" panose="05000000000000000000" pitchFamily="2" charset="2"/>
              <a:buChar char="ü"/>
            </a:pPr>
            <a:r>
              <a:rPr lang="en-US" sz="3200" dirty="0">
                <a:latin typeface="Agency FB" panose="020B0503020202020204" pitchFamily="34" charset="0"/>
              </a:rPr>
              <a:t>Can respond to many voice commands </a:t>
            </a:r>
          </a:p>
          <a:p>
            <a:pPr marL="285750" indent="-285750">
              <a:buFont typeface="Wingdings" panose="05000000000000000000" pitchFamily="2" charset="2"/>
              <a:buChar char="ü"/>
            </a:pPr>
            <a:endParaRPr lang="en-IN" sz="2400" dirty="0">
              <a:latin typeface="Agency FB" panose="020B0503020202020204" pitchFamily="34" charset="0"/>
            </a:endParaRPr>
          </a:p>
        </p:txBody>
      </p:sp>
      <p:pic>
        <p:nvPicPr>
          <p:cNvPr id="1026" name="Picture 2" descr="Voice assistant for home commands?">
            <a:extLst>
              <a:ext uri="{FF2B5EF4-FFF2-40B4-BE49-F238E27FC236}">
                <a16:creationId xmlns:a16="http://schemas.microsoft.com/office/drawing/2014/main" id="{2ACE71F5-2DA2-4FE1-AD32-45ED17B7A57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0" y="1992086"/>
            <a:ext cx="5715000" cy="3831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90521"/>
      </p:ext>
    </p:extLst>
  </p:cSld>
  <p:clrMapOvr>
    <a:masterClrMapping/>
  </p:clrMapOvr>
  <p:transition spd="slow">
    <p:comb/>
  </p:transition>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692</TotalTime>
  <Words>1146</Words>
  <Application>Microsoft Office PowerPoint</Application>
  <PresentationFormat>Widescreen</PresentationFormat>
  <Paragraphs>91</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Agency FB</vt:lpstr>
      <vt:lpstr>Algerian</vt:lpstr>
      <vt:lpstr>Arial</vt:lpstr>
      <vt:lpstr>Calibri</vt:lpstr>
      <vt:lpstr>Century Gothic</vt:lpstr>
      <vt:lpstr>Cooper Black</vt:lpstr>
      <vt:lpstr>ff10</vt:lpstr>
      <vt:lpstr>Wingdings</vt:lpstr>
      <vt:lpstr>Vapor Trail</vt:lpstr>
      <vt:lpstr>virtual assistant                      -Alexa</vt:lpstr>
      <vt:lpstr>INTRODUCTION OF VIRTUAL ASSISTANT</vt:lpstr>
      <vt:lpstr>PowerPoint Presentation</vt:lpstr>
      <vt:lpstr>PowerPoint Presentation</vt:lpstr>
      <vt:lpstr>Benefits OF having a VIRTUAL ASSISTANT</vt:lpstr>
      <vt:lpstr>PowerPoint Presentation</vt:lpstr>
      <vt:lpstr>         Project  management</vt:lpstr>
      <vt:lpstr>PowerPoint Presentation</vt:lpstr>
      <vt:lpstr>Virtual assistant performs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assistant                      -Alexa</dc:title>
  <dc:creator>komaravalli</dc:creator>
  <cp:lastModifiedBy>komaravalli</cp:lastModifiedBy>
  <cp:revision>36</cp:revision>
  <dcterms:created xsi:type="dcterms:W3CDTF">2021-12-30T16:34:20Z</dcterms:created>
  <dcterms:modified xsi:type="dcterms:W3CDTF">2022-01-15T09:47:19Z</dcterms:modified>
</cp:coreProperties>
</file>