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16"/>
  </p:notesMasterIdLst>
  <p:sldIdLst>
    <p:sldId id="256" r:id="rId2"/>
    <p:sldId id="258" r:id="rId3"/>
    <p:sldId id="266" r:id="rId4"/>
    <p:sldId id="740" r:id="rId5"/>
    <p:sldId id="742" r:id="rId6"/>
    <p:sldId id="285" r:id="rId7"/>
    <p:sldId id="741" r:id="rId8"/>
    <p:sldId id="706" r:id="rId9"/>
    <p:sldId id="745" r:id="rId10"/>
    <p:sldId id="749" r:id="rId11"/>
    <p:sldId id="752" r:id="rId12"/>
    <p:sldId id="734" r:id="rId13"/>
    <p:sldId id="735" r:id="rId14"/>
    <p:sldId id="712" r:id="rId15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unmi Popoola" initials="OP" lastIdx="1" clrIdx="0">
    <p:extLst>
      <p:ext uri="{19B8F6BF-5375-455C-9EA6-DF929625EA0E}">
        <p15:presenceInfo xmlns:p15="http://schemas.microsoft.com/office/powerpoint/2012/main" userId="S::olawunmi.popoola@gtbank.com::0ec798cf-21a8-47d0-9e9a-d839c2b1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547B8-6EE3-46A7-BEAA-9924D5DEC021}" v="197" dt="2023-02-06T14:08:35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AB8EB-3BF7-AA49-9D66-507F84C68144}" type="doc">
      <dgm:prSet loTypeId="urn:microsoft.com/office/officeart/2018/2/layout/IconLabelList" loCatId="icon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DC1A21AE-E5EA-0844-9CF7-41B8000AF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Description</a:t>
          </a:r>
          <a:endParaRPr lang="aa-ET"/>
        </a:p>
      </dgm:t>
    </dgm:pt>
    <dgm:pt modelId="{DCC77EE3-C998-B047-889E-18AB91D6D40A}" type="parTrans" cxnId="{22BD4B92-1064-EA4A-BC31-6069E70F1B3B}">
      <dgm:prSet/>
      <dgm:spPr/>
      <dgm:t>
        <a:bodyPr/>
        <a:lstStyle/>
        <a:p>
          <a:endParaRPr lang="en-GB"/>
        </a:p>
      </dgm:t>
    </dgm:pt>
    <dgm:pt modelId="{4C7B03F8-2E1A-D744-BE64-5F6B5CA19042}" type="sibTrans" cxnId="{22BD4B92-1064-EA4A-BC31-6069E70F1B3B}">
      <dgm:prSet/>
      <dgm:spPr/>
      <dgm:t>
        <a:bodyPr/>
        <a:lstStyle/>
        <a:p>
          <a:endParaRPr lang="en-GB"/>
        </a:p>
      </dgm:t>
    </dgm:pt>
    <dgm:pt modelId="{0F9B2678-2A3C-504D-B48E-61B4A628F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steps and Visualizations</a:t>
          </a:r>
          <a:endParaRPr lang="aa-ET"/>
        </a:p>
      </dgm:t>
    </dgm:pt>
    <dgm:pt modelId="{4CD51031-5591-D349-BAE1-E474873AE195}" type="parTrans" cxnId="{91E83A82-7FAE-B241-BA91-C608AC4C411A}">
      <dgm:prSet/>
      <dgm:spPr/>
      <dgm:t>
        <a:bodyPr/>
        <a:lstStyle/>
        <a:p>
          <a:endParaRPr lang="en-GB"/>
        </a:p>
      </dgm:t>
    </dgm:pt>
    <dgm:pt modelId="{E23B7375-8AE2-1545-AF41-9644CD85E5C1}" type="sibTrans" cxnId="{91E83A82-7FAE-B241-BA91-C608AC4C411A}">
      <dgm:prSet/>
      <dgm:spPr/>
      <dgm:t>
        <a:bodyPr/>
        <a:lstStyle/>
        <a:p>
          <a:endParaRPr lang="en-GB"/>
        </a:p>
      </dgm:t>
    </dgm:pt>
    <dgm:pt modelId="{5E6B364B-A1CA-1641-A6FF-9C043A6B0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Steps and Assumptions</a:t>
          </a:r>
          <a:endParaRPr lang="aa-ET"/>
        </a:p>
      </dgm:t>
    </dgm:pt>
    <dgm:pt modelId="{CE4BC86F-13EA-D24B-8A85-11DF7FBB4578}" type="parTrans" cxnId="{0800F23C-A405-4D4F-BC61-DA6CA97A1969}">
      <dgm:prSet/>
      <dgm:spPr/>
      <dgm:t>
        <a:bodyPr/>
        <a:lstStyle/>
        <a:p>
          <a:endParaRPr lang="en-GB"/>
        </a:p>
      </dgm:t>
    </dgm:pt>
    <dgm:pt modelId="{633CD499-C9D6-FC43-B653-71ECB46B258F}" type="sibTrans" cxnId="{0800F23C-A405-4D4F-BC61-DA6CA97A1969}">
      <dgm:prSet/>
      <dgm:spPr/>
      <dgm:t>
        <a:bodyPr/>
        <a:lstStyle/>
        <a:p>
          <a:endParaRPr lang="en-GB"/>
        </a:p>
      </dgm:t>
    </dgm:pt>
    <dgm:pt modelId="{DB6684EB-DE72-4C9D-9781-AD7CD8CC61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Dashboard</a:t>
          </a:r>
          <a:endParaRPr lang="aa-ET"/>
        </a:p>
      </dgm:t>
    </dgm:pt>
    <dgm:pt modelId="{3B9B9A4C-9367-41D1-9BCD-F12D9D759047}" type="parTrans" cxnId="{9EDB520D-2C95-47BD-8D1B-B876B13A3A9C}">
      <dgm:prSet/>
      <dgm:spPr/>
      <dgm:t>
        <a:bodyPr/>
        <a:lstStyle/>
        <a:p>
          <a:endParaRPr lang="en-US"/>
        </a:p>
      </dgm:t>
    </dgm:pt>
    <dgm:pt modelId="{3E86410E-FAC7-4656-83C6-EEB2BAEAE688}" type="sibTrans" cxnId="{9EDB520D-2C95-47BD-8D1B-B876B13A3A9C}">
      <dgm:prSet/>
      <dgm:spPr/>
      <dgm:t>
        <a:bodyPr/>
        <a:lstStyle/>
        <a:p>
          <a:endParaRPr lang="en-US"/>
        </a:p>
      </dgm:t>
    </dgm:pt>
    <dgm:pt modelId="{0F06834E-9E95-4A66-8FCF-64036E7A9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Finalized Model &amp; Conclusion</a:t>
          </a:r>
          <a:endParaRPr lang="aa-ET"/>
        </a:p>
      </dgm:t>
    </dgm:pt>
    <dgm:pt modelId="{FD09832E-4E1F-4531-9C67-87494F85B26F}" type="parTrans" cxnId="{42F7AA7D-A6C0-460A-AC0C-636DB8F7F79A}">
      <dgm:prSet/>
      <dgm:spPr/>
      <dgm:t>
        <a:bodyPr/>
        <a:lstStyle/>
        <a:p>
          <a:endParaRPr lang="en-US"/>
        </a:p>
      </dgm:t>
    </dgm:pt>
    <dgm:pt modelId="{37112ADE-46C8-4394-B921-C652759B7D76}" type="sibTrans" cxnId="{42F7AA7D-A6C0-460A-AC0C-636DB8F7F79A}">
      <dgm:prSet/>
      <dgm:spPr/>
      <dgm:t>
        <a:bodyPr/>
        <a:lstStyle/>
        <a:p>
          <a:endParaRPr lang="en-US"/>
        </a:p>
      </dgm:t>
    </dgm:pt>
    <dgm:pt modelId="{BD7F4C6B-8098-4DB6-AEC8-16936E9E2678}" type="pres">
      <dgm:prSet presAssocID="{140AB8EB-3BF7-AA49-9D66-507F84C68144}" presName="root" presStyleCnt="0">
        <dgm:presLayoutVars>
          <dgm:dir/>
          <dgm:resizeHandles val="exact"/>
        </dgm:presLayoutVars>
      </dgm:prSet>
      <dgm:spPr/>
    </dgm:pt>
    <dgm:pt modelId="{C88C953E-19D9-47BA-814C-BC1B2A49DC86}" type="pres">
      <dgm:prSet presAssocID="{DC1A21AE-E5EA-0844-9CF7-41B8000AFA75}" presName="compNode" presStyleCnt="0"/>
      <dgm:spPr/>
    </dgm:pt>
    <dgm:pt modelId="{11FCA637-2B5D-414D-97CB-5C07AC0F24B5}" type="pres">
      <dgm:prSet presAssocID="{DC1A21AE-E5EA-0844-9CF7-41B8000AFA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B2B978-DE53-4B99-A148-D46A93F80D98}" type="pres">
      <dgm:prSet presAssocID="{DC1A21AE-E5EA-0844-9CF7-41B8000AFA75}" presName="spaceRect" presStyleCnt="0"/>
      <dgm:spPr/>
    </dgm:pt>
    <dgm:pt modelId="{2CD2BEF4-0C1C-45F4-84D4-7BFC3555AB65}" type="pres">
      <dgm:prSet presAssocID="{DC1A21AE-E5EA-0844-9CF7-41B8000AFA75}" presName="textRect" presStyleLbl="revTx" presStyleIdx="0" presStyleCnt="5">
        <dgm:presLayoutVars>
          <dgm:chMax val="1"/>
          <dgm:chPref val="1"/>
        </dgm:presLayoutVars>
      </dgm:prSet>
      <dgm:spPr/>
    </dgm:pt>
    <dgm:pt modelId="{B5B2E20B-8414-47AE-8CE6-7BA8AC9ED20F}" type="pres">
      <dgm:prSet presAssocID="{4C7B03F8-2E1A-D744-BE64-5F6B5CA19042}" presName="sibTrans" presStyleCnt="0"/>
      <dgm:spPr/>
    </dgm:pt>
    <dgm:pt modelId="{4EFB6613-0DBA-4153-BB61-EE2CDF36A56B}" type="pres">
      <dgm:prSet presAssocID="{0F9B2678-2A3C-504D-B48E-61B4A628FF9F}" presName="compNode" presStyleCnt="0"/>
      <dgm:spPr/>
    </dgm:pt>
    <dgm:pt modelId="{76C6A5DF-6445-4384-B334-DC95ACE89A51}" type="pres">
      <dgm:prSet presAssocID="{0F9B2678-2A3C-504D-B48E-61B4A628FF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015196-3FC3-463A-B93F-9027156F48A8}" type="pres">
      <dgm:prSet presAssocID="{0F9B2678-2A3C-504D-B48E-61B4A628FF9F}" presName="spaceRect" presStyleCnt="0"/>
      <dgm:spPr/>
    </dgm:pt>
    <dgm:pt modelId="{0E011906-7BD8-49FA-BB2C-16A4C89AA4B6}" type="pres">
      <dgm:prSet presAssocID="{0F9B2678-2A3C-504D-B48E-61B4A628FF9F}" presName="textRect" presStyleLbl="revTx" presStyleIdx="1" presStyleCnt="5">
        <dgm:presLayoutVars>
          <dgm:chMax val="1"/>
          <dgm:chPref val="1"/>
        </dgm:presLayoutVars>
      </dgm:prSet>
      <dgm:spPr/>
    </dgm:pt>
    <dgm:pt modelId="{416740EB-817C-4A95-A7C3-852AD5309EA7}" type="pres">
      <dgm:prSet presAssocID="{E23B7375-8AE2-1545-AF41-9644CD85E5C1}" presName="sibTrans" presStyleCnt="0"/>
      <dgm:spPr/>
    </dgm:pt>
    <dgm:pt modelId="{F354A88E-2F2F-432C-94AF-B33704FFB4E9}" type="pres">
      <dgm:prSet presAssocID="{5E6B364B-A1CA-1641-A6FF-9C043A6B0ADF}" presName="compNode" presStyleCnt="0"/>
      <dgm:spPr/>
    </dgm:pt>
    <dgm:pt modelId="{72BAE20E-B6D6-4FAE-9673-96830BB20642}" type="pres">
      <dgm:prSet presAssocID="{5E6B364B-A1CA-1641-A6FF-9C043A6B0A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A49268-27A7-402A-92C1-CD24B4F67DCA}" type="pres">
      <dgm:prSet presAssocID="{5E6B364B-A1CA-1641-A6FF-9C043A6B0ADF}" presName="spaceRect" presStyleCnt="0"/>
      <dgm:spPr/>
    </dgm:pt>
    <dgm:pt modelId="{640B84A6-C8C3-420C-9DB6-E5C0C7545065}" type="pres">
      <dgm:prSet presAssocID="{5E6B364B-A1CA-1641-A6FF-9C043A6B0ADF}" presName="textRect" presStyleLbl="revTx" presStyleIdx="2" presStyleCnt="5">
        <dgm:presLayoutVars>
          <dgm:chMax val="1"/>
          <dgm:chPref val="1"/>
        </dgm:presLayoutVars>
      </dgm:prSet>
      <dgm:spPr/>
    </dgm:pt>
    <dgm:pt modelId="{F37EA01F-EC9A-4976-B790-9EA10B097416}" type="pres">
      <dgm:prSet presAssocID="{633CD499-C9D6-FC43-B653-71ECB46B258F}" presName="sibTrans" presStyleCnt="0"/>
      <dgm:spPr/>
    </dgm:pt>
    <dgm:pt modelId="{3516FDEE-2D4A-4D93-8420-6389427EB67A}" type="pres">
      <dgm:prSet presAssocID="{DB6684EB-DE72-4C9D-9781-AD7CD8CC6194}" presName="compNode" presStyleCnt="0"/>
      <dgm:spPr/>
    </dgm:pt>
    <dgm:pt modelId="{C1252A60-DEF5-4E89-A70B-C1B9A3F2FB8B}" type="pres">
      <dgm:prSet presAssocID="{DB6684EB-DE72-4C9D-9781-AD7CD8CC619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9424A3-69A1-4A0C-AB24-AF7AFE0C7BAF}" type="pres">
      <dgm:prSet presAssocID="{DB6684EB-DE72-4C9D-9781-AD7CD8CC6194}" presName="spaceRect" presStyleCnt="0"/>
      <dgm:spPr/>
    </dgm:pt>
    <dgm:pt modelId="{FB0C0275-AE27-41FA-A888-3F487EF11F35}" type="pres">
      <dgm:prSet presAssocID="{DB6684EB-DE72-4C9D-9781-AD7CD8CC6194}" presName="textRect" presStyleLbl="revTx" presStyleIdx="3" presStyleCnt="5">
        <dgm:presLayoutVars>
          <dgm:chMax val="1"/>
          <dgm:chPref val="1"/>
        </dgm:presLayoutVars>
      </dgm:prSet>
      <dgm:spPr/>
    </dgm:pt>
    <dgm:pt modelId="{859F4F05-76C7-4679-8B8C-742EC15F4825}" type="pres">
      <dgm:prSet presAssocID="{3E86410E-FAC7-4656-83C6-EEB2BAEAE688}" presName="sibTrans" presStyleCnt="0"/>
      <dgm:spPr/>
    </dgm:pt>
    <dgm:pt modelId="{DF838343-EC0D-43FD-8E2A-0D36552BF631}" type="pres">
      <dgm:prSet presAssocID="{0F06834E-9E95-4A66-8FCF-64036E7A9752}" presName="compNode" presStyleCnt="0"/>
      <dgm:spPr/>
    </dgm:pt>
    <dgm:pt modelId="{D6DDB5A0-DBC9-4F0A-B30F-0B40E575FB9D}" type="pres">
      <dgm:prSet presAssocID="{0F06834E-9E95-4A66-8FCF-64036E7A97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B128889-A076-4D94-BA93-3CC7B17D77EF}" type="pres">
      <dgm:prSet presAssocID="{0F06834E-9E95-4A66-8FCF-64036E7A9752}" presName="spaceRect" presStyleCnt="0"/>
      <dgm:spPr/>
    </dgm:pt>
    <dgm:pt modelId="{25751F38-3232-434B-AE6A-C0A52927A470}" type="pres">
      <dgm:prSet presAssocID="{0F06834E-9E95-4A66-8FCF-64036E7A975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EDB520D-2C95-47BD-8D1B-B876B13A3A9C}" srcId="{140AB8EB-3BF7-AA49-9D66-507F84C68144}" destId="{DB6684EB-DE72-4C9D-9781-AD7CD8CC6194}" srcOrd="3" destOrd="0" parTransId="{3B9B9A4C-9367-41D1-9BCD-F12D9D759047}" sibTransId="{3E86410E-FAC7-4656-83C6-EEB2BAEAE688}"/>
    <dgm:cxn modelId="{65E0BC16-7F78-4467-8FF4-D52A323D0865}" type="presOf" srcId="{0F9B2678-2A3C-504D-B48E-61B4A628FF9F}" destId="{0E011906-7BD8-49FA-BB2C-16A4C89AA4B6}" srcOrd="0" destOrd="0" presId="urn:microsoft.com/office/officeart/2018/2/layout/IconLabelList"/>
    <dgm:cxn modelId="{0800F23C-A405-4D4F-BC61-DA6CA97A1969}" srcId="{140AB8EB-3BF7-AA49-9D66-507F84C68144}" destId="{5E6B364B-A1CA-1641-A6FF-9C043A6B0ADF}" srcOrd="2" destOrd="0" parTransId="{CE4BC86F-13EA-D24B-8A85-11DF7FBB4578}" sibTransId="{633CD499-C9D6-FC43-B653-71ECB46B258F}"/>
    <dgm:cxn modelId="{113B0952-ED7D-482C-BCC7-CFA6B3754C04}" type="presOf" srcId="{DB6684EB-DE72-4C9D-9781-AD7CD8CC6194}" destId="{FB0C0275-AE27-41FA-A888-3F487EF11F35}" srcOrd="0" destOrd="0" presId="urn:microsoft.com/office/officeart/2018/2/layout/IconLabelList"/>
    <dgm:cxn modelId="{10EE0854-338C-45B2-B795-64D2F8C8B5AE}" type="presOf" srcId="{0F06834E-9E95-4A66-8FCF-64036E7A9752}" destId="{25751F38-3232-434B-AE6A-C0A52927A470}" srcOrd="0" destOrd="0" presId="urn:microsoft.com/office/officeart/2018/2/layout/IconLabelList"/>
    <dgm:cxn modelId="{F4CAF456-4BF2-4455-8025-ACFBA39701D2}" type="presOf" srcId="{DC1A21AE-E5EA-0844-9CF7-41B8000AFA75}" destId="{2CD2BEF4-0C1C-45F4-84D4-7BFC3555AB65}" srcOrd="0" destOrd="0" presId="urn:microsoft.com/office/officeart/2018/2/layout/IconLabelList"/>
    <dgm:cxn modelId="{B8C0695A-7938-489E-8398-C1F8C1744F94}" type="presOf" srcId="{5E6B364B-A1CA-1641-A6FF-9C043A6B0ADF}" destId="{640B84A6-C8C3-420C-9DB6-E5C0C7545065}" srcOrd="0" destOrd="0" presId="urn:microsoft.com/office/officeart/2018/2/layout/IconLabelList"/>
    <dgm:cxn modelId="{42F7AA7D-A6C0-460A-AC0C-636DB8F7F79A}" srcId="{140AB8EB-3BF7-AA49-9D66-507F84C68144}" destId="{0F06834E-9E95-4A66-8FCF-64036E7A9752}" srcOrd="4" destOrd="0" parTransId="{FD09832E-4E1F-4531-9C67-87494F85B26F}" sibTransId="{37112ADE-46C8-4394-B921-C652759B7D76}"/>
    <dgm:cxn modelId="{91E83A82-7FAE-B241-BA91-C608AC4C411A}" srcId="{140AB8EB-3BF7-AA49-9D66-507F84C68144}" destId="{0F9B2678-2A3C-504D-B48E-61B4A628FF9F}" srcOrd="1" destOrd="0" parTransId="{4CD51031-5591-D349-BAE1-E474873AE195}" sibTransId="{E23B7375-8AE2-1545-AF41-9644CD85E5C1}"/>
    <dgm:cxn modelId="{22BD4B92-1064-EA4A-BC31-6069E70F1B3B}" srcId="{140AB8EB-3BF7-AA49-9D66-507F84C68144}" destId="{DC1A21AE-E5EA-0844-9CF7-41B8000AFA75}" srcOrd="0" destOrd="0" parTransId="{DCC77EE3-C998-B047-889E-18AB91D6D40A}" sibTransId="{4C7B03F8-2E1A-D744-BE64-5F6B5CA19042}"/>
    <dgm:cxn modelId="{8E5E71CE-8894-4219-AF44-BBB2B4A7C73D}" type="presOf" srcId="{140AB8EB-3BF7-AA49-9D66-507F84C68144}" destId="{BD7F4C6B-8098-4DB6-AEC8-16936E9E2678}" srcOrd="0" destOrd="0" presId="urn:microsoft.com/office/officeart/2018/2/layout/IconLabelList"/>
    <dgm:cxn modelId="{F8276595-72EA-4866-8A5A-223F9B24587C}" type="presParOf" srcId="{BD7F4C6B-8098-4DB6-AEC8-16936E9E2678}" destId="{C88C953E-19D9-47BA-814C-BC1B2A49DC86}" srcOrd="0" destOrd="0" presId="urn:microsoft.com/office/officeart/2018/2/layout/IconLabelList"/>
    <dgm:cxn modelId="{148AC998-A88F-4996-BCEA-AE21BC265910}" type="presParOf" srcId="{C88C953E-19D9-47BA-814C-BC1B2A49DC86}" destId="{11FCA637-2B5D-414D-97CB-5C07AC0F24B5}" srcOrd="0" destOrd="0" presId="urn:microsoft.com/office/officeart/2018/2/layout/IconLabelList"/>
    <dgm:cxn modelId="{F683BDCD-F8FC-4493-9B81-BE108E6455B3}" type="presParOf" srcId="{C88C953E-19D9-47BA-814C-BC1B2A49DC86}" destId="{A9B2B978-DE53-4B99-A148-D46A93F80D98}" srcOrd="1" destOrd="0" presId="urn:microsoft.com/office/officeart/2018/2/layout/IconLabelList"/>
    <dgm:cxn modelId="{D5921AE3-8BE3-4867-899E-626FC8870E49}" type="presParOf" srcId="{C88C953E-19D9-47BA-814C-BC1B2A49DC86}" destId="{2CD2BEF4-0C1C-45F4-84D4-7BFC3555AB65}" srcOrd="2" destOrd="0" presId="urn:microsoft.com/office/officeart/2018/2/layout/IconLabelList"/>
    <dgm:cxn modelId="{7FA9353F-DD20-40D9-8D4D-D6A697888E11}" type="presParOf" srcId="{BD7F4C6B-8098-4DB6-AEC8-16936E9E2678}" destId="{B5B2E20B-8414-47AE-8CE6-7BA8AC9ED20F}" srcOrd="1" destOrd="0" presId="urn:microsoft.com/office/officeart/2018/2/layout/IconLabelList"/>
    <dgm:cxn modelId="{3E43EFBA-98FE-48D9-BCB6-E7D58DE6AC89}" type="presParOf" srcId="{BD7F4C6B-8098-4DB6-AEC8-16936E9E2678}" destId="{4EFB6613-0DBA-4153-BB61-EE2CDF36A56B}" srcOrd="2" destOrd="0" presId="urn:microsoft.com/office/officeart/2018/2/layout/IconLabelList"/>
    <dgm:cxn modelId="{033C3C93-B184-468F-9400-82FA1694B09C}" type="presParOf" srcId="{4EFB6613-0DBA-4153-BB61-EE2CDF36A56B}" destId="{76C6A5DF-6445-4384-B334-DC95ACE89A51}" srcOrd="0" destOrd="0" presId="urn:microsoft.com/office/officeart/2018/2/layout/IconLabelList"/>
    <dgm:cxn modelId="{2206D165-0438-4CF9-AF4E-51EE4CDB0544}" type="presParOf" srcId="{4EFB6613-0DBA-4153-BB61-EE2CDF36A56B}" destId="{CA015196-3FC3-463A-B93F-9027156F48A8}" srcOrd="1" destOrd="0" presId="urn:microsoft.com/office/officeart/2018/2/layout/IconLabelList"/>
    <dgm:cxn modelId="{94E00ADB-F5A9-4AAC-8642-44D5F309A530}" type="presParOf" srcId="{4EFB6613-0DBA-4153-BB61-EE2CDF36A56B}" destId="{0E011906-7BD8-49FA-BB2C-16A4C89AA4B6}" srcOrd="2" destOrd="0" presId="urn:microsoft.com/office/officeart/2018/2/layout/IconLabelList"/>
    <dgm:cxn modelId="{597EE0CB-7438-4B39-9FC2-6FBEB265DA53}" type="presParOf" srcId="{BD7F4C6B-8098-4DB6-AEC8-16936E9E2678}" destId="{416740EB-817C-4A95-A7C3-852AD5309EA7}" srcOrd="3" destOrd="0" presId="urn:microsoft.com/office/officeart/2018/2/layout/IconLabelList"/>
    <dgm:cxn modelId="{B991EAE0-984D-4ED6-A721-D419A099517F}" type="presParOf" srcId="{BD7F4C6B-8098-4DB6-AEC8-16936E9E2678}" destId="{F354A88E-2F2F-432C-94AF-B33704FFB4E9}" srcOrd="4" destOrd="0" presId="urn:microsoft.com/office/officeart/2018/2/layout/IconLabelList"/>
    <dgm:cxn modelId="{4817D1D0-4B16-4161-88E6-0A995436F6DB}" type="presParOf" srcId="{F354A88E-2F2F-432C-94AF-B33704FFB4E9}" destId="{72BAE20E-B6D6-4FAE-9673-96830BB20642}" srcOrd="0" destOrd="0" presId="urn:microsoft.com/office/officeart/2018/2/layout/IconLabelList"/>
    <dgm:cxn modelId="{1D289D57-A3F9-4336-B526-1F4A17338AB1}" type="presParOf" srcId="{F354A88E-2F2F-432C-94AF-B33704FFB4E9}" destId="{5FA49268-27A7-402A-92C1-CD24B4F67DCA}" srcOrd="1" destOrd="0" presId="urn:microsoft.com/office/officeart/2018/2/layout/IconLabelList"/>
    <dgm:cxn modelId="{6A97C939-ECC1-4F70-AC52-98E90668FC94}" type="presParOf" srcId="{F354A88E-2F2F-432C-94AF-B33704FFB4E9}" destId="{640B84A6-C8C3-420C-9DB6-E5C0C7545065}" srcOrd="2" destOrd="0" presId="urn:microsoft.com/office/officeart/2018/2/layout/IconLabelList"/>
    <dgm:cxn modelId="{8E70A017-9711-4A10-BB48-95BB1D093A55}" type="presParOf" srcId="{BD7F4C6B-8098-4DB6-AEC8-16936E9E2678}" destId="{F37EA01F-EC9A-4976-B790-9EA10B097416}" srcOrd="5" destOrd="0" presId="urn:microsoft.com/office/officeart/2018/2/layout/IconLabelList"/>
    <dgm:cxn modelId="{25F261CA-2DEA-4829-8862-D6E09DE38BDE}" type="presParOf" srcId="{BD7F4C6B-8098-4DB6-AEC8-16936E9E2678}" destId="{3516FDEE-2D4A-4D93-8420-6389427EB67A}" srcOrd="6" destOrd="0" presId="urn:microsoft.com/office/officeart/2018/2/layout/IconLabelList"/>
    <dgm:cxn modelId="{1803D90D-D19A-4BD2-A1C7-E04FC19FACD8}" type="presParOf" srcId="{3516FDEE-2D4A-4D93-8420-6389427EB67A}" destId="{C1252A60-DEF5-4E89-A70B-C1B9A3F2FB8B}" srcOrd="0" destOrd="0" presId="urn:microsoft.com/office/officeart/2018/2/layout/IconLabelList"/>
    <dgm:cxn modelId="{A5FEE1BE-2531-4756-BE3B-2FD00F15B335}" type="presParOf" srcId="{3516FDEE-2D4A-4D93-8420-6389427EB67A}" destId="{C99424A3-69A1-4A0C-AB24-AF7AFE0C7BAF}" srcOrd="1" destOrd="0" presId="urn:microsoft.com/office/officeart/2018/2/layout/IconLabelList"/>
    <dgm:cxn modelId="{4EBCEC3B-7A95-483D-804E-0EA27EB85AC7}" type="presParOf" srcId="{3516FDEE-2D4A-4D93-8420-6389427EB67A}" destId="{FB0C0275-AE27-41FA-A888-3F487EF11F35}" srcOrd="2" destOrd="0" presId="urn:microsoft.com/office/officeart/2018/2/layout/IconLabelList"/>
    <dgm:cxn modelId="{5E735DA3-CE20-4053-8846-BC54ABCEECF3}" type="presParOf" srcId="{BD7F4C6B-8098-4DB6-AEC8-16936E9E2678}" destId="{859F4F05-76C7-4679-8B8C-742EC15F4825}" srcOrd="7" destOrd="0" presId="urn:microsoft.com/office/officeart/2018/2/layout/IconLabelList"/>
    <dgm:cxn modelId="{6F9A021E-3BCC-4CF1-A859-C3A9C7C2030F}" type="presParOf" srcId="{BD7F4C6B-8098-4DB6-AEC8-16936E9E2678}" destId="{DF838343-EC0D-43FD-8E2A-0D36552BF631}" srcOrd="8" destOrd="0" presId="urn:microsoft.com/office/officeart/2018/2/layout/IconLabelList"/>
    <dgm:cxn modelId="{F71E533C-D1F3-4E9E-B310-378F379F15E6}" type="presParOf" srcId="{DF838343-EC0D-43FD-8E2A-0D36552BF631}" destId="{D6DDB5A0-DBC9-4F0A-B30F-0B40E575FB9D}" srcOrd="0" destOrd="0" presId="urn:microsoft.com/office/officeart/2018/2/layout/IconLabelList"/>
    <dgm:cxn modelId="{43E6F8F6-9DEE-4C8F-9C4E-20136C2693D5}" type="presParOf" srcId="{DF838343-EC0D-43FD-8E2A-0D36552BF631}" destId="{DB128889-A076-4D94-BA93-3CC7B17D77EF}" srcOrd="1" destOrd="0" presId="urn:microsoft.com/office/officeart/2018/2/layout/IconLabelList"/>
    <dgm:cxn modelId="{2F9C2ADE-0AC0-4488-BE23-F3AE5AF28497}" type="presParOf" srcId="{DF838343-EC0D-43FD-8E2A-0D36552BF631}" destId="{25751F38-3232-434B-AE6A-C0A52927A4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CA637-2B5D-414D-97CB-5C07AC0F24B5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D2BEF4-0C1C-45F4-84D4-7BFC3555AB65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Description</a:t>
          </a:r>
          <a:endParaRPr lang="aa-ET" sz="1800" kern="1200"/>
        </a:p>
      </dsp:txBody>
      <dsp:txXfrm>
        <a:off x="4405" y="2056851"/>
        <a:ext cx="1763085" cy="705234"/>
      </dsp:txXfrm>
    </dsp:sp>
    <dsp:sp modelId="{76C6A5DF-6445-4384-B334-DC95ACE89A51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011906-7BD8-49FA-BB2C-16A4C89AA4B6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EDA steps and Visualizations</a:t>
          </a:r>
          <a:endParaRPr lang="aa-ET" sz="1800" kern="1200"/>
        </a:p>
      </dsp:txBody>
      <dsp:txXfrm>
        <a:off x="2076031" y="2056851"/>
        <a:ext cx="1763085" cy="705234"/>
      </dsp:txXfrm>
    </dsp:sp>
    <dsp:sp modelId="{72BAE20E-B6D6-4FAE-9673-96830BB20642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0B84A6-C8C3-420C-9DB6-E5C0C7545065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Steps and Assumptions</a:t>
          </a:r>
          <a:endParaRPr lang="aa-ET" sz="1800" kern="1200"/>
        </a:p>
      </dsp:txBody>
      <dsp:txXfrm>
        <a:off x="4147657" y="2056851"/>
        <a:ext cx="1763085" cy="705234"/>
      </dsp:txXfrm>
    </dsp:sp>
    <dsp:sp modelId="{C1252A60-DEF5-4E89-A70B-C1B9A3F2FB8B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0C0275-AE27-41FA-A888-3F487EF11F35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Dashboard</a:t>
          </a:r>
          <a:endParaRPr lang="aa-ET" sz="1800" kern="1200"/>
        </a:p>
      </dsp:txBody>
      <dsp:txXfrm>
        <a:off x="6219283" y="2056851"/>
        <a:ext cx="1763085" cy="705234"/>
      </dsp:txXfrm>
    </dsp:sp>
    <dsp:sp modelId="{D6DDB5A0-DBC9-4F0A-B30F-0B40E575FB9D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51F38-3232-434B-AE6A-C0A52927A470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Finalized Model &amp; Conclusion</a:t>
          </a:r>
          <a:endParaRPr lang="aa-ET" sz="1800" kern="1200"/>
        </a:p>
      </dsp:txBody>
      <dsp:txXfrm>
        <a:off x="8290908" y="2056851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2CCD-5AAA-6649-BCB7-E24E1A888DF3}" type="datetimeFigureOut">
              <a:rPr lang="aa-ET" smtClean="0"/>
              <a:t>02/06/2023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969B-4195-BE43-B0C6-A99873CC37D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6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773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47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23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140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449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533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532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4943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01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9" r:id="rId6"/>
    <p:sldLayoutId id="2147484114" r:id="rId7"/>
    <p:sldLayoutId id="2147484115" r:id="rId8"/>
    <p:sldLayoutId id="2147484116" r:id="rId9"/>
    <p:sldLayoutId id="2147484118" r:id="rId10"/>
    <p:sldLayoutId id="21474841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agleonline.com/keep-the-end-in-mind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rtner.com/smarterwithgartner/eight-building-blocks-for-the-digital-workpla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zzingdata.com/descriptive-statistics-first-step-towards-statistical-analysi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684077" y="543298"/>
            <a:ext cx="7247609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en-US" sz="6000" i="1" dirty="0">
                <a:solidFill>
                  <a:schemeClr val="tx1"/>
                </a:solidFill>
                <a:latin typeface="Arial"/>
                <a:cs typeface="Arial"/>
              </a:rPr>
              <a:t>A Project on</a:t>
            </a:r>
            <a:br>
              <a:rPr lang="en-US" altLang="en-US" sz="6000" i="1" dirty="0">
                <a:latin typeface="Arial"/>
                <a:cs typeface="Arial"/>
              </a:rPr>
            </a:br>
            <a:r>
              <a:rPr lang="en-US" altLang="en-US" sz="6000" b="1" dirty="0">
                <a:solidFill>
                  <a:schemeClr val="tx1"/>
                </a:solidFill>
                <a:latin typeface="Arial"/>
                <a:cs typeface="Arial"/>
              </a:rPr>
              <a:t>Email Spam Classifier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6177-0F1C-2449-9D00-3D221707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441" y="4601577"/>
            <a:ext cx="5704249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en-US" altLang="en-US" b="1" dirty="0"/>
          </a:p>
          <a:p>
            <a:pPr>
              <a:lnSpc>
                <a:spcPct val="110000"/>
              </a:lnSpc>
            </a:pPr>
            <a:endParaRPr lang="aa-ET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B9165-C369-77F8-FFF6-5116C7E37559}"/>
              </a:ext>
            </a:extLst>
          </p:cNvPr>
          <p:cNvSpPr txBox="1"/>
          <p:nvPr/>
        </p:nvSpPr>
        <p:spPr>
          <a:xfrm>
            <a:off x="5680289" y="4676133"/>
            <a:ext cx="8113796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3000" b="1" spc="-50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 </a:t>
            </a:r>
            <a:r>
              <a:rPr lang="en-US" sz="3000" b="1" spc="-50" dirty="0">
                <a:solidFill>
                  <a:schemeClr val="accent5"/>
                </a:solidFill>
                <a:ea typeface="+mj-ea"/>
                <a:cs typeface="+mj-cs"/>
              </a:rPr>
              <a:t>Patlolla Sai Deekshith Reddy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182E39EB-2223-A3C9-FF2E-D7CC3032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8" y="1158685"/>
            <a:ext cx="4662667" cy="45406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1B144F-F4BB-9EDA-3D83-EC00D17E37B0}"/>
              </a:ext>
            </a:extLst>
          </p:cNvPr>
          <p:cNvSpPr txBox="1"/>
          <p:nvPr/>
        </p:nvSpPr>
        <p:spPr>
          <a:xfrm>
            <a:off x="6934338" y="4473264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latin typeface="Plantagenet Cherokee"/>
              </a:rPr>
              <a:t>Submitted By:</a:t>
            </a:r>
          </a:p>
        </p:txBody>
      </p:sp>
    </p:spTree>
    <p:extLst>
      <p:ext uri="{BB962C8B-B14F-4D97-AF65-F5344CB8AC3E}">
        <p14:creationId xmlns:p14="http://schemas.microsoft.com/office/powerpoint/2010/main" val="217365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9" r="3841" b="-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5400" b="1" spc="-50" dirty="0">
                <a:latin typeface="+mj-lt"/>
                <a:ea typeface="+mj-ea"/>
                <a:cs typeface="+mj-cs"/>
              </a:rPr>
              <a:t>MODEL DASHBOARD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2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used Logistic Regression and MLP Classifier with accuracy of 96% and 95% respectively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irrelevant column –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2’,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3’,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4’</a:t>
            </a: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73323" y="2334529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6163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85865" y="338047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ADF3D5-5861-CCC8-E8E0-36655330BB2B}"/>
              </a:ext>
            </a:extLst>
          </p:cNvPr>
          <p:cNvSpPr/>
          <p:nvPr/>
        </p:nvSpPr>
        <p:spPr>
          <a:xfrm>
            <a:off x="473323" y="446462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152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3124E25-20DA-404A-86F6-49AD2CBAC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30" b="239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800" b="1" spc="-50" dirty="0">
                <a:latin typeface="+mj-lt"/>
                <a:ea typeface="+mj-ea"/>
                <a:cs typeface="+mj-cs"/>
              </a:rPr>
              <a:t>Finalized Model &amp; Conclusion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5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D56528-9D17-426E-AEE4-8262CEE9D994}"/>
              </a:ext>
            </a:extLst>
          </p:cNvPr>
          <p:cNvSpPr/>
          <p:nvPr/>
        </p:nvSpPr>
        <p:spPr>
          <a:xfrm>
            <a:off x="935693" y="96578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1F4E3FD-ED4C-4057-B3A7-294FB685E63F}"/>
              </a:ext>
            </a:extLst>
          </p:cNvPr>
          <p:cNvSpPr/>
          <p:nvPr/>
        </p:nvSpPr>
        <p:spPr>
          <a:xfrm>
            <a:off x="930353" y="255921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72A0E-02EF-4EE0-A7D4-C92772DC2C84}"/>
              </a:ext>
            </a:extLst>
          </p:cNvPr>
          <p:cNvSpPr/>
          <p:nvPr/>
        </p:nvSpPr>
        <p:spPr>
          <a:xfrm>
            <a:off x="999637" y="2604422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 Final Accuracy is 96%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0CA37DB-3934-4938-A0DC-0AD730E83E1F}"/>
              </a:ext>
            </a:extLst>
          </p:cNvPr>
          <p:cNvSpPr/>
          <p:nvPr/>
        </p:nvSpPr>
        <p:spPr>
          <a:xfrm>
            <a:off x="926813" y="3540352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B673D-487C-4629-A596-983CE5A47D4B}"/>
              </a:ext>
            </a:extLst>
          </p:cNvPr>
          <p:cNvSpPr/>
          <p:nvPr/>
        </p:nvSpPr>
        <p:spPr>
          <a:xfrm>
            <a:off x="1193532" y="903442"/>
            <a:ext cx="11282875" cy="87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From the above we can see:</a:t>
            </a:r>
            <a:endParaRPr lang="en-US" sz="2400" dirty="0">
              <a:latin typeface="Plantagenet Cherokee" panose="02020602070100000000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- The best Model chosen was Logistic Regression</a:t>
            </a:r>
            <a:endParaRPr 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73B-83EF-654E-1488-B4950D9B4974}"/>
              </a:ext>
            </a:extLst>
          </p:cNvPr>
          <p:cNvSpPr/>
          <p:nvPr/>
        </p:nvSpPr>
        <p:spPr>
          <a:xfrm>
            <a:off x="1017290" y="3523151"/>
            <a:ext cx="11385659" cy="82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We also went further to engage in ROC AUC plot with an accuracy of 0.99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en-US" sz="24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F78A466D-4036-A3DE-F6E9-26FDDDE15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13" y="-347"/>
            <a:ext cx="12196759" cy="6861082"/>
          </a:xfrm>
        </p:spPr>
      </p:pic>
    </p:spTree>
    <p:extLst>
      <p:ext uri="{BB962C8B-B14F-4D97-AF65-F5344CB8AC3E}">
        <p14:creationId xmlns:p14="http://schemas.microsoft.com/office/powerpoint/2010/main" val="26058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9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6" name="Straight Connector 9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7" name="Rectangle 9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286603"/>
            <a:ext cx="10058400" cy="2039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Outline</a:t>
            </a:r>
            <a:b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Straight Connector 10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7" name="AutoShape 8" descr="Image preview">
            <a:extLst>
              <a:ext uri="{FF2B5EF4-FFF2-40B4-BE49-F238E27FC236}">
                <a16:creationId xmlns:a16="http://schemas.microsoft.com/office/drawing/2014/main" id="{A0437354-6F40-B740-999A-A008AA2E8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22751"/>
            <a:ext cx="2911050" cy="29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B89B8-551D-8047-961C-3E31653F0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49910"/>
              </p:ext>
            </p:extLst>
          </p:nvPr>
        </p:nvGraphicFramePr>
        <p:xfrm>
          <a:off x="1147812" y="139615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16C5E79-0F35-D547-8F25-9D5A5C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53" b="5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6000" b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Data Description</a:t>
            </a:r>
            <a:br>
              <a:rPr lang="en-US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sz="600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06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17048"/>
            <a:ext cx="10981609" cy="482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dirty="0"/>
              <a:t>Overall narrative summary of data: There are total </a:t>
            </a:r>
            <a:r>
              <a:rPr lang="en-US" sz="2400" b="1" dirty="0"/>
              <a:t> 5572</a:t>
            </a:r>
            <a:r>
              <a:rPr lang="en-US" sz="2400" dirty="0"/>
              <a:t> observation in our Email Spam dataset .</a:t>
            </a:r>
          </a:p>
          <a:p>
            <a:endParaRPr lang="en-US" sz="2400" dirty="0"/>
          </a:p>
          <a:p>
            <a:r>
              <a:rPr lang="en-US" sz="2400" dirty="0"/>
              <a:t>There are total </a:t>
            </a:r>
            <a:r>
              <a:rPr lang="en-US" sz="2400" b="1" dirty="0"/>
              <a:t> </a:t>
            </a:r>
            <a:r>
              <a:rPr lang="en-US" sz="2400" dirty="0"/>
              <a:t>of</a:t>
            </a:r>
            <a:r>
              <a:rPr lang="en-US" sz="2400" b="1" dirty="0"/>
              <a:t> 5 </a:t>
            </a:r>
            <a:r>
              <a:rPr lang="en-US" sz="2400" dirty="0"/>
              <a:t>variables in our dataset.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Data contains null values in three columns</a:t>
            </a:r>
            <a:endParaRPr lang="en-US" sz="2400" dirty="0"/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r>
              <a:rPr lang="en-IN" sz="2400" dirty="0"/>
              <a:t>Data contains categorical variable</a:t>
            </a:r>
            <a:endParaRPr lang="en-US" sz="2400" dirty="0"/>
          </a:p>
          <a:p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349821" y="144018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349821" y="3406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380589-5B55-CF72-F1D0-C37E7F37B8FC}"/>
              </a:ext>
            </a:extLst>
          </p:cNvPr>
          <p:cNvSpPr/>
          <p:nvPr/>
        </p:nvSpPr>
        <p:spPr>
          <a:xfrm>
            <a:off x="349821" y="2511025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8BCF32-E831-0EE5-929D-7DE02FC55B99}"/>
              </a:ext>
            </a:extLst>
          </p:cNvPr>
          <p:cNvSpPr/>
          <p:nvPr/>
        </p:nvSpPr>
        <p:spPr>
          <a:xfrm>
            <a:off x="368949" y="369189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06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DA037-73B5-C61B-E29B-3F913A975FCA}"/>
              </a:ext>
            </a:extLst>
          </p:cNvPr>
          <p:cNvSpPr txBox="1"/>
          <p:nvPr/>
        </p:nvSpPr>
        <p:spPr>
          <a:xfrm>
            <a:off x="609178" y="18640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</a:t>
            </a:r>
            <a:endParaRPr lang="en-US" sz="2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DC3016-7374-33F5-4C91-D80994C95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2985"/>
              </p:ext>
            </p:extLst>
          </p:nvPr>
        </p:nvGraphicFramePr>
        <p:xfrm>
          <a:off x="696685" y="1035423"/>
          <a:ext cx="10389359" cy="3435655"/>
        </p:xfrm>
        <a:graphic>
          <a:graphicData uri="http://schemas.openxmlformats.org/drawingml/2006/table">
            <a:tbl>
              <a:tblPr/>
              <a:tblGrid>
                <a:gridCol w="1098435">
                  <a:extLst>
                    <a:ext uri="{9D8B030D-6E8A-4147-A177-3AD203B41FA5}">
                      <a16:colId xmlns:a16="http://schemas.microsoft.com/office/drawing/2014/main" val="1276243548"/>
                    </a:ext>
                  </a:extLst>
                </a:gridCol>
                <a:gridCol w="1693420">
                  <a:extLst>
                    <a:ext uri="{9D8B030D-6E8A-4147-A177-3AD203B41FA5}">
                      <a16:colId xmlns:a16="http://schemas.microsoft.com/office/drawing/2014/main" val="932112011"/>
                    </a:ext>
                  </a:extLst>
                </a:gridCol>
                <a:gridCol w="2517245">
                  <a:extLst>
                    <a:ext uri="{9D8B030D-6E8A-4147-A177-3AD203B41FA5}">
                      <a16:colId xmlns:a16="http://schemas.microsoft.com/office/drawing/2014/main" val="927601820"/>
                    </a:ext>
                  </a:extLst>
                </a:gridCol>
                <a:gridCol w="1899376">
                  <a:extLst>
                    <a:ext uri="{9D8B030D-6E8A-4147-A177-3AD203B41FA5}">
                      <a16:colId xmlns:a16="http://schemas.microsoft.com/office/drawing/2014/main" val="2132881134"/>
                    </a:ext>
                  </a:extLst>
                </a:gridCol>
                <a:gridCol w="2082448">
                  <a:extLst>
                    <a:ext uri="{9D8B030D-6E8A-4147-A177-3AD203B41FA5}">
                      <a16:colId xmlns:a16="http://schemas.microsoft.com/office/drawing/2014/main" val="4136762295"/>
                    </a:ext>
                  </a:extLst>
                </a:gridCol>
                <a:gridCol w="1098435">
                  <a:extLst>
                    <a:ext uri="{9D8B030D-6E8A-4147-A177-3AD203B41FA5}">
                      <a16:colId xmlns:a16="http://schemas.microsoft.com/office/drawing/2014/main" val="480461319"/>
                    </a:ext>
                  </a:extLst>
                </a:gridCol>
              </a:tblGrid>
              <a:tr h="708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Form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44916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05761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802184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Unnamed: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4403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Unnamed: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69582"/>
                  </a:ext>
                </a:extLst>
              </a:tr>
              <a:tr h="5453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Unnamed: 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Non-Numerical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70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159-E1E3-D643-BD37-1BEFFB5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Arial" panose="020B0604020202020204" pitchFamily="34" charset="0"/>
              </a:rPr>
              <a:t>EDA STEPS </a:t>
            </a:r>
          </a:p>
          <a:p>
            <a:r>
              <a:rPr lang="en-GB" b="1">
                <a:solidFill>
                  <a:srgbClr val="FFFFFF"/>
                </a:solidFill>
                <a:cs typeface="Arial" panose="020B0604020202020204" pitchFamily="34" charset="0"/>
              </a:rPr>
              <a:t>&amp; VISUALIZATION</a:t>
            </a:r>
            <a:endParaRPr lang="aa-ET">
              <a:solidFill>
                <a:srgbClr val="FFFFFF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51E86F-6D3E-3244-ABDA-EBD1B1A7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948" r="21997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3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employed both univariate, bivariate and multivariate analysis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/>
              </a:rPr>
              <a:t>Plotted only count plots and RUC AUC plots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Used only 2 features in the analysis because of the curse of dimensionality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3 columns  because they were not important in has majority of null values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38047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53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9" r="3841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6000" b="1" spc="-50" dirty="0">
                <a:latin typeface="+mj-lt"/>
                <a:ea typeface="+mj-ea"/>
                <a:cs typeface="+mj-cs"/>
              </a:rPr>
              <a:t>PROCESS STEPS &amp; ASSUMPTIONS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0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started by viewing the data and checking for null values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irrelevant column –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2’,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3’, ‘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Unamed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:  4’</a:t>
            </a: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05667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ADF3D5-5861-CCC8-E8E0-36655330BB2B}"/>
              </a:ext>
            </a:extLst>
          </p:cNvPr>
          <p:cNvSpPr/>
          <p:nvPr/>
        </p:nvSpPr>
        <p:spPr>
          <a:xfrm>
            <a:off x="490669" y="408086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7129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359</Words>
  <Application>Microsoft Office PowerPoint</Application>
  <PresentationFormat>Widescreen</PresentationFormat>
  <Paragraphs>139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RetrospectVTI</vt:lpstr>
      <vt:lpstr>A Project on Email Spam Classifier </vt:lpstr>
      <vt:lpstr>  Outline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Unit</dc:title>
  <dc:creator>Promise Azom</dc:creator>
  <cp:lastModifiedBy>Promise Azom</cp:lastModifiedBy>
  <cp:revision>417</cp:revision>
  <dcterms:created xsi:type="dcterms:W3CDTF">2022-01-13T15:26:18Z</dcterms:created>
  <dcterms:modified xsi:type="dcterms:W3CDTF">2023-02-06T14:09:09Z</dcterms:modified>
</cp:coreProperties>
</file>