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68" r:id="rId3"/>
    <p:sldId id="267" r:id="rId4"/>
    <p:sldId id="266" r:id="rId5"/>
    <p:sldId id="264" r:id="rId6"/>
    <p:sldId id="287" r:id="rId7"/>
    <p:sldId id="286" r:id="rId8"/>
    <p:sldId id="285" r:id="rId9"/>
    <p:sldId id="284" r:id="rId10"/>
    <p:sldId id="283" r:id="rId11"/>
    <p:sldId id="282" r:id="rId12"/>
    <p:sldId id="281" r:id="rId13"/>
    <p:sldId id="280" r:id="rId14"/>
    <p:sldId id="279" r:id="rId15"/>
    <p:sldId id="278" r:id="rId16"/>
    <p:sldId id="277" r:id="rId17"/>
    <p:sldId id="276" r:id="rId18"/>
    <p:sldId id="273" r:id="rId19"/>
    <p:sldId id="272" r:id="rId20"/>
    <p:sldId id="288" r:id="rId21"/>
    <p:sldId id="271" r:id="rId22"/>
    <p:sldId id="270" r:id="rId23"/>
    <p:sldId id="289" r:id="rId24"/>
    <p:sldId id="269" r:id="rId25"/>
    <p:sldId id="263"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AF8BA-8056-4977-AEC8-6DB8718B6E18}" v="171" dt="2023-02-23T13:14:35.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97D8A5-491E-4E03-AA26-34AD39D5C9D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AEEDDAC-242B-4710-8ACB-820E0A1204EF}">
      <dgm:prSet/>
      <dgm:spPr/>
      <dgm:t>
        <a:bodyPr/>
        <a:lstStyle/>
        <a:p>
          <a:pPr>
            <a:lnSpc>
              <a:spcPct val="100000"/>
            </a:lnSpc>
          </a:pPr>
          <a:r>
            <a:rPr lang="en-US" b="0" i="0"/>
            <a:t>Build a model which can be used to predict in terms of a probability for each loan transaction, whether the customer will be paying back the loaned amount within 5 days of insurance of loan.</a:t>
          </a:r>
          <a:endParaRPr lang="en-US"/>
        </a:p>
      </dgm:t>
    </dgm:pt>
    <dgm:pt modelId="{4832D833-43A8-4A74-A3F0-B670FFC9F2D7}" type="parTrans" cxnId="{BD2EFD71-F155-47FF-9E34-C73DC9A929A9}">
      <dgm:prSet/>
      <dgm:spPr/>
      <dgm:t>
        <a:bodyPr/>
        <a:lstStyle/>
        <a:p>
          <a:endParaRPr lang="en-US"/>
        </a:p>
      </dgm:t>
    </dgm:pt>
    <dgm:pt modelId="{CFED0D2F-6052-43D0-8260-BC028FF306A5}" type="sibTrans" cxnId="{BD2EFD71-F155-47FF-9E34-C73DC9A929A9}">
      <dgm:prSet/>
      <dgm:spPr/>
      <dgm:t>
        <a:bodyPr/>
        <a:lstStyle/>
        <a:p>
          <a:endParaRPr lang="en-US"/>
        </a:p>
      </dgm:t>
    </dgm:pt>
    <dgm:pt modelId="{C0489B5F-F613-469D-88A5-CC99E94B1645}">
      <dgm:prSet/>
      <dgm:spPr/>
      <dgm:t>
        <a:bodyPr/>
        <a:lstStyle/>
        <a:p>
          <a:pPr>
            <a:lnSpc>
              <a:spcPct val="100000"/>
            </a:lnSpc>
          </a:pPr>
          <a:r>
            <a:rPr lang="en-US" b="0" i="0"/>
            <a:t>In this case, Label ‘1’ indicates that the loan has been paid i.e. Non- defaulter, while, Label ‘0’ indicates that the loan has not been paid i.e. defaulter.</a:t>
          </a:r>
          <a:endParaRPr lang="en-US"/>
        </a:p>
      </dgm:t>
    </dgm:pt>
    <dgm:pt modelId="{A3BD9D5E-8D6A-4E35-AEFC-01F00C20675A}" type="parTrans" cxnId="{55C4A80C-01AC-432D-AD3D-6E1CE645B4BF}">
      <dgm:prSet/>
      <dgm:spPr/>
      <dgm:t>
        <a:bodyPr/>
        <a:lstStyle/>
        <a:p>
          <a:endParaRPr lang="en-US"/>
        </a:p>
      </dgm:t>
    </dgm:pt>
    <dgm:pt modelId="{6E4F66A9-F1A8-47DC-9376-3E6F25256FC7}" type="sibTrans" cxnId="{55C4A80C-01AC-432D-AD3D-6E1CE645B4BF}">
      <dgm:prSet/>
      <dgm:spPr/>
      <dgm:t>
        <a:bodyPr/>
        <a:lstStyle/>
        <a:p>
          <a:endParaRPr lang="en-US"/>
        </a:p>
      </dgm:t>
    </dgm:pt>
    <dgm:pt modelId="{D0CA4E0B-2302-4479-8C2D-8C0602C33082}" type="pres">
      <dgm:prSet presAssocID="{EF97D8A5-491E-4E03-AA26-34AD39D5C9D1}" presName="root" presStyleCnt="0">
        <dgm:presLayoutVars>
          <dgm:dir/>
          <dgm:resizeHandles val="exact"/>
        </dgm:presLayoutVars>
      </dgm:prSet>
      <dgm:spPr/>
    </dgm:pt>
    <dgm:pt modelId="{854734C2-2FC0-44D4-AA1E-C90163D96425}" type="pres">
      <dgm:prSet presAssocID="{BAEEDDAC-242B-4710-8ACB-820E0A1204EF}" presName="compNode" presStyleCnt="0"/>
      <dgm:spPr/>
    </dgm:pt>
    <dgm:pt modelId="{59AD97BA-2D04-48F9-B826-6BD3FDB65ED1}" type="pres">
      <dgm:prSet presAssocID="{BAEEDDAC-242B-4710-8ACB-820E0A1204EF}" presName="bgRect" presStyleLbl="bgShp" presStyleIdx="0" presStyleCnt="2"/>
      <dgm:spPr/>
    </dgm:pt>
    <dgm:pt modelId="{5C564649-BCDF-47B5-B718-82F46B19C965}" type="pres">
      <dgm:prSet presAssocID="{BAEEDDAC-242B-4710-8ACB-820E0A1204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D033AA8D-9FDD-4119-9686-6CDB14560E9E}" type="pres">
      <dgm:prSet presAssocID="{BAEEDDAC-242B-4710-8ACB-820E0A1204EF}" presName="spaceRect" presStyleCnt="0"/>
      <dgm:spPr/>
    </dgm:pt>
    <dgm:pt modelId="{E37E8BFA-D535-4448-BD3D-B870B9B8B425}" type="pres">
      <dgm:prSet presAssocID="{BAEEDDAC-242B-4710-8ACB-820E0A1204EF}" presName="parTx" presStyleLbl="revTx" presStyleIdx="0" presStyleCnt="2">
        <dgm:presLayoutVars>
          <dgm:chMax val="0"/>
          <dgm:chPref val="0"/>
        </dgm:presLayoutVars>
      </dgm:prSet>
      <dgm:spPr/>
    </dgm:pt>
    <dgm:pt modelId="{21187A31-5286-40A2-B8D3-531540D95403}" type="pres">
      <dgm:prSet presAssocID="{CFED0D2F-6052-43D0-8260-BC028FF306A5}" presName="sibTrans" presStyleCnt="0"/>
      <dgm:spPr/>
    </dgm:pt>
    <dgm:pt modelId="{D8739BB8-F858-4DDD-957C-B309617FD62B}" type="pres">
      <dgm:prSet presAssocID="{C0489B5F-F613-469D-88A5-CC99E94B1645}" presName="compNode" presStyleCnt="0"/>
      <dgm:spPr/>
    </dgm:pt>
    <dgm:pt modelId="{59DB4563-964D-4D51-8C43-0FE29ABF4EAF}" type="pres">
      <dgm:prSet presAssocID="{C0489B5F-F613-469D-88A5-CC99E94B1645}" presName="bgRect" presStyleLbl="bgShp" presStyleIdx="1" presStyleCnt="2"/>
      <dgm:spPr/>
    </dgm:pt>
    <dgm:pt modelId="{00D231B6-A287-48F8-B4D1-846713889E86}" type="pres">
      <dgm:prSet presAssocID="{C0489B5F-F613-469D-88A5-CC99E94B164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09FD8CBF-9F2E-4793-83F7-DED883C4A9E0}" type="pres">
      <dgm:prSet presAssocID="{C0489B5F-F613-469D-88A5-CC99E94B1645}" presName="spaceRect" presStyleCnt="0"/>
      <dgm:spPr/>
    </dgm:pt>
    <dgm:pt modelId="{928DC951-FF7A-44A1-8816-458E05B26E1F}" type="pres">
      <dgm:prSet presAssocID="{C0489B5F-F613-469D-88A5-CC99E94B1645}" presName="parTx" presStyleLbl="revTx" presStyleIdx="1" presStyleCnt="2">
        <dgm:presLayoutVars>
          <dgm:chMax val="0"/>
          <dgm:chPref val="0"/>
        </dgm:presLayoutVars>
      </dgm:prSet>
      <dgm:spPr/>
    </dgm:pt>
  </dgm:ptLst>
  <dgm:cxnLst>
    <dgm:cxn modelId="{A438B104-D84C-492B-8CC3-5B8FEF6E8F7C}" type="presOf" srcId="{C0489B5F-F613-469D-88A5-CC99E94B1645}" destId="{928DC951-FF7A-44A1-8816-458E05B26E1F}" srcOrd="0" destOrd="0" presId="urn:microsoft.com/office/officeart/2018/2/layout/IconVerticalSolidList"/>
    <dgm:cxn modelId="{55C4A80C-01AC-432D-AD3D-6E1CE645B4BF}" srcId="{EF97D8A5-491E-4E03-AA26-34AD39D5C9D1}" destId="{C0489B5F-F613-469D-88A5-CC99E94B1645}" srcOrd="1" destOrd="0" parTransId="{A3BD9D5E-8D6A-4E35-AEFC-01F00C20675A}" sibTransId="{6E4F66A9-F1A8-47DC-9376-3E6F25256FC7}"/>
    <dgm:cxn modelId="{1BE2D023-D108-4517-8199-8FDBCC85998E}" type="presOf" srcId="{BAEEDDAC-242B-4710-8ACB-820E0A1204EF}" destId="{E37E8BFA-D535-4448-BD3D-B870B9B8B425}" srcOrd="0" destOrd="0" presId="urn:microsoft.com/office/officeart/2018/2/layout/IconVerticalSolidList"/>
    <dgm:cxn modelId="{BD2EFD71-F155-47FF-9E34-C73DC9A929A9}" srcId="{EF97D8A5-491E-4E03-AA26-34AD39D5C9D1}" destId="{BAEEDDAC-242B-4710-8ACB-820E0A1204EF}" srcOrd="0" destOrd="0" parTransId="{4832D833-43A8-4A74-A3F0-B670FFC9F2D7}" sibTransId="{CFED0D2F-6052-43D0-8260-BC028FF306A5}"/>
    <dgm:cxn modelId="{01A72FD1-ACE7-4F94-9465-016E229AB86A}" type="presOf" srcId="{EF97D8A5-491E-4E03-AA26-34AD39D5C9D1}" destId="{D0CA4E0B-2302-4479-8C2D-8C0602C33082}" srcOrd="0" destOrd="0" presId="urn:microsoft.com/office/officeart/2018/2/layout/IconVerticalSolidList"/>
    <dgm:cxn modelId="{9EB7C8A9-8222-48AF-8BCD-C94CEDC02E10}" type="presParOf" srcId="{D0CA4E0B-2302-4479-8C2D-8C0602C33082}" destId="{854734C2-2FC0-44D4-AA1E-C90163D96425}" srcOrd="0" destOrd="0" presId="urn:microsoft.com/office/officeart/2018/2/layout/IconVerticalSolidList"/>
    <dgm:cxn modelId="{246B9DCC-36D2-495C-8A29-096DB41F4737}" type="presParOf" srcId="{854734C2-2FC0-44D4-AA1E-C90163D96425}" destId="{59AD97BA-2D04-48F9-B826-6BD3FDB65ED1}" srcOrd="0" destOrd="0" presId="urn:microsoft.com/office/officeart/2018/2/layout/IconVerticalSolidList"/>
    <dgm:cxn modelId="{F602BEC8-1A7E-4103-9A72-ACE2D1DACFA5}" type="presParOf" srcId="{854734C2-2FC0-44D4-AA1E-C90163D96425}" destId="{5C564649-BCDF-47B5-B718-82F46B19C965}" srcOrd="1" destOrd="0" presId="urn:microsoft.com/office/officeart/2018/2/layout/IconVerticalSolidList"/>
    <dgm:cxn modelId="{6F48AE6D-35F7-4F6F-BCAA-54B9A5CBA4CB}" type="presParOf" srcId="{854734C2-2FC0-44D4-AA1E-C90163D96425}" destId="{D033AA8D-9FDD-4119-9686-6CDB14560E9E}" srcOrd="2" destOrd="0" presId="urn:microsoft.com/office/officeart/2018/2/layout/IconVerticalSolidList"/>
    <dgm:cxn modelId="{A7898DDB-5726-42FD-9077-45DB9C1C27B5}" type="presParOf" srcId="{854734C2-2FC0-44D4-AA1E-C90163D96425}" destId="{E37E8BFA-D535-4448-BD3D-B870B9B8B425}" srcOrd="3" destOrd="0" presId="urn:microsoft.com/office/officeart/2018/2/layout/IconVerticalSolidList"/>
    <dgm:cxn modelId="{31757A34-888E-4A6B-8587-EBAA17877C28}" type="presParOf" srcId="{D0CA4E0B-2302-4479-8C2D-8C0602C33082}" destId="{21187A31-5286-40A2-B8D3-531540D95403}" srcOrd="1" destOrd="0" presId="urn:microsoft.com/office/officeart/2018/2/layout/IconVerticalSolidList"/>
    <dgm:cxn modelId="{215990D8-A3BF-4D8A-9224-B07A8493DA6A}" type="presParOf" srcId="{D0CA4E0B-2302-4479-8C2D-8C0602C33082}" destId="{D8739BB8-F858-4DDD-957C-B309617FD62B}" srcOrd="2" destOrd="0" presId="urn:microsoft.com/office/officeart/2018/2/layout/IconVerticalSolidList"/>
    <dgm:cxn modelId="{61F3499B-8BA3-4A78-BB51-5FE52700EB08}" type="presParOf" srcId="{D8739BB8-F858-4DDD-957C-B309617FD62B}" destId="{59DB4563-964D-4D51-8C43-0FE29ABF4EAF}" srcOrd="0" destOrd="0" presId="urn:microsoft.com/office/officeart/2018/2/layout/IconVerticalSolidList"/>
    <dgm:cxn modelId="{D045E842-2E86-4C0F-A545-8070B78B175C}" type="presParOf" srcId="{D8739BB8-F858-4DDD-957C-B309617FD62B}" destId="{00D231B6-A287-48F8-B4D1-846713889E86}" srcOrd="1" destOrd="0" presId="urn:microsoft.com/office/officeart/2018/2/layout/IconVerticalSolidList"/>
    <dgm:cxn modelId="{F9543E3C-5DCD-4653-8B6C-DE547D0765DA}" type="presParOf" srcId="{D8739BB8-F858-4DDD-957C-B309617FD62B}" destId="{09FD8CBF-9F2E-4793-83F7-DED883C4A9E0}" srcOrd="2" destOrd="0" presId="urn:microsoft.com/office/officeart/2018/2/layout/IconVerticalSolidList"/>
    <dgm:cxn modelId="{8BD326EC-AE45-42E4-8F91-A6E2F27A7290}" type="presParOf" srcId="{D8739BB8-F858-4DDD-957C-B309617FD62B}" destId="{928DC951-FF7A-44A1-8816-458E05B26E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99DB8A-C375-43FB-9079-130BFE6F7E4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E67943C-543E-4054-9CF3-846C860E79C6}">
      <dgm:prSet/>
      <dgm:spPr/>
      <dgm:t>
        <a:bodyPr/>
        <a:lstStyle/>
        <a:p>
          <a:r>
            <a:rPr lang="en-US"/>
            <a:t>Analytical Problem Framing</a:t>
          </a:r>
        </a:p>
      </dgm:t>
    </dgm:pt>
    <dgm:pt modelId="{7581E391-F038-48E1-BC69-E74F5783D2BF}" type="parTrans" cxnId="{38EE4400-C67D-4D89-8B17-0ECE1CF84B21}">
      <dgm:prSet/>
      <dgm:spPr/>
      <dgm:t>
        <a:bodyPr/>
        <a:lstStyle/>
        <a:p>
          <a:endParaRPr lang="en-US"/>
        </a:p>
      </dgm:t>
    </dgm:pt>
    <dgm:pt modelId="{1EB2E0D2-A1CF-4285-901F-2345CB07749C}" type="sibTrans" cxnId="{38EE4400-C67D-4D89-8B17-0ECE1CF84B21}">
      <dgm:prSet/>
      <dgm:spPr/>
      <dgm:t>
        <a:bodyPr/>
        <a:lstStyle/>
        <a:p>
          <a:endParaRPr lang="en-US"/>
        </a:p>
      </dgm:t>
    </dgm:pt>
    <dgm:pt modelId="{46552DDC-6DAA-47FC-BB9D-3C99C1F2457A}">
      <dgm:prSet/>
      <dgm:spPr/>
      <dgm:t>
        <a:bodyPr/>
        <a:lstStyle/>
        <a:p>
          <a:r>
            <a:rPr lang="en-US"/>
            <a:t>Exploratory Data Analysis (EDA)</a:t>
          </a:r>
        </a:p>
      </dgm:t>
    </dgm:pt>
    <dgm:pt modelId="{786FAEC0-49A2-4CA9-A03B-1B6B123E1E6E}" type="parTrans" cxnId="{3513A765-FDE7-4495-AAC0-6E2DB7243099}">
      <dgm:prSet/>
      <dgm:spPr/>
      <dgm:t>
        <a:bodyPr/>
        <a:lstStyle/>
        <a:p>
          <a:endParaRPr lang="en-US"/>
        </a:p>
      </dgm:t>
    </dgm:pt>
    <dgm:pt modelId="{29F9A54C-8E01-470E-9C55-6CE7EC6F09DC}" type="sibTrans" cxnId="{3513A765-FDE7-4495-AAC0-6E2DB7243099}">
      <dgm:prSet/>
      <dgm:spPr/>
      <dgm:t>
        <a:bodyPr/>
        <a:lstStyle/>
        <a:p>
          <a:endParaRPr lang="en-US"/>
        </a:p>
      </dgm:t>
    </dgm:pt>
    <dgm:pt modelId="{FE6BA221-D595-451B-BF36-4D4DC11F8367}">
      <dgm:prSet/>
      <dgm:spPr/>
      <dgm:t>
        <a:bodyPr/>
        <a:lstStyle/>
        <a:p>
          <a:r>
            <a:rPr lang="en-US"/>
            <a:t>Visualizations</a:t>
          </a:r>
        </a:p>
      </dgm:t>
    </dgm:pt>
    <dgm:pt modelId="{EB2EA7A0-0516-4325-8014-94EF8EB77A08}" type="parTrans" cxnId="{983BCEA7-A1C6-4DF0-B5B6-09DAD03055FF}">
      <dgm:prSet/>
      <dgm:spPr/>
      <dgm:t>
        <a:bodyPr/>
        <a:lstStyle/>
        <a:p>
          <a:endParaRPr lang="en-US"/>
        </a:p>
      </dgm:t>
    </dgm:pt>
    <dgm:pt modelId="{F70C4418-C729-4336-965B-546703B2B1C7}" type="sibTrans" cxnId="{983BCEA7-A1C6-4DF0-B5B6-09DAD03055FF}">
      <dgm:prSet/>
      <dgm:spPr/>
      <dgm:t>
        <a:bodyPr/>
        <a:lstStyle/>
        <a:p>
          <a:endParaRPr lang="en-US"/>
        </a:p>
      </dgm:t>
    </dgm:pt>
    <dgm:pt modelId="{021B4446-7D5D-45A5-8273-B5F084EB0B98}">
      <dgm:prSet/>
      <dgm:spPr/>
      <dgm:t>
        <a:bodyPr/>
        <a:lstStyle/>
        <a:p>
          <a:r>
            <a:rPr lang="en-US"/>
            <a:t>Data Pre-Processing on train and test datasets</a:t>
          </a:r>
        </a:p>
      </dgm:t>
    </dgm:pt>
    <dgm:pt modelId="{65F8DA07-E7DB-4871-9B75-BB40A8B626DD}" type="parTrans" cxnId="{9C97BE3A-39D0-4A11-9276-7B1510A29D85}">
      <dgm:prSet/>
      <dgm:spPr/>
      <dgm:t>
        <a:bodyPr/>
        <a:lstStyle/>
        <a:p>
          <a:endParaRPr lang="en-US"/>
        </a:p>
      </dgm:t>
    </dgm:pt>
    <dgm:pt modelId="{30342991-703C-4AC0-90C4-12B9E131CFC9}" type="sibTrans" cxnId="{9C97BE3A-39D0-4A11-9276-7B1510A29D85}">
      <dgm:prSet/>
      <dgm:spPr/>
      <dgm:t>
        <a:bodyPr/>
        <a:lstStyle/>
        <a:p>
          <a:endParaRPr lang="en-US"/>
        </a:p>
      </dgm:t>
    </dgm:pt>
    <dgm:pt modelId="{DDADA7CD-4D7D-4716-91CD-DF520C2EB066}">
      <dgm:prSet/>
      <dgm:spPr/>
      <dgm:t>
        <a:bodyPr/>
        <a:lstStyle/>
        <a:p>
          <a:r>
            <a:rPr lang="en-US"/>
            <a:t>Model/s Development and Evaluation</a:t>
          </a:r>
        </a:p>
      </dgm:t>
    </dgm:pt>
    <dgm:pt modelId="{33E042FB-A4B4-4F94-A18F-278D8D1DE65B}" type="parTrans" cxnId="{B8BD0637-BC88-438A-8A31-2F071CC2BDC9}">
      <dgm:prSet/>
      <dgm:spPr/>
      <dgm:t>
        <a:bodyPr/>
        <a:lstStyle/>
        <a:p>
          <a:endParaRPr lang="en-US"/>
        </a:p>
      </dgm:t>
    </dgm:pt>
    <dgm:pt modelId="{21E1D31D-9F15-4167-B0F7-C5B664EA9E6D}" type="sibTrans" cxnId="{B8BD0637-BC88-438A-8A31-2F071CC2BDC9}">
      <dgm:prSet/>
      <dgm:spPr/>
      <dgm:t>
        <a:bodyPr/>
        <a:lstStyle/>
        <a:p>
          <a:endParaRPr lang="en-US"/>
        </a:p>
      </dgm:t>
    </dgm:pt>
    <dgm:pt modelId="{3D9CA2E9-6B54-4388-9239-108A6362758D}">
      <dgm:prSet/>
      <dgm:spPr/>
      <dgm:t>
        <a:bodyPr/>
        <a:lstStyle/>
        <a:p>
          <a:r>
            <a:rPr lang="en-US"/>
            <a:t>Performing hyper parameter tuning, saving the best model and predicting the label</a:t>
          </a:r>
        </a:p>
      </dgm:t>
    </dgm:pt>
    <dgm:pt modelId="{69C4AADB-4701-4A16-8F03-71D7121836B4}" type="parTrans" cxnId="{89D566B9-C071-4898-9DAD-A2486EDE809A}">
      <dgm:prSet/>
      <dgm:spPr/>
      <dgm:t>
        <a:bodyPr/>
        <a:lstStyle/>
        <a:p>
          <a:endParaRPr lang="en-US"/>
        </a:p>
      </dgm:t>
    </dgm:pt>
    <dgm:pt modelId="{FB48CC0D-0DDA-453C-9A01-8D5D2D0805DA}" type="sibTrans" cxnId="{89D566B9-C071-4898-9DAD-A2486EDE809A}">
      <dgm:prSet/>
      <dgm:spPr/>
      <dgm:t>
        <a:bodyPr/>
        <a:lstStyle/>
        <a:p>
          <a:endParaRPr lang="en-US"/>
        </a:p>
      </dgm:t>
    </dgm:pt>
    <dgm:pt modelId="{F898CFB4-2B91-4726-91D0-7478D6D31509}">
      <dgm:prSet/>
      <dgm:spPr/>
      <dgm:t>
        <a:bodyPr/>
        <a:lstStyle/>
        <a:p>
          <a:r>
            <a:rPr lang="en-US"/>
            <a:t>Conclusion and future work discussion</a:t>
          </a:r>
        </a:p>
      </dgm:t>
    </dgm:pt>
    <dgm:pt modelId="{CFE6804D-6963-4436-8A65-7B538A551259}" type="parTrans" cxnId="{7A628B6B-5B1A-4F38-8E27-BF24D9478AC2}">
      <dgm:prSet/>
      <dgm:spPr/>
      <dgm:t>
        <a:bodyPr/>
        <a:lstStyle/>
        <a:p>
          <a:endParaRPr lang="en-US"/>
        </a:p>
      </dgm:t>
    </dgm:pt>
    <dgm:pt modelId="{1A145722-B190-4092-9F31-9D098A11CF94}" type="sibTrans" cxnId="{7A628B6B-5B1A-4F38-8E27-BF24D9478AC2}">
      <dgm:prSet/>
      <dgm:spPr/>
      <dgm:t>
        <a:bodyPr/>
        <a:lstStyle/>
        <a:p>
          <a:endParaRPr lang="en-US"/>
        </a:p>
      </dgm:t>
    </dgm:pt>
    <dgm:pt modelId="{DD503DF4-C7EB-471F-BEA7-6AB4F375D5EC}" type="pres">
      <dgm:prSet presAssocID="{C599DB8A-C375-43FB-9079-130BFE6F7E4F}" presName="diagram" presStyleCnt="0">
        <dgm:presLayoutVars>
          <dgm:dir/>
          <dgm:resizeHandles val="exact"/>
        </dgm:presLayoutVars>
      </dgm:prSet>
      <dgm:spPr/>
    </dgm:pt>
    <dgm:pt modelId="{5650B59E-DAB5-4C4D-A189-AB14A7BBA977}" type="pres">
      <dgm:prSet presAssocID="{5E67943C-543E-4054-9CF3-846C860E79C6}" presName="node" presStyleLbl="node1" presStyleIdx="0" presStyleCnt="5">
        <dgm:presLayoutVars>
          <dgm:bulletEnabled val="1"/>
        </dgm:presLayoutVars>
      </dgm:prSet>
      <dgm:spPr/>
    </dgm:pt>
    <dgm:pt modelId="{D8243092-7C43-4202-8B19-6E837ACAF2A2}" type="pres">
      <dgm:prSet presAssocID="{1EB2E0D2-A1CF-4285-901F-2345CB07749C}" presName="sibTrans" presStyleCnt="0"/>
      <dgm:spPr/>
    </dgm:pt>
    <dgm:pt modelId="{0BD1875C-1492-43EE-A120-6B98D466F9DD}" type="pres">
      <dgm:prSet presAssocID="{021B4446-7D5D-45A5-8273-B5F084EB0B98}" presName="node" presStyleLbl="node1" presStyleIdx="1" presStyleCnt="5">
        <dgm:presLayoutVars>
          <dgm:bulletEnabled val="1"/>
        </dgm:presLayoutVars>
      </dgm:prSet>
      <dgm:spPr/>
    </dgm:pt>
    <dgm:pt modelId="{DA4D4D14-1B47-4F4E-89C5-C96407339A6B}" type="pres">
      <dgm:prSet presAssocID="{30342991-703C-4AC0-90C4-12B9E131CFC9}" presName="sibTrans" presStyleCnt="0"/>
      <dgm:spPr/>
    </dgm:pt>
    <dgm:pt modelId="{E9B38EB2-E906-47B8-A821-21366107FEBC}" type="pres">
      <dgm:prSet presAssocID="{DDADA7CD-4D7D-4716-91CD-DF520C2EB066}" presName="node" presStyleLbl="node1" presStyleIdx="2" presStyleCnt="5">
        <dgm:presLayoutVars>
          <dgm:bulletEnabled val="1"/>
        </dgm:presLayoutVars>
      </dgm:prSet>
      <dgm:spPr/>
    </dgm:pt>
    <dgm:pt modelId="{7CFFBBD4-CBC4-454C-A58B-5BD6E7C15B55}" type="pres">
      <dgm:prSet presAssocID="{21E1D31D-9F15-4167-B0F7-C5B664EA9E6D}" presName="sibTrans" presStyleCnt="0"/>
      <dgm:spPr/>
    </dgm:pt>
    <dgm:pt modelId="{C4169219-869C-45B9-9D60-94CB42C56E0C}" type="pres">
      <dgm:prSet presAssocID="{3D9CA2E9-6B54-4388-9239-108A6362758D}" presName="node" presStyleLbl="node1" presStyleIdx="3" presStyleCnt="5">
        <dgm:presLayoutVars>
          <dgm:bulletEnabled val="1"/>
        </dgm:presLayoutVars>
      </dgm:prSet>
      <dgm:spPr/>
    </dgm:pt>
    <dgm:pt modelId="{E07B854A-D638-441B-83A7-6ADC1F739A92}" type="pres">
      <dgm:prSet presAssocID="{FB48CC0D-0DDA-453C-9A01-8D5D2D0805DA}" presName="sibTrans" presStyleCnt="0"/>
      <dgm:spPr/>
    </dgm:pt>
    <dgm:pt modelId="{B6B2CE71-3934-45D2-8BDA-58FF325CA09B}" type="pres">
      <dgm:prSet presAssocID="{F898CFB4-2B91-4726-91D0-7478D6D31509}" presName="node" presStyleLbl="node1" presStyleIdx="4" presStyleCnt="5">
        <dgm:presLayoutVars>
          <dgm:bulletEnabled val="1"/>
        </dgm:presLayoutVars>
      </dgm:prSet>
      <dgm:spPr/>
    </dgm:pt>
  </dgm:ptLst>
  <dgm:cxnLst>
    <dgm:cxn modelId="{38EE4400-C67D-4D89-8B17-0ECE1CF84B21}" srcId="{C599DB8A-C375-43FB-9079-130BFE6F7E4F}" destId="{5E67943C-543E-4054-9CF3-846C860E79C6}" srcOrd="0" destOrd="0" parTransId="{7581E391-F038-48E1-BC69-E74F5783D2BF}" sibTransId="{1EB2E0D2-A1CF-4285-901F-2345CB07749C}"/>
    <dgm:cxn modelId="{BE22E70E-BBB7-4DF7-946B-CBEFB43EAA9A}" type="presOf" srcId="{021B4446-7D5D-45A5-8273-B5F084EB0B98}" destId="{0BD1875C-1492-43EE-A120-6B98D466F9DD}" srcOrd="0" destOrd="0" presId="urn:microsoft.com/office/officeart/2005/8/layout/default"/>
    <dgm:cxn modelId="{CAE85723-B902-45CA-801B-D3A5AAD0DDD0}" type="presOf" srcId="{FE6BA221-D595-451B-BF36-4D4DC11F8367}" destId="{5650B59E-DAB5-4C4D-A189-AB14A7BBA977}" srcOrd="0" destOrd="2" presId="urn:microsoft.com/office/officeart/2005/8/layout/default"/>
    <dgm:cxn modelId="{B8BD0637-BC88-438A-8A31-2F071CC2BDC9}" srcId="{C599DB8A-C375-43FB-9079-130BFE6F7E4F}" destId="{DDADA7CD-4D7D-4716-91CD-DF520C2EB066}" srcOrd="2" destOrd="0" parTransId="{33E042FB-A4B4-4F94-A18F-278D8D1DE65B}" sibTransId="{21E1D31D-9F15-4167-B0F7-C5B664EA9E6D}"/>
    <dgm:cxn modelId="{9C97BE3A-39D0-4A11-9276-7B1510A29D85}" srcId="{C599DB8A-C375-43FB-9079-130BFE6F7E4F}" destId="{021B4446-7D5D-45A5-8273-B5F084EB0B98}" srcOrd="1" destOrd="0" parTransId="{65F8DA07-E7DB-4871-9B75-BB40A8B626DD}" sibTransId="{30342991-703C-4AC0-90C4-12B9E131CFC9}"/>
    <dgm:cxn modelId="{3513A765-FDE7-4495-AAC0-6E2DB7243099}" srcId="{5E67943C-543E-4054-9CF3-846C860E79C6}" destId="{46552DDC-6DAA-47FC-BB9D-3C99C1F2457A}" srcOrd="0" destOrd="0" parTransId="{786FAEC0-49A2-4CA9-A03B-1B6B123E1E6E}" sibTransId="{29F9A54C-8E01-470E-9C55-6CE7EC6F09DC}"/>
    <dgm:cxn modelId="{E51CC265-9DAF-43E8-95BB-1914FE211D1C}" type="presOf" srcId="{46552DDC-6DAA-47FC-BB9D-3C99C1F2457A}" destId="{5650B59E-DAB5-4C4D-A189-AB14A7BBA977}" srcOrd="0" destOrd="1" presId="urn:microsoft.com/office/officeart/2005/8/layout/default"/>
    <dgm:cxn modelId="{7A628B6B-5B1A-4F38-8E27-BF24D9478AC2}" srcId="{C599DB8A-C375-43FB-9079-130BFE6F7E4F}" destId="{F898CFB4-2B91-4726-91D0-7478D6D31509}" srcOrd="4" destOrd="0" parTransId="{CFE6804D-6963-4436-8A65-7B538A551259}" sibTransId="{1A145722-B190-4092-9F31-9D098A11CF94}"/>
    <dgm:cxn modelId="{983BCEA7-A1C6-4DF0-B5B6-09DAD03055FF}" srcId="{5E67943C-543E-4054-9CF3-846C860E79C6}" destId="{FE6BA221-D595-451B-BF36-4D4DC11F8367}" srcOrd="1" destOrd="0" parTransId="{EB2EA7A0-0516-4325-8014-94EF8EB77A08}" sibTransId="{F70C4418-C729-4336-965B-546703B2B1C7}"/>
    <dgm:cxn modelId="{40AF89B4-6F5A-44BE-BD26-E5D08FAAFB4A}" type="presOf" srcId="{C599DB8A-C375-43FB-9079-130BFE6F7E4F}" destId="{DD503DF4-C7EB-471F-BEA7-6AB4F375D5EC}" srcOrd="0" destOrd="0" presId="urn:microsoft.com/office/officeart/2005/8/layout/default"/>
    <dgm:cxn modelId="{E9D014B5-3BA6-4771-B609-45446D0D1D37}" type="presOf" srcId="{F898CFB4-2B91-4726-91D0-7478D6D31509}" destId="{B6B2CE71-3934-45D2-8BDA-58FF325CA09B}" srcOrd="0" destOrd="0" presId="urn:microsoft.com/office/officeart/2005/8/layout/default"/>
    <dgm:cxn modelId="{89D566B9-C071-4898-9DAD-A2486EDE809A}" srcId="{C599DB8A-C375-43FB-9079-130BFE6F7E4F}" destId="{3D9CA2E9-6B54-4388-9239-108A6362758D}" srcOrd="3" destOrd="0" parTransId="{69C4AADB-4701-4A16-8F03-71D7121836B4}" sibTransId="{FB48CC0D-0DDA-453C-9A01-8D5D2D0805DA}"/>
    <dgm:cxn modelId="{3E2074C6-5D9B-4303-8357-4965E6C9387F}" type="presOf" srcId="{5E67943C-543E-4054-9CF3-846C860E79C6}" destId="{5650B59E-DAB5-4C4D-A189-AB14A7BBA977}" srcOrd="0" destOrd="0" presId="urn:microsoft.com/office/officeart/2005/8/layout/default"/>
    <dgm:cxn modelId="{3ECBFCCA-1D2D-4C42-B72E-24EBD8D949E1}" type="presOf" srcId="{DDADA7CD-4D7D-4716-91CD-DF520C2EB066}" destId="{E9B38EB2-E906-47B8-A821-21366107FEBC}" srcOrd="0" destOrd="0" presId="urn:microsoft.com/office/officeart/2005/8/layout/default"/>
    <dgm:cxn modelId="{D661F1D0-F583-4481-A605-FDE2004A1D64}" type="presOf" srcId="{3D9CA2E9-6B54-4388-9239-108A6362758D}" destId="{C4169219-869C-45B9-9D60-94CB42C56E0C}" srcOrd="0" destOrd="0" presId="urn:microsoft.com/office/officeart/2005/8/layout/default"/>
    <dgm:cxn modelId="{796D0939-74E4-4619-A992-8177E1DCBFFD}" type="presParOf" srcId="{DD503DF4-C7EB-471F-BEA7-6AB4F375D5EC}" destId="{5650B59E-DAB5-4C4D-A189-AB14A7BBA977}" srcOrd="0" destOrd="0" presId="urn:microsoft.com/office/officeart/2005/8/layout/default"/>
    <dgm:cxn modelId="{2EF41C23-1783-4669-9B07-9E6C91D8BF1F}" type="presParOf" srcId="{DD503DF4-C7EB-471F-BEA7-6AB4F375D5EC}" destId="{D8243092-7C43-4202-8B19-6E837ACAF2A2}" srcOrd="1" destOrd="0" presId="urn:microsoft.com/office/officeart/2005/8/layout/default"/>
    <dgm:cxn modelId="{B9AE597D-36EF-45A7-B68B-AC5FFD870E47}" type="presParOf" srcId="{DD503DF4-C7EB-471F-BEA7-6AB4F375D5EC}" destId="{0BD1875C-1492-43EE-A120-6B98D466F9DD}" srcOrd="2" destOrd="0" presId="urn:microsoft.com/office/officeart/2005/8/layout/default"/>
    <dgm:cxn modelId="{0212F262-9DC1-4FBE-BBAD-30D9CB28DEC2}" type="presParOf" srcId="{DD503DF4-C7EB-471F-BEA7-6AB4F375D5EC}" destId="{DA4D4D14-1B47-4F4E-89C5-C96407339A6B}" srcOrd="3" destOrd="0" presId="urn:microsoft.com/office/officeart/2005/8/layout/default"/>
    <dgm:cxn modelId="{53FA3F7C-1E14-47DE-B95C-E74716A893D2}" type="presParOf" srcId="{DD503DF4-C7EB-471F-BEA7-6AB4F375D5EC}" destId="{E9B38EB2-E906-47B8-A821-21366107FEBC}" srcOrd="4" destOrd="0" presId="urn:microsoft.com/office/officeart/2005/8/layout/default"/>
    <dgm:cxn modelId="{FB359593-5BA5-404D-A012-EE26253E55D8}" type="presParOf" srcId="{DD503DF4-C7EB-471F-BEA7-6AB4F375D5EC}" destId="{7CFFBBD4-CBC4-454C-A58B-5BD6E7C15B55}" srcOrd="5" destOrd="0" presId="urn:microsoft.com/office/officeart/2005/8/layout/default"/>
    <dgm:cxn modelId="{F84A81EF-994A-461C-B8B9-3B62D24C35A7}" type="presParOf" srcId="{DD503DF4-C7EB-471F-BEA7-6AB4F375D5EC}" destId="{C4169219-869C-45B9-9D60-94CB42C56E0C}" srcOrd="6" destOrd="0" presId="urn:microsoft.com/office/officeart/2005/8/layout/default"/>
    <dgm:cxn modelId="{4A6A0A38-B702-4911-88D4-FE835CC0C317}" type="presParOf" srcId="{DD503DF4-C7EB-471F-BEA7-6AB4F375D5EC}" destId="{E07B854A-D638-441B-83A7-6ADC1F739A92}" srcOrd="7" destOrd="0" presId="urn:microsoft.com/office/officeart/2005/8/layout/default"/>
    <dgm:cxn modelId="{401A763B-61D5-417F-8285-7DCAF6F09F5F}" type="presParOf" srcId="{DD503DF4-C7EB-471F-BEA7-6AB4F375D5EC}" destId="{B6B2CE71-3934-45D2-8BDA-58FF325CA09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8F9A9-F223-4C6B-A444-EE0A08561DB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75C2D0BA-D44E-4384-944E-0E765578CF52}">
      <dgm:prSet/>
      <dgm:spPr/>
      <dgm:t>
        <a:bodyPr/>
        <a:lstStyle/>
        <a:p>
          <a:pPr>
            <a:lnSpc>
              <a:spcPct val="100000"/>
            </a:lnSpc>
            <a:defRPr b="1"/>
          </a:pPr>
          <a:r>
            <a:rPr lang="en-US"/>
            <a:t>Hardware technology being used.</a:t>
          </a:r>
        </a:p>
      </dgm:t>
    </dgm:pt>
    <dgm:pt modelId="{EEDB9E86-6FBA-4720-832D-151E7996E41F}" type="parTrans" cxnId="{DEE43E3C-7C25-4454-A519-B5E9CB72C956}">
      <dgm:prSet/>
      <dgm:spPr/>
      <dgm:t>
        <a:bodyPr/>
        <a:lstStyle/>
        <a:p>
          <a:endParaRPr lang="en-US"/>
        </a:p>
      </dgm:t>
    </dgm:pt>
    <dgm:pt modelId="{764530D7-A23D-42D2-BCE6-9802BE613EF4}" type="sibTrans" cxnId="{DEE43E3C-7C25-4454-A519-B5E9CB72C956}">
      <dgm:prSet/>
      <dgm:spPr/>
      <dgm:t>
        <a:bodyPr/>
        <a:lstStyle/>
        <a:p>
          <a:endParaRPr lang="en-US"/>
        </a:p>
      </dgm:t>
    </dgm:pt>
    <dgm:pt modelId="{FA5B3FB1-B124-48B1-8514-F18D07C9C282}">
      <dgm:prSet/>
      <dgm:spPr/>
      <dgm:t>
        <a:bodyPr/>
        <a:lstStyle/>
        <a:p>
          <a:pPr>
            <a:lnSpc>
              <a:spcPct val="100000"/>
            </a:lnSpc>
          </a:pPr>
          <a:r>
            <a:rPr lang="pt-BR"/>
            <a:t>RAM 	: 8.00 GB</a:t>
          </a:r>
          <a:endParaRPr lang="en-US"/>
        </a:p>
      </dgm:t>
    </dgm:pt>
    <dgm:pt modelId="{408993DD-F94B-4A81-89AD-2AF5779D3771}" type="parTrans" cxnId="{CE0B83BF-BF54-4257-BDE8-8F12013C50E0}">
      <dgm:prSet/>
      <dgm:spPr/>
      <dgm:t>
        <a:bodyPr/>
        <a:lstStyle/>
        <a:p>
          <a:endParaRPr lang="en-US"/>
        </a:p>
      </dgm:t>
    </dgm:pt>
    <dgm:pt modelId="{61931BB8-7965-41C7-8004-A07C0EB57745}" type="sibTrans" cxnId="{CE0B83BF-BF54-4257-BDE8-8F12013C50E0}">
      <dgm:prSet/>
      <dgm:spPr/>
      <dgm:t>
        <a:bodyPr/>
        <a:lstStyle/>
        <a:p>
          <a:endParaRPr lang="en-US"/>
        </a:p>
      </dgm:t>
    </dgm:pt>
    <dgm:pt modelId="{2EA1980B-4441-4B38-A409-3DE874647823}">
      <dgm:prSet/>
      <dgm:spPr/>
      <dgm:t>
        <a:bodyPr/>
        <a:lstStyle/>
        <a:p>
          <a:pPr>
            <a:lnSpc>
              <a:spcPct val="100000"/>
            </a:lnSpc>
          </a:pPr>
          <a:r>
            <a:rPr lang="pt-BR"/>
            <a:t>CPU 	: Intel(R) Core(TM) i5-10300H CPU @ 2.50GHz</a:t>
          </a:r>
          <a:endParaRPr lang="en-US"/>
        </a:p>
      </dgm:t>
    </dgm:pt>
    <dgm:pt modelId="{28907B76-0BF7-4181-AA12-363BFE0A153E}" type="parTrans" cxnId="{2C4F090A-050F-403B-8F57-BCB2B698AFA2}">
      <dgm:prSet/>
      <dgm:spPr/>
      <dgm:t>
        <a:bodyPr/>
        <a:lstStyle/>
        <a:p>
          <a:endParaRPr lang="en-US"/>
        </a:p>
      </dgm:t>
    </dgm:pt>
    <dgm:pt modelId="{51468190-BD7B-4AC6-84BC-DF391621978F}" type="sibTrans" cxnId="{2C4F090A-050F-403B-8F57-BCB2B698AFA2}">
      <dgm:prSet/>
      <dgm:spPr/>
      <dgm:t>
        <a:bodyPr/>
        <a:lstStyle/>
        <a:p>
          <a:endParaRPr lang="en-US"/>
        </a:p>
      </dgm:t>
    </dgm:pt>
    <dgm:pt modelId="{FBE5F2D1-138A-4CD7-9FCD-91E11C1CB746}">
      <dgm:prSet/>
      <dgm:spPr/>
      <dgm:t>
        <a:bodyPr/>
        <a:lstStyle/>
        <a:p>
          <a:pPr>
            <a:lnSpc>
              <a:spcPct val="100000"/>
            </a:lnSpc>
          </a:pPr>
          <a:r>
            <a:rPr lang="pt-BR"/>
            <a:t>GPU 	: NVIDIA GeForce GTX 1650 Ti</a:t>
          </a:r>
          <a:endParaRPr lang="en-US"/>
        </a:p>
      </dgm:t>
    </dgm:pt>
    <dgm:pt modelId="{8397296B-F7EB-404B-B46F-8ECD2EC00332}" type="parTrans" cxnId="{7FEC3443-23D6-4188-9B4C-9E3D091ABBCE}">
      <dgm:prSet/>
      <dgm:spPr/>
      <dgm:t>
        <a:bodyPr/>
        <a:lstStyle/>
        <a:p>
          <a:endParaRPr lang="en-US"/>
        </a:p>
      </dgm:t>
    </dgm:pt>
    <dgm:pt modelId="{C53C32C9-3D60-4F88-A936-269A369593A8}" type="sibTrans" cxnId="{7FEC3443-23D6-4188-9B4C-9E3D091ABBCE}">
      <dgm:prSet/>
      <dgm:spPr/>
      <dgm:t>
        <a:bodyPr/>
        <a:lstStyle/>
        <a:p>
          <a:endParaRPr lang="en-US"/>
        </a:p>
      </dgm:t>
    </dgm:pt>
    <dgm:pt modelId="{F5FF36AB-DC9B-45F7-839C-7BDC723A2C9D}">
      <dgm:prSet/>
      <dgm:spPr/>
      <dgm:t>
        <a:bodyPr/>
        <a:lstStyle/>
        <a:p>
          <a:pPr>
            <a:lnSpc>
              <a:spcPct val="100000"/>
            </a:lnSpc>
            <a:defRPr b="1"/>
          </a:pPr>
          <a:r>
            <a:rPr lang="en-US"/>
            <a:t>Software technology being used.</a:t>
          </a:r>
        </a:p>
      </dgm:t>
    </dgm:pt>
    <dgm:pt modelId="{1AE95549-9D69-4502-966D-AAEC44356A35}" type="parTrans" cxnId="{A709AD93-BB6C-4FBA-8464-5F0CEC6685FF}">
      <dgm:prSet/>
      <dgm:spPr/>
      <dgm:t>
        <a:bodyPr/>
        <a:lstStyle/>
        <a:p>
          <a:endParaRPr lang="en-US"/>
        </a:p>
      </dgm:t>
    </dgm:pt>
    <dgm:pt modelId="{61919C55-5A35-4305-AE8F-68B5F8229F3E}" type="sibTrans" cxnId="{A709AD93-BB6C-4FBA-8464-5F0CEC6685FF}">
      <dgm:prSet/>
      <dgm:spPr/>
      <dgm:t>
        <a:bodyPr/>
        <a:lstStyle/>
        <a:p>
          <a:endParaRPr lang="en-US"/>
        </a:p>
      </dgm:t>
    </dgm:pt>
    <dgm:pt modelId="{85A1E038-2B84-49D9-A44A-164F9917F7AB}">
      <dgm:prSet/>
      <dgm:spPr/>
      <dgm:t>
        <a:bodyPr/>
        <a:lstStyle/>
        <a:p>
          <a:pPr>
            <a:lnSpc>
              <a:spcPct val="100000"/>
            </a:lnSpc>
          </a:pPr>
          <a:r>
            <a:rPr lang="en-US"/>
            <a:t>Programming language            : Python</a:t>
          </a:r>
        </a:p>
      </dgm:t>
    </dgm:pt>
    <dgm:pt modelId="{4EDBBF4A-4FBB-4D55-89B7-D0A14D2F9C99}" type="parTrans" cxnId="{77B37E54-D312-41FB-8381-DC6EFEF3DE3D}">
      <dgm:prSet/>
      <dgm:spPr/>
      <dgm:t>
        <a:bodyPr/>
        <a:lstStyle/>
        <a:p>
          <a:endParaRPr lang="en-US"/>
        </a:p>
      </dgm:t>
    </dgm:pt>
    <dgm:pt modelId="{E49466AF-075F-4C92-941C-D3E61AEB1461}" type="sibTrans" cxnId="{77B37E54-D312-41FB-8381-DC6EFEF3DE3D}">
      <dgm:prSet/>
      <dgm:spPr/>
      <dgm:t>
        <a:bodyPr/>
        <a:lstStyle/>
        <a:p>
          <a:endParaRPr lang="en-US"/>
        </a:p>
      </dgm:t>
    </dgm:pt>
    <dgm:pt modelId="{68AA308B-22D4-4B01-B43B-260C7A269BA8}">
      <dgm:prSet/>
      <dgm:spPr/>
      <dgm:t>
        <a:bodyPr/>
        <a:lstStyle/>
        <a:p>
          <a:pPr>
            <a:lnSpc>
              <a:spcPct val="100000"/>
            </a:lnSpc>
          </a:pPr>
          <a:r>
            <a:rPr lang="en-US"/>
            <a:t>Distribution                                   : Anaconda Navigator</a:t>
          </a:r>
        </a:p>
      </dgm:t>
    </dgm:pt>
    <dgm:pt modelId="{7FC73703-44CC-4A03-9B6A-B12FF49B5A01}" type="parTrans" cxnId="{2D8F8F37-BD7A-498E-9553-F708359194E0}">
      <dgm:prSet/>
      <dgm:spPr/>
      <dgm:t>
        <a:bodyPr/>
        <a:lstStyle/>
        <a:p>
          <a:endParaRPr lang="en-US"/>
        </a:p>
      </dgm:t>
    </dgm:pt>
    <dgm:pt modelId="{062A8445-F10F-46F7-A9D0-45B51963CB90}" type="sibTrans" cxnId="{2D8F8F37-BD7A-498E-9553-F708359194E0}">
      <dgm:prSet/>
      <dgm:spPr/>
      <dgm:t>
        <a:bodyPr/>
        <a:lstStyle/>
        <a:p>
          <a:endParaRPr lang="en-US"/>
        </a:p>
      </dgm:t>
    </dgm:pt>
    <dgm:pt modelId="{BD04EE42-9BC7-42B8-A734-0C7E6B097E80}">
      <dgm:prSet/>
      <dgm:spPr/>
      <dgm:t>
        <a:bodyPr/>
        <a:lstStyle/>
        <a:p>
          <a:pPr>
            <a:lnSpc>
              <a:spcPct val="100000"/>
            </a:lnSpc>
          </a:pPr>
          <a:r>
            <a:rPr lang="en-US"/>
            <a:t>Browser based language shell  : Jupyter Notebook</a:t>
          </a:r>
        </a:p>
      </dgm:t>
    </dgm:pt>
    <dgm:pt modelId="{5D2C3AEB-75C2-47F5-9203-033B78D69048}" type="parTrans" cxnId="{8E1CDC87-BF7D-47BA-A766-0E68AF270D3C}">
      <dgm:prSet/>
      <dgm:spPr/>
      <dgm:t>
        <a:bodyPr/>
        <a:lstStyle/>
        <a:p>
          <a:endParaRPr lang="en-US"/>
        </a:p>
      </dgm:t>
    </dgm:pt>
    <dgm:pt modelId="{379C1CA2-15B5-4E51-B315-887414819277}" type="sibTrans" cxnId="{8E1CDC87-BF7D-47BA-A766-0E68AF270D3C}">
      <dgm:prSet/>
      <dgm:spPr/>
      <dgm:t>
        <a:bodyPr/>
        <a:lstStyle/>
        <a:p>
          <a:endParaRPr lang="en-US"/>
        </a:p>
      </dgm:t>
    </dgm:pt>
    <dgm:pt modelId="{60AF0EEF-4830-4112-8463-4EE16011F9AB}">
      <dgm:prSet/>
      <dgm:spPr/>
      <dgm:t>
        <a:bodyPr/>
        <a:lstStyle/>
        <a:p>
          <a:pPr>
            <a:lnSpc>
              <a:spcPct val="100000"/>
            </a:lnSpc>
            <a:defRPr b="1"/>
          </a:pPr>
          <a:r>
            <a:rPr lang="en-US"/>
            <a:t>Libraries/Packages specifically being used.</a:t>
          </a:r>
        </a:p>
      </dgm:t>
    </dgm:pt>
    <dgm:pt modelId="{3BD61133-E589-4791-8FD6-3B276D8CDDDF}" type="parTrans" cxnId="{69E7B119-13B7-45D1-A0D2-9C56ADA1293C}">
      <dgm:prSet/>
      <dgm:spPr/>
      <dgm:t>
        <a:bodyPr/>
        <a:lstStyle/>
        <a:p>
          <a:endParaRPr lang="en-US"/>
        </a:p>
      </dgm:t>
    </dgm:pt>
    <dgm:pt modelId="{630835CE-B1CA-40BF-BE4C-5D9D226993B5}" type="sibTrans" cxnId="{69E7B119-13B7-45D1-A0D2-9C56ADA1293C}">
      <dgm:prSet/>
      <dgm:spPr/>
      <dgm:t>
        <a:bodyPr/>
        <a:lstStyle/>
        <a:p>
          <a:endParaRPr lang="en-US"/>
        </a:p>
      </dgm:t>
    </dgm:pt>
    <dgm:pt modelId="{821F3CC0-5EB7-4652-A95B-EEA8C3EECDFD}">
      <dgm:prSet/>
      <dgm:spPr/>
      <dgm:t>
        <a:bodyPr/>
        <a:lstStyle/>
        <a:p>
          <a:pPr>
            <a:lnSpc>
              <a:spcPct val="100000"/>
            </a:lnSpc>
          </a:pPr>
          <a:r>
            <a:rPr lang="en-US"/>
            <a:t>Pandas , NumPy, matplotlib, seaborn, scikit-learn, pandas-profiling, missingno</a:t>
          </a:r>
        </a:p>
      </dgm:t>
    </dgm:pt>
    <dgm:pt modelId="{DB8C461E-836C-4BCF-A3BF-EFF880C89E8F}" type="parTrans" cxnId="{470693B9-0D15-4E12-99CF-4A90703015A2}">
      <dgm:prSet/>
      <dgm:spPr/>
      <dgm:t>
        <a:bodyPr/>
        <a:lstStyle/>
        <a:p>
          <a:endParaRPr lang="en-US"/>
        </a:p>
      </dgm:t>
    </dgm:pt>
    <dgm:pt modelId="{A3E6FC13-896F-48B8-AA81-2C8AE2A7CB4F}" type="sibTrans" cxnId="{470693B9-0D15-4E12-99CF-4A90703015A2}">
      <dgm:prSet/>
      <dgm:spPr/>
      <dgm:t>
        <a:bodyPr/>
        <a:lstStyle/>
        <a:p>
          <a:endParaRPr lang="en-US"/>
        </a:p>
      </dgm:t>
    </dgm:pt>
    <dgm:pt modelId="{D1D83E11-FC46-4D30-9BBC-BC20706596AC}" type="pres">
      <dgm:prSet presAssocID="{6DC8F9A9-F223-4C6B-A444-EE0A08561DBB}" presName="root" presStyleCnt="0">
        <dgm:presLayoutVars>
          <dgm:dir/>
          <dgm:resizeHandles val="exact"/>
        </dgm:presLayoutVars>
      </dgm:prSet>
      <dgm:spPr/>
    </dgm:pt>
    <dgm:pt modelId="{4CEF0DC8-8CE0-418A-B88E-E811604A91AD}" type="pres">
      <dgm:prSet presAssocID="{75C2D0BA-D44E-4384-944E-0E765578CF52}" presName="compNode" presStyleCnt="0"/>
      <dgm:spPr/>
    </dgm:pt>
    <dgm:pt modelId="{4167F9F9-BFFD-44A5-AC68-554A15D0060C}" type="pres">
      <dgm:prSet presAssocID="{75C2D0BA-D44E-4384-944E-0E765578CF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B8A963B7-067D-4BE6-995A-BD31882C6A49}" type="pres">
      <dgm:prSet presAssocID="{75C2D0BA-D44E-4384-944E-0E765578CF52}" presName="iconSpace" presStyleCnt="0"/>
      <dgm:spPr/>
    </dgm:pt>
    <dgm:pt modelId="{D6AA73E0-D4AF-495D-8D3E-8619D57C2F60}" type="pres">
      <dgm:prSet presAssocID="{75C2D0BA-D44E-4384-944E-0E765578CF52}" presName="parTx" presStyleLbl="revTx" presStyleIdx="0" presStyleCnt="6">
        <dgm:presLayoutVars>
          <dgm:chMax val="0"/>
          <dgm:chPref val="0"/>
        </dgm:presLayoutVars>
      </dgm:prSet>
      <dgm:spPr/>
    </dgm:pt>
    <dgm:pt modelId="{14BB3DA1-8940-4312-81FE-1C513DEFFEB2}" type="pres">
      <dgm:prSet presAssocID="{75C2D0BA-D44E-4384-944E-0E765578CF52}" presName="txSpace" presStyleCnt="0"/>
      <dgm:spPr/>
    </dgm:pt>
    <dgm:pt modelId="{A6AFECAD-04CC-49B3-8377-69F75ACFFE37}" type="pres">
      <dgm:prSet presAssocID="{75C2D0BA-D44E-4384-944E-0E765578CF52}" presName="desTx" presStyleLbl="revTx" presStyleIdx="1" presStyleCnt="6">
        <dgm:presLayoutVars/>
      </dgm:prSet>
      <dgm:spPr/>
    </dgm:pt>
    <dgm:pt modelId="{61E38B49-0764-458D-ABF1-232AFF3CD295}" type="pres">
      <dgm:prSet presAssocID="{764530D7-A23D-42D2-BCE6-9802BE613EF4}" presName="sibTrans" presStyleCnt="0"/>
      <dgm:spPr/>
    </dgm:pt>
    <dgm:pt modelId="{6337F3F9-9A95-4980-B8D3-CBEBF7D594F3}" type="pres">
      <dgm:prSet presAssocID="{F5FF36AB-DC9B-45F7-839C-7BDC723A2C9D}" presName="compNode" presStyleCnt="0"/>
      <dgm:spPr/>
    </dgm:pt>
    <dgm:pt modelId="{422DB117-3994-4655-A369-1EFB45A07610}" type="pres">
      <dgm:prSet presAssocID="{F5FF36AB-DC9B-45F7-839C-7BDC723A2C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76E56E6C-5982-414F-849C-B12276ADD4DC}" type="pres">
      <dgm:prSet presAssocID="{F5FF36AB-DC9B-45F7-839C-7BDC723A2C9D}" presName="iconSpace" presStyleCnt="0"/>
      <dgm:spPr/>
    </dgm:pt>
    <dgm:pt modelId="{B7B88EB3-FCAD-4E3C-8365-6AECCB4095A4}" type="pres">
      <dgm:prSet presAssocID="{F5FF36AB-DC9B-45F7-839C-7BDC723A2C9D}" presName="parTx" presStyleLbl="revTx" presStyleIdx="2" presStyleCnt="6">
        <dgm:presLayoutVars>
          <dgm:chMax val="0"/>
          <dgm:chPref val="0"/>
        </dgm:presLayoutVars>
      </dgm:prSet>
      <dgm:spPr/>
    </dgm:pt>
    <dgm:pt modelId="{BD31F734-F784-465E-B925-907A1099B332}" type="pres">
      <dgm:prSet presAssocID="{F5FF36AB-DC9B-45F7-839C-7BDC723A2C9D}" presName="txSpace" presStyleCnt="0"/>
      <dgm:spPr/>
    </dgm:pt>
    <dgm:pt modelId="{E8FB00FD-6F2B-4FEB-80D9-EF6C476841FE}" type="pres">
      <dgm:prSet presAssocID="{F5FF36AB-DC9B-45F7-839C-7BDC723A2C9D}" presName="desTx" presStyleLbl="revTx" presStyleIdx="3" presStyleCnt="6">
        <dgm:presLayoutVars/>
      </dgm:prSet>
      <dgm:spPr/>
    </dgm:pt>
    <dgm:pt modelId="{A8896F4A-0A3A-4884-9A3D-52EE2E671634}" type="pres">
      <dgm:prSet presAssocID="{61919C55-5A35-4305-AE8F-68B5F8229F3E}" presName="sibTrans" presStyleCnt="0"/>
      <dgm:spPr/>
    </dgm:pt>
    <dgm:pt modelId="{9799D400-816C-43F7-A427-D42D82F82506}" type="pres">
      <dgm:prSet presAssocID="{60AF0EEF-4830-4112-8463-4EE16011F9AB}" presName="compNode" presStyleCnt="0"/>
      <dgm:spPr/>
    </dgm:pt>
    <dgm:pt modelId="{2E62CB08-A95A-4E46-B2BC-0E9D06380DC9}" type="pres">
      <dgm:prSet presAssocID="{60AF0EEF-4830-4112-8463-4EE16011F9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nda"/>
        </a:ext>
      </dgm:extLst>
    </dgm:pt>
    <dgm:pt modelId="{EE836565-5117-4C5B-81B1-103971F4354A}" type="pres">
      <dgm:prSet presAssocID="{60AF0EEF-4830-4112-8463-4EE16011F9AB}" presName="iconSpace" presStyleCnt="0"/>
      <dgm:spPr/>
    </dgm:pt>
    <dgm:pt modelId="{39B6AF5F-87E7-4837-A9B7-572A321C3583}" type="pres">
      <dgm:prSet presAssocID="{60AF0EEF-4830-4112-8463-4EE16011F9AB}" presName="parTx" presStyleLbl="revTx" presStyleIdx="4" presStyleCnt="6">
        <dgm:presLayoutVars>
          <dgm:chMax val="0"/>
          <dgm:chPref val="0"/>
        </dgm:presLayoutVars>
      </dgm:prSet>
      <dgm:spPr/>
    </dgm:pt>
    <dgm:pt modelId="{7F8C18B3-1E68-48F6-928E-B226D8C42EC6}" type="pres">
      <dgm:prSet presAssocID="{60AF0EEF-4830-4112-8463-4EE16011F9AB}" presName="txSpace" presStyleCnt="0"/>
      <dgm:spPr/>
    </dgm:pt>
    <dgm:pt modelId="{F598F65D-7158-40E7-9E9E-CE8CAA680135}" type="pres">
      <dgm:prSet presAssocID="{60AF0EEF-4830-4112-8463-4EE16011F9AB}" presName="desTx" presStyleLbl="revTx" presStyleIdx="5" presStyleCnt="6">
        <dgm:presLayoutVars/>
      </dgm:prSet>
      <dgm:spPr/>
    </dgm:pt>
  </dgm:ptLst>
  <dgm:cxnLst>
    <dgm:cxn modelId="{2AE97D06-5D8C-4A6A-B09D-7E4FBC943E25}" type="presOf" srcId="{60AF0EEF-4830-4112-8463-4EE16011F9AB}" destId="{39B6AF5F-87E7-4837-A9B7-572A321C3583}" srcOrd="0" destOrd="0" presId="urn:microsoft.com/office/officeart/2018/2/layout/IconLabelDescriptionList"/>
    <dgm:cxn modelId="{2C4F090A-050F-403B-8F57-BCB2B698AFA2}" srcId="{75C2D0BA-D44E-4384-944E-0E765578CF52}" destId="{2EA1980B-4441-4B38-A409-3DE874647823}" srcOrd="1" destOrd="0" parTransId="{28907B76-0BF7-4181-AA12-363BFE0A153E}" sibTransId="{51468190-BD7B-4AC6-84BC-DF391621978F}"/>
    <dgm:cxn modelId="{69E7B119-13B7-45D1-A0D2-9C56ADA1293C}" srcId="{6DC8F9A9-F223-4C6B-A444-EE0A08561DBB}" destId="{60AF0EEF-4830-4112-8463-4EE16011F9AB}" srcOrd="2" destOrd="0" parTransId="{3BD61133-E589-4791-8FD6-3B276D8CDDDF}" sibTransId="{630835CE-B1CA-40BF-BE4C-5D9D226993B5}"/>
    <dgm:cxn modelId="{2D8F8F37-BD7A-498E-9553-F708359194E0}" srcId="{F5FF36AB-DC9B-45F7-839C-7BDC723A2C9D}" destId="{68AA308B-22D4-4B01-B43B-260C7A269BA8}" srcOrd="1" destOrd="0" parTransId="{7FC73703-44CC-4A03-9B6A-B12FF49B5A01}" sibTransId="{062A8445-F10F-46F7-A9D0-45B51963CB90}"/>
    <dgm:cxn modelId="{6F123039-E118-42B4-B66C-0A91F5891DCF}" type="presOf" srcId="{BD04EE42-9BC7-42B8-A734-0C7E6B097E80}" destId="{E8FB00FD-6F2B-4FEB-80D9-EF6C476841FE}" srcOrd="0" destOrd="2" presId="urn:microsoft.com/office/officeart/2018/2/layout/IconLabelDescriptionList"/>
    <dgm:cxn modelId="{DEE43E3C-7C25-4454-A519-B5E9CB72C956}" srcId="{6DC8F9A9-F223-4C6B-A444-EE0A08561DBB}" destId="{75C2D0BA-D44E-4384-944E-0E765578CF52}" srcOrd="0" destOrd="0" parTransId="{EEDB9E86-6FBA-4720-832D-151E7996E41F}" sibTransId="{764530D7-A23D-42D2-BCE6-9802BE613EF4}"/>
    <dgm:cxn modelId="{7FEC3443-23D6-4188-9B4C-9E3D091ABBCE}" srcId="{75C2D0BA-D44E-4384-944E-0E765578CF52}" destId="{FBE5F2D1-138A-4CD7-9FCD-91E11C1CB746}" srcOrd="2" destOrd="0" parTransId="{8397296B-F7EB-404B-B46F-8ECD2EC00332}" sibTransId="{C53C32C9-3D60-4F88-A936-269A369593A8}"/>
    <dgm:cxn modelId="{8411CF4C-8A18-4DF1-948F-2678502557D2}" type="presOf" srcId="{F5FF36AB-DC9B-45F7-839C-7BDC723A2C9D}" destId="{B7B88EB3-FCAD-4E3C-8365-6AECCB4095A4}" srcOrd="0" destOrd="0" presId="urn:microsoft.com/office/officeart/2018/2/layout/IconLabelDescriptionList"/>
    <dgm:cxn modelId="{89F74A70-969A-4A22-8C01-0F68539E5E07}" type="presOf" srcId="{75C2D0BA-D44E-4384-944E-0E765578CF52}" destId="{D6AA73E0-D4AF-495D-8D3E-8619D57C2F60}" srcOrd="0" destOrd="0" presId="urn:microsoft.com/office/officeart/2018/2/layout/IconLabelDescriptionList"/>
    <dgm:cxn modelId="{77B37E54-D312-41FB-8381-DC6EFEF3DE3D}" srcId="{F5FF36AB-DC9B-45F7-839C-7BDC723A2C9D}" destId="{85A1E038-2B84-49D9-A44A-164F9917F7AB}" srcOrd="0" destOrd="0" parTransId="{4EDBBF4A-4FBB-4D55-89B7-D0A14D2F9C99}" sibTransId="{E49466AF-075F-4C92-941C-D3E61AEB1461}"/>
    <dgm:cxn modelId="{951B4E83-634A-4CC1-8637-0CA3FCB2A264}" type="presOf" srcId="{2EA1980B-4441-4B38-A409-3DE874647823}" destId="{A6AFECAD-04CC-49B3-8377-69F75ACFFE37}" srcOrd="0" destOrd="1" presId="urn:microsoft.com/office/officeart/2018/2/layout/IconLabelDescriptionList"/>
    <dgm:cxn modelId="{8E1CDC87-BF7D-47BA-A766-0E68AF270D3C}" srcId="{F5FF36AB-DC9B-45F7-839C-7BDC723A2C9D}" destId="{BD04EE42-9BC7-42B8-A734-0C7E6B097E80}" srcOrd="2" destOrd="0" parTransId="{5D2C3AEB-75C2-47F5-9203-033B78D69048}" sibTransId="{379C1CA2-15B5-4E51-B315-887414819277}"/>
    <dgm:cxn modelId="{A709AD93-BB6C-4FBA-8464-5F0CEC6685FF}" srcId="{6DC8F9A9-F223-4C6B-A444-EE0A08561DBB}" destId="{F5FF36AB-DC9B-45F7-839C-7BDC723A2C9D}" srcOrd="1" destOrd="0" parTransId="{1AE95549-9D69-4502-966D-AAEC44356A35}" sibTransId="{61919C55-5A35-4305-AE8F-68B5F8229F3E}"/>
    <dgm:cxn modelId="{7A7E97AA-F3C9-415C-86F5-9EE068684854}" type="presOf" srcId="{68AA308B-22D4-4B01-B43B-260C7A269BA8}" destId="{E8FB00FD-6F2B-4FEB-80D9-EF6C476841FE}" srcOrd="0" destOrd="1" presId="urn:microsoft.com/office/officeart/2018/2/layout/IconLabelDescriptionList"/>
    <dgm:cxn modelId="{470693B9-0D15-4E12-99CF-4A90703015A2}" srcId="{60AF0EEF-4830-4112-8463-4EE16011F9AB}" destId="{821F3CC0-5EB7-4652-A95B-EEA8C3EECDFD}" srcOrd="0" destOrd="0" parTransId="{DB8C461E-836C-4BCF-A3BF-EFF880C89E8F}" sibTransId="{A3E6FC13-896F-48B8-AA81-2C8AE2A7CB4F}"/>
    <dgm:cxn modelId="{CE0B83BF-BF54-4257-BDE8-8F12013C50E0}" srcId="{75C2D0BA-D44E-4384-944E-0E765578CF52}" destId="{FA5B3FB1-B124-48B1-8514-F18D07C9C282}" srcOrd="0" destOrd="0" parTransId="{408993DD-F94B-4A81-89AD-2AF5779D3771}" sibTransId="{61931BB8-7965-41C7-8004-A07C0EB57745}"/>
    <dgm:cxn modelId="{D3F76DC2-B44D-4B80-A6BF-8DCFC30A2ECD}" type="presOf" srcId="{821F3CC0-5EB7-4652-A95B-EEA8C3EECDFD}" destId="{F598F65D-7158-40E7-9E9E-CE8CAA680135}" srcOrd="0" destOrd="0" presId="urn:microsoft.com/office/officeart/2018/2/layout/IconLabelDescriptionList"/>
    <dgm:cxn modelId="{DEFC09E8-B362-41CA-8531-B796A7170038}" type="presOf" srcId="{85A1E038-2B84-49D9-A44A-164F9917F7AB}" destId="{E8FB00FD-6F2B-4FEB-80D9-EF6C476841FE}" srcOrd="0" destOrd="0" presId="urn:microsoft.com/office/officeart/2018/2/layout/IconLabelDescriptionList"/>
    <dgm:cxn modelId="{36E642E8-B812-46DD-94FF-D3AA92839A9D}" type="presOf" srcId="{FBE5F2D1-138A-4CD7-9FCD-91E11C1CB746}" destId="{A6AFECAD-04CC-49B3-8377-69F75ACFFE37}" srcOrd="0" destOrd="2" presId="urn:microsoft.com/office/officeart/2018/2/layout/IconLabelDescriptionList"/>
    <dgm:cxn modelId="{514DFBE8-9CC2-4B97-88A9-9877B1B35164}" type="presOf" srcId="{6DC8F9A9-F223-4C6B-A444-EE0A08561DBB}" destId="{D1D83E11-FC46-4D30-9BBC-BC20706596AC}" srcOrd="0" destOrd="0" presId="urn:microsoft.com/office/officeart/2018/2/layout/IconLabelDescriptionList"/>
    <dgm:cxn modelId="{8B0768F7-C439-46AB-889A-5886F7B30733}" type="presOf" srcId="{FA5B3FB1-B124-48B1-8514-F18D07C9C282}" destId="{A6AFECAD-04CC-49B3-8377-69F75ACFFE37}" srcOrd="0" destOrd="0" presId="urn:microsoft.com/office/officeart/2018/2/layout/IconLabelDescriptionList"/>
    <dgm:cxn modelId="{CD620312-2908-4DDE-BE9B-5424FF88B12C}" type="presParOf" srcId="{D1D83E11-FC46-4D30-9BBC-BC20706596AC}" destId="{4CEF0DC8-8CE0-418A-B88E-E811604A91AD}" srcOrd="0" destOrd="0" presId="urn:microsoft.com/office/officeart/2018/2/layout/IconLabelDescriptionList"/>
    <dgm:cxn modelId="{8F7B622D-2092-4127-8459-1479B6B22175}" type="presParOf" srcId="{4CEF0DC8-8CE0-418A-B88E-E811604A91AD}" destId="{4167F9F9-BFFD-44A5-AC68-554A15D0060C}" srcOrd="0" destOrd="0" presId="urn:microsoft.com/office/officeart/2018/2/layout/IconLabelDescriptionList"/>
    <dgm:cxn modelId="{F2E1787C-F4B4-4825-AB35-4CDD153DFE64}" type="presParOf" srcId="{4CEF0DC8-8CE0-418A-B88E-E811604A91AD}" destId="{B8A963B7-067D-4BE6-995A-BD31882C6A49}" srcOrd="1" destOrd="0" presId="urn:microsoft.com/office/officeart/2018/2/layout/IconLabelDescriptionList"/>
    <dgm:cxn modelId="{60046A23-DAA1-44A7-9567-D3E69494BA35}" type="presParOf" srcId="{4CEF0DC8-8CE0-418A-B88E-E811604A91AD}" destId="{D6AA73E0-D4AF-495D-8D3E-8619D57C2F60}" srcOrd="2" destOrd="0" presId="urn:microsoft.com/office/officeart/2018/2/layout/IconLabelDescriptionList"/>
    <dgm:cxn modelId="{FB97BC9E-1DFE-44D6-A0E0-9BED687E87B6}" type="presParOf" srcId="{4CEF0DC8-8CE0-418A-B88E-E811604A91AD}" destId="{14BB3DA1-8940-4312-81FE-1C513DEFFEB2}" srcOrd="3" destOrd="0" presId="urn:microsoft.com/office/officeart/2018/2/layout/IconLabelDescriptionList"/>
    <dgm:cxn modelId="{1FE722C5-A3DA-433B-8146-A1728FF1F80B}" type="presParOf" srcId="{4CEF0DC8-8CE0-418A-B88E-E811604A91AD}" destId="{A6AFECAD-04CC-49B3-8377-69F75ACFFE37}" srcOrd="4" destOrd="0" presId="urn:microsoft.com/office/officeart/2018/2/layout/IconLabelDescriptionList"/>
    <dgm:cxn modelId="{4BEED37D-1B6D-41E2-B949-DD6462E93120}" type="presParOf" srcId="{D1D83E11-FC46-4D30-9BBC-BC20706596AC}" destId="{61E38B49-0764-458D-ABF1-232AFF3CD295}" srcOrd="1" destOrd="0" presId="urn:microsoft.com/office/officeart/2018/2/layout/IconLabelDescriptionList"/>
    <dgm:cxn modelId="{EFA2346D-9D1C-4AB5-AC9F-87024E77C0F7}" type="presParOf" srcId="{D1D83E11-FC46-4D30-9BBC-BC20706596AC}" destId="{6337F3F9-9A95-4980-B8D3-CBEBF7D594F3}" srcOrd="2" destOrd="0" presId="urn:microsoft.com/office/officeart/2018/2/layout/IconLabelDescriptionList"/>
    <dgm:cxn modelId="{40611DEE-1610-4330-8366-4D12C0C4BEDF}" type="presParOf" srcId="{6337F3F9-9A95-4980-B8D3-CBEBF7D594F3}" destId="{422DB117-3994-4655-A369-1EFB45A07610}" srcOrd="0" destOrd="0" presId="urn:microsoft.com/office/officeart/2018/2/layout/IconLabelDescriptionList"/>
    <dgm:cxn modelId="{F5962BC8-FA48-46F1-A1E3-868C0DA15075}" type="presParOf" srcId="{6337F3F9-9A95-4980-B8D3-CBEBF7D594F3}" destId="{76E56E6C-5982-414F-849C-B12276ADD4DC}" srcOrd="1" destOrd="0" presId="urn:microsoft.com/office/officeart/2018/2/layout/IconLabelDescriptionList"/>
    <dgm:cxn modelId="{081D7DBC-D08E-440B-9AC2-638A6E180677}" type="presParOf" srcId="{6337F3F9-9A95-4980-B8D3-CBEBF7D594F3}" destId="{B7B88EB3-FCAD-4E3C-8365-6AECCB4095A4}" srcOrd="2" destOrd="0" presId="urn:microsoft.com/office/officeart/2018/2/layout/IconLabelDescriptionList"/>
    <dgm:cxn modelId="{EFDA7411-7845-4DCD-807F-820D41CA0173}" type="presParOf" srcId="{6337F3F9-9A95-4980-B8D3-CBEBF7D594F3}" destId="{BD31F734-F784-465E-B925-907A1099B332}" srcOrd="3" destOrd="0" presId="urn:microsoft.com/office/officeart/2018/2/layout/IconLabelDescriptionList"/>
    <dgm:cxn modelId="{00BD92D4-A6D9-428D-97D1-A0E928E5302F}" type="presParOf" srcId="{6337F3F9-9A95-4980-B8D3-CBEBF7D594F3}" destId="{E8FB00FD-6F2B-4FEB-80D9-EF6C476841FE}" srcOrd="4" destOrd="0" presId="urn:microsoft.com/office/officeart/2018/2/layout/IconLabelDescriptionList"/>
    <dgm:cxn modelId="{16CBFD66-D6D0-4BE9-832F-C331E59EEDA7}" type="presParOf" srcId="{D1D83E11-FC46-4D30-9BBC-BC20706596AC}" destId="{A8896F4A-0A3A-4884-9A3D-52EE2E671634}" srcOrd="3" destOrd="0" presId="urn:microsoft.com/office/officeart/2018/2/layout/IconLabelDescriptionList"/>
    <dgm:cxn modelId="{B60F45C3-2C03-4580-A054-1D4151EFE899}" type="presParOf" srcId="{D1D83E11-FC46-4D30-9BBC-BC20706596AC}" destId="{9799D400-816C-43F7-A427-D42D82F82506}" srcOrd="4" destOrd="0" presId="urn:microsoft.com/office/officeart/2018/2/layout/IconLabelDescriptionList"/>
    <dgm:cxn modelId="{3A31A79D-0E44-4791-8AC4-A8D498CB3488}" type="presParOf" srcId="{9799D400-816C-43F7-A427-D42D82F82506}" destId="{2E62CB08-A95A-4E46-B2BC-0E9D06380DC9}" srcOrd="0" destOrd="0" presId="urn:microsoft.com/office/officeart/2018/2/layout/IconLabelDescriptionList"/>
    <dgm:cxn modelId="{3E997757-5F7B-492A-9F13-E60EAC6E5397}" type="presParOf" srcId="{9799D400-816C-43F7-A427-D42D82F82506}" destId="{EE836565-5117-4C5B-81B1-103971F4354A}" srcOrd="1" destOrd="0" presId="urn:microsoft.com/office/officeart/2018/2/layout/IconLabelDescriptionList"/>
    <dgm:cxn modelId="{4C046913-EA93-491A-AF2F-FAA667E1230C}" type="presParOf" srcId="{9799D400-816C-43F7-A427-D42D82F82506}" destId="{39B6AF5F-87E7-4837-A9B7-572A321C3583}" srcOrd="2" destOrd="0" presId="urn:microsoft.com/office/officeart/2018/2/layout/IconLabelDescriptionList"/>
    <dgm:cxn modelId="{013E2A1B-ED59-46F9-8F04-A967F2BB6396}" type="presParOf" srcId="{9799D400-816C-43F7-A427-D42D82F82506}" destId="{7F8C18B3-1E68-48F6-928E-B226D8C42EC6}" srcOrd="3" destOrd="0" presId="urn:microsoft.com/office/officeart/2018/2/layout/IconLabelDescriptionList"/>
    <dgm:cxn modelId="{904AF1AC-5D8B-44B7-AA7C-BD3065EB18A6}" type="presParOf" srcId="{9799D400-816C-43F7-A427-D42D82F82506}" destId="{F598F65D-7158-40E7-9E9E-CE8CAA68013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16E266C4-AF89-47E8-8D3A-08DDCC598F59}" type="pres">
      <dgm:prSet presAssocID="{0BDD2C3F-9F64-4AFC-BDFA-99B0FD662495}" presName="outerComposite" presStyleCnt="0">
        <dgm:presLayoutVars>
          <dgm:chMax val="5"/>
          <dgm:dir/>
          <dgm:resizeHandles val="exact"/>
        </dgm:presLayoutVars>
      </dgm:prSet>
      <dgm:spPr/>
    </dgm:pt>
    <dgm:pt modelId="{A651186C-25B8-45D7-84CB-61AE21AD7999}" type="pres">
      <dgm:prSet presAssocID="{0BDD2C3F-9F64-4AFC-BDFA-99B0FD662495}" presName="dummyMaxCanvas" presStyleCnt="0">
        <dgm:presLayoutVars/>
      </dgm:prSet>
      <dgm:spPr/>
    </dgm:pt>
    <dgm:pt modelId="{539E3382-83EE-4B39-8D10-5354D67DB4FD}" type="pres">
      <dgm:prSet presAssocID="{0BDD2C3F-9F64-4AFC-BDFA-99B0FD662495}" presName="FourNodes_1" presStyleLbl="node1" presStyleIdx="0" presStyleCnt="4">
        <dgm:presLayoutVars>
          <dgm:bulletEnabled val="1"/>
        </dgm:presLayoutVars>
      </dgm:prSet>
      <dgm:spPr/>
    </dgm:pt>
    <dgm:pt modelId="{79CCF156-A880-478F-8082-E0FAD8FB90BE}" type="pres">
      <dgm:prSet presAssocID="{0BDD2C3F-9F64-4AFC-BDFA-99B0FD662495}" presName="FourNodes_2" presStyleLbl="node1" presStyleIdx="1" presStyleCnt="4">
        <dgm:presLayoutVars>
          <dgm:bulletEnabled val="1"/>
        </dgm:presLayoutVars>
      </dgm:prSet>
      <dgm:spPr/>
    </dgm:pt>
    <dgm:pt modelId="{F3DC9599-7420-4B91-BC9A-F774DC31C092}" type="pres">
      <dgm:prSet presAssocID="{0BDD2C3F-9F64-4AFC-BDFA-99B0FD662495}" presName="FourNodes_3" presStyleLbl="node1" presStyleIdx="2" presStyleCnt="4">
        <dgm:presLayoutVars>
          <dgm:bulletEnabled val="1"/>
        </dgm:presLayoutVars>
      </dgm:prSet>
      <dgm:spPr/>
    </dgm:pt>
    <dgm:pt modelId="{9260BD9C-0279-4BF2-B5A1-2D31A074A7D5}" type="pres">
      <dgm:prSet presAssocID="{0BDD2C3F-9F64-4AFC-BDFA-99B0FD662495}" presName="FourNodes_4" presStyleLbl="node1" presStyleIdx="3" presStyleCnt="4">
        <dgm:presLayoutVars>
          <dgm:bulletEnabled val="1"/>
        </dgm:presLayoutVars>
      </dgm:prSet>
      <dgm:spPr/>
    </dgm:pt>
    <dgm:pt modelId="{4D676F94-0259-4F25-8C74-65035A307A8D}" type="pres">
      <dgm:prSet presAssocID="{0BDD2C3F-9F64-4AFC-BDFA-99B0FD662495}" presName="FourConn_1-2" presStyleLbl="fgAccFollowNode1" presStyleIdx="0" presStyleCnt="3">
        <dgm:presLayoutVars>
          <dgm:bulletEnabled val="1"/>
        </dgm:presLayoutVars>
      </dgm:prSet>
      <dgm:spPr/>
    </dgm:pt>
    <dgm:pt modelId="{CFFAD834-FF90-4C84-B0CE-A85BA11702E6}" type="pres">
      <dgm:prSet presAssocID="{0BDD2C3F-9F64-4AFC-BDFA-99B0FD662495}" presName="FourConn_2-3" presStyleLbl="fgAccFollowNode1" presStyleIdx="1" presStyleCnt="3">
        <dgm:presLayoutVars>
          <dgm:bulletEnabled val="1"/>
        </dgm:presLayoutVars>
      </dgm:prSet>
      <dgm:spPr/>
    </dgm:pt>
    <dgm:pt modelId="{98ED0C4B-2869-4B68-917F-7E54FD68A410}" type="pres">
      <dgm:prSet presAssocID="{0BDD2C3F-9F64-4AFC-BDFA-99B0FD662495}" presName="FourConn_3-4" presStyleLbl="fgAccFollowNode1" presStyleIdx="2" presStyleCnt="3">
        <dgm:presLayoutVars>
          <dgm:bulletEnabled val="1"/>
        </dgm:presLayoutVars>
      </dgm:prSet>
      <dgm:spPr/>
    </dgm:pt>
    <dgm:pt modelId="{E3F82DBC-1B06-44B2-896D-DFE421604E15}" type="pres">
      <dgm:prSet presAssocID="{0BDD2C3F-9F64-4AFC-BDFA-99B0FD662495}" presName="FourNodes_1_text" presStyleLbl="node1" presStyleIdx="3" presStyleCnt="4">
        <dgm:presLayoutVars>
          <dgm:bulletEnabled val="1"/>
        </dgm:presLayoutVars>
      </dgm:prSet>
      <dgm:spPr/>
    </dgm:pt>
    <dgm:pt modelId="{29D3E2A7-DBE0-4CF4-AB21-22DDE66F45B2}" type="pres">
      <dgm:prSet presAssocID="{0BDD2C3F-9F64-4AFC-BDFA-99B0FD662495}" presName="FourNodes_2_text" presStyleLbl="node1" presStyleIdx="3" presStyleCnt="4">
        <dgm:presLayoutVars>
          <dgm:bulletEnabled val="1"/>
        </dgm:presLayoutVars>
      </dgm:prSet>
      <dgm:spPr/>
    </dgm:pt>
    <dgm:pt modelId="{5E4EFF30-E2A9-452C-81FF-F5DF34C66D3F}" type="pres">
      <dgm:prSet presAssocID="{0BDD2C3F-9F64-4AFC-BDFA-99B0FD662495}" presName="FourNodes_3_text" presStyleLbl="node1" presStyleIdx="3" presStyleCnt="4">
        <dgm:presLayoutVars>
          <dgm:bulletEnabled val="1"/>
        </dgm:presLayoutVars>
      </dgm:prSet>
      <dgm:spPr/>
    </dgm:pt>
    <dgm:pt modelId="{D189681C-966D-4A48-B57D-D8138224550E}" type="pres">
      <dgm:prSet presAssocID="{0BDD2C3F-9F64-4AFC-BDFA-99B0FD662495}" presName="FourNodes_4_text" presStyleLbl="node1" presStyleIdx="3" presStyleCnt="4">
        <dgm:presLayoutVars>
          <dgm:bulletEnabled val="1"/>
        </dgm:presLayoutVars>
      </dgm:prSet>
      <dgm:spPr/>
    </dgm:pt>
  </dgm:ptLst>
  <dgm:cxnLst>
    <dgm:cxn modelId="{10012324-5825-4C5E-B17A-E34CEC15E9C9}" type="presOf" srcId="{636D1143-B90B-4888-9B22-17B0348BA51B}" destId="{4D676F94-0259-4F25-8C74-65035A307A8D}" srcOrd="0" destOrd="0" presId="urn:microsoft.com/office/officeart/2005/8/layout/vProcess5"/>
    <dgm:cxn modelId="{4CA90F25-7866-464E-B7B6-062F193B0D5E}" type="presOf" srcId="{1DBF71A1-A201-4EA1-97EA-DB24F49F7E56}" destId="{D189681C-966D-4A48-B57D-D8138224550E}" srcOrd="1" destOrd="0" presId="urn:microsoft.com/office/officeart/2005/8/layout/vProcess5"/>
    <dgm:cxn modelId="{5BF43232-C53D-4C5B-B920-7ACBC955E19E}" type="presOf" srcId="{66F65BFA-2C7D-4B52-A360-F48BEE6838C0}" destId="{F3DC9599-7420-4B91-BC9A-F774DC31C092}" srcOrd="0" destOrd="0" presId="urn:microsoft.com/office/officeart/2005/8/layout/vProcess5"/>
    <dgm:cxn modelId="{C8685334-0D5D-4E03-B25D-37F6A4902F8D}" type="presOf" srcId="{ED537FEA-734A-412E-A77E-4BDBEF6A6C92}" destId="{98ED0C4B-2869-4B68-917F-7E54FD68A410}" srcOrd="0" destOrd="0" presId="urn:microsoft.com/office/officeart/2005/8/layout/vProcess5"/>
    <dgm:cxn modelId="{8C63A83E-F4FC-43C5-A7E3-1356BAF3850C}" type="presOf" srcId="{192D9088-0E6C-46F1-9F85-A5FD4F11ECA9}" destId="{29D3E2A7-DBE0-4CF4-AB21-22DDE66F45B2}" srcOrd="1" destOrd="0" presId="urn:microsoft.com/office/officeart/2005/8/layout/vProcess5"/>
    <dgm:cxn modelId="{9D86683F-5622-4340-A855-78C835B0DA0B}" type="presOf" srcId="{8A095F39-0332-4410-8B60-A5C1F66041C0}" destId="{CFFAD834-FF90-4C84-B0CE-A85BA11702E6}" srcOrd="0" destOrd="0" presId="urn:microsoft.com/office/officeart/2005/8/layout/vProcess5"/>
    <dgm:cxn modelId="{C928755D-C409-4CD0-84FF-74E47271073D}" type="presOf" srcId="{1DBF71A1-A201-4EA1-97EA-DB24F49F7E56}" destId="{9260BD9C-0279-4BF2-B5A1-2D31A074A7D5}" srcOrd="0" destOrd="0" presId="urn:microsoft.com/office/officeart/2005/8/layout/vProcess5"/>
    <dgm:cxn modelId="{3FD8A341-EFDB-492B-9D37-44F508478C9E}" type="presOf" srcId="{0BDD2C3F-9F64-4AFC-BDFA-99B0FD662495}" destId="{16E266C4-AF89-47E8-8D3A-08DDCC598F59}" srcOrd="0" destOrd="0" presId="urn:microsoft.com/office/officeart/2005/8/layout/vProcess5"/>
    <dgm:cxn modelId="{8C593243-2BBC-4C4A-B2D6-B7295886EAC2}" srcId="{0BDD2C3F-9F64-4AFC-BDFA-99B0FD662495}" destId="{A6BA014C-D5CD-45B0-A6E8-DE38B4DCEFFA}" srcOrd="0" destOrd="0" parTransId="{E1017A9B-2BAD-4A79-858F-3F2A232CC5FC}" sibTransId="{636D1143-B90B-4888-9B22-17B0348BA51B}"/>
    <dgm:cxn modelId="{902E4C77-1DDC-415A-863D-7507A818571E}" type="presOf" srcId="{192D9088-0E6C-46F1-9F85-A5FD4F11ECA9}" destId="{79CCF156-A880-478F-8082-E0FAD8FB90BE}" srcOrd="0" destOrd="0" presId="urn:microsoft.com/office/officeart/2005/8/layout/vProcess5"/>
    <dgm:cxn modelId="{DEDF3986-9436-4C49-8F62-61BA3C47DC60}" srcId="{0BDD2C3F-9F64-4AFC-BDFA-99B0FD662495}" destId="{1DBF71A1-A201-4EA1-97EA-DB24F49F7E56}" srcOrd="3" destOrd="0" parTransId="{9DB2FCB8-C29E-4ED4-8FB6-0183F2586A47}" sibTransId="{9E15DBF5-A65E-4418-A7F5-AEB065A17EFD}"/>
    <dgm:cxn modelId="{262EC988-23DC-47B6-917E-5FD4B9F17C06}" type="presOf" srcId="{66F65BFA-2C7D-4B52-A360-F48BEE6838C0}" destId="{5E4EFF30-E2A9-452C-81FF-F5DF34C66D3F}" srcOrd="1" destOrd="0" presId="urn:microsoft.com/office/officeart/2005/8/layout/vProcess5"/>
    <dgm:cxn modelId="{9115828E-064B-43A6-8B7B-73931DC5C463}" srcId="{0BDD2C3F-9F64-4AFC-BDFA-99B0FD662495}" destId="{192D9088-0E6C-46F1-9F85-A5FD4F11ECA9}" srcOrd="1" destOrd="0" parTransId="{12D3E03D-B243-4A51-BF2F-2464335A4416}" sibTransId="{8A095F39-0332-4410-8B60-A5C1F66041C0}"/>
    <dgm:cxn modelId="{043DA6A5-8906-4DE9-A89F-668A2F0B4325}" type="presOf" srcId="{A6BA014C-D5CD-45B0-A6E8-DE38B4DCEFFA}" destId="{E3F82DBC-1B06-44B2-896D-DFE421604E15}" srcOrd="1" destOrd="0" presId="urn:microsoft.com/office/officeart/2005/8/layout/vProcess5"/>
    <dgm:cxn modelId="{4FB5C9DF-4B52-4998-B9D4-363D930A77F4}" srcId="{0BDD2C3F-9F64-4AFC-BDFA-99B0FD662495}" destId="{66F65BFA-2C7D-4B52-A360-F48BEE6838C0}" srcOrd="2" destOrd="0" parTransId="{A5A0009A-D57B-405D-93E0-B435AAB5176B}" sibTransId="{ED537FEA-734A-412E-A77E-4BDBEF6A6C92}"/>
    <dgm:cxn modelId="{B6B734FB-40F8-423D-9073-2221F29F8AFE}" type="presOf" srcId="{A6BA014C-D5CD-45B0-A6E8-DE38B4DCEFFA}" destId="{539E3382-83EE-4B39-8D10-5354D67DB4FD}" srcOrd="0" destOrd="0" presId="urn:microsoft.com/office/officeart/2005/8/layout/vProcess5"/>
    <dgm:cxn modelId="{802F0266-DE9A-48C4-A53B-2E6BB8BAB30D}" type="presParOf" srcId="{16E266C4-AF89-47E8-8D3A-08DDCC598F59}" destId="{A651186C-25B8-45D7-84CB-61AE21AD7999}" srcOrd="0" destOrd="0" presId="urn:microsoft.com/office/officeart/2005/8/layout/vProcess5"/>
    <dgm:cxn modelId="{1783B78F-0669-4B19-98AB-AA757B8A1605}" type="presParOf" srcId="{16E266C4-AF89-47E8-8D3A-08DDCC598F59}" destId="{539E3382-83EE-4B39-8D10-5354D67DB4FD}" srcOrd="1" destOrd="0" presId="urn:microsoft.com/office/officeart/2005/8/layout/vProcess5"/>
    <dgm:cxn modelId="{EF6CEB51-0238-4567-A55D-587E158E8585}" type="presParOf" srcId="{16E266C4-AF89-47E8-8D3A-08DDCC598F59}" destId="{79CCF156-A880-478F-8082-E0FAD8FB90BE}" srcOrd="2" destOrd="0" presId="urn:microsoft.com/office/officeart/2005/8/layout/vProcess5"/>
    <dgm:cxn modelId="{4ACFF940-0845-4943-B802-C43B1F4C1D5E}" type="presParOf" srcId="{16E266C4-AF89-47E8-8D3A-08DDCC598F59}" destId="{F3DC9599-7420-4B91-BC9A-F774DC31C092}" srcOrd="3" destOrd="0" presId="urn:microsoft.com/office/officeart/2005/8/layout/vProcess5"/>
    <dgm:cxn modelId="{64365A12-6D81-4F42-8A6D-5EF9EC3CA7B8}" type="presParOf" srcId="{16E266C4-AF89-47E8-8D3A-08DDCC598F59}" destId="{9260BD9C-0279-4BF2-B5A1-2D31A074A7D5}" srcOrd="4" destOrd="0" presId="urn:microsoft.com/office/officeart/2005/8/layout/vProcess5"/>
    <dgm:cxn modelId="{ADBC12E7-00AF-4003-BA95-4379C560B00E}" type="presParOf" srcId="{16E266C4-AF89-47E8-8D3A-08DDCC598F59}" destId="{4D676F94-0259-4F25-8C74-65035A307A8D}" srcOrd="5" destOrd="0" presId="urn:microsoft.com/office/officeart/2005/8/layout/vProcess5"/>
    <dgm:cxn modelId="{7D7446E5-56F7-4202-9D10-2C971E26290D}" type="presParOf" srcId="{16E266C4-AF89-47E8-8D3A-08DDCC598F59}" destId="{CFFAD834-FF90-4C84-B0CE-A85BA11702E6}" srcOrd="6" destOrd="0" presId="urn:microsoft.com/office/officeart/2005/8/layout/vProcess5"/>
    <dgm:cxn modelId="{216A0B1D-702D-49DF-9596-6AAE1B92AE2A}" type="presParOf" srcId="{16E266C4-AF89-47E8-8D3A-08DDCC598F59}" destId="{98ED0C4B-2869-4B68-917F-7E54FD68A410}" srcOrd="7" destOrd="0" presId="urn:microsoft.com/office/officeart/2005/8/layout/vProcess5"/>
    <dgm:cxn modelId="{04E0A2E7-54C5-459A-8196-920835D6AD5D}" type="presParOf" srcId="{16E266C4-AF89-47E8-8D3A-08DDCC598F59}" destId="{E3F82DBC-1B06-44B2-896D-DFE421604E15}" srcOrd="8" destOrd="0" presId="urn:microsoft.com/office/officeart/2005/8/layout/vProcess5"/>
    <dgm:cxn modelId="{AEC94A76-7FC7-4E2B-A4F9-F7CECE4B6AFC}" type="presParOf" srcId="{16E266C4-AF89-47E8-8D3A-08DDCC598F59}" destId="{29D3E2A7-DBE0-4CF4-AB21-22DDE66F45B2}" srcOrd="9" destOrd="0" presId="urn:microsoft.com/office/officeart/2005/8/layout/vProcess5"/>
    <dgm:cxn modelId="{0F1A2AEC-074B-4ACC-899F-8D954797F4BA}" type="presParOf" srcId="{16E266C4-AF89-47E8-8D3A-08DDCC598F59}" destId="{5E4EFF30-E2A9-452C-81FF-F5DF34C66D3F}" srcOrd="10" destOrd="0" presId="urn:microsoft.com/office/officeart/2005/8/layout/vProcess5"/>
    <dgm:cxn modelId="{B96CC055-7E6C-405E-85FE-8543E938FD22}" type="presParOf" srcId="{16E266C4-AF89-47E8-8D3A-08DDCC598F59}" destId="{D189681C-966D-4A48-B57D-D8138224550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D97BA-2D04-48F9-B826-6BD3FDB65ED1}">
      <dsp:nvSpPr>
        <dsp:cNvPr id="0" name=""/>
        <dsp:cNvSpPr/>
      </dsp:nvSpPr>
      <dsp:spPr>
        <a:xfrm>
          <a:off x="0" y="561298"/>
          <a:ext cx="9143538" cy="103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564649-BCDF-47B5-B718-82F46B19C965}">
      <dsp:nvSpPr>
        <dsp:cNvPr id="0" name=""/>
        <dsp:cNvSpPr/>
      </dsp:nvSpPr>
      <dsp:spPr>
        <a:xfrm>
          <a:off x="313463" y="794452"/>
          <a:ext cx="569933" cy="569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7E8BFA-D535-4448-BD3D-B870B9B8B425}">
      <dsp:nvSpPr>
        <dsp:cNvPr id="0" name=""/>
        <dsp:cNvSpPr/>
      </dsp:nvSpPr>
      <dsp:spPr>
        <a:xfrm>
          <a:off x="1196860" y="561298"/>
          <a:ext cx="7946677" cy="103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69" tIns="109669" rIns="109669" bIns="109669" numCol="1" spcCol="1270" anchor="ctr" anchorCtr="0">
          <a:noAutofit/>
        </a:bodyPr>
        <a:lstStyle/>
        <a:p>
          <a:pPr marL="0" lvl="0" indent="0" algn="l" defTabSz="755650">
            <a:lnSpc>
              <a:spcPct val="100000"/>
            </a:lnSpc>
            <a:spcBef>
              <a:spcPct val="0"/>
            </a:spcBef>
            <a:spcAft>
              <a:spcPct val="35000"/>
            </a:spcAft>
            <a:buNone/>
          </a:pPr>
          <a:r>
            <a:rPr lang="en-US" sz="1700" b="0" i="0" kern="1200"/>
            <a:t>Build a model which can be used to predict in terms of a probability for each loan transaction, whether the customer will be paying back the loaned amount within 5 days of insurance of loan.</a:t>
          </a:r>
          <a:endParaRPr lang="en-US" sz="1700" kern="1200"/>
        </a:p>
      </dsp:txBody>
      <dsp:txXfrm>
        <a:off x="1196860" y="561298"/>
        <a:ext cx="7946677" cy="1036242"/>
      </dsp:txXfrm>
    </dsp:sp>
    <dsp:sp modelId="{59DB4563-964D-4D51-8C43-0FE29ABF4EAF}">
      <dsp:nvSpPr>
        <dsp:cNvPr id="0" name=""/>
        <dsp:cNvSpPr/>
      </dsp:nvSpPr>
      <dsp:spPr>
        <a:xfrm>
          <a:off x="0" y="1856601"/>
          <a:ext cx="9143538" cy="103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231B6-A287-48F8-B4D1-846713889E86}">
      <dsp:nvSpPr>
        <dsp:cNvPr id="0" name=""/>
        <dsp:cNvSpPr/>
      </dsp:nvSpPr>
      <dsp:spPr>
        <a:xfrm>
          <a:off x="313463" y="2089755"/>
          <a:ext cx="569933" cy="569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DC951-FF7A-44A1-8816-458E05B26E1F}">
      <dsp:nvSpPr>
        <dsp:cNvPr id="0" name=""/>
        <dsp:cNvSpPr/>
      </dsp:nvSpPr>
      <dsp:spPr>
        <a:xfrm>
          <a:off x="1196860" y="1856601"/>
          <a:ext cx="7946677" cy="103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69" tIns="109669" rIns="109669" bIns="109669" numCol="1" spcCol="1270" anchor="ctr" anchorCtr="0">
          <a:noAutofit/>
        </a:bodyPr>
        <a:lstStyle/>
        <a:p>
          <a:pPr marL="0" lvl="0" indent="0" algn="l" defTabSz="755650">
            <a:lnSpc>
              <a:spcPct val="100000"/>
            </a:lnSpc>
            <a:spcBef>
              <a:spcPct val="0"/>
            </a:spcBef>
            <a:spcAft>
              <a:spcPct val="35000"/>
            </a:spcAft>
            <a:buNone/>
          </a:pPr>
          <a:r>
            <a:rPr lang="en-US" sz="1700" b="0" i="0" kern="1200"/>
            <a:t>In this case, Label ‘1’ indicates that the loan has been paid i.e. Non- defaulter, while, Label ‘0’ indicates that the loan has not been paid i.e. defaulter.</a:t>
          </a:r>
          <a:endParaRPr lang="en-US" sz="1700" kern="1200"/>
        </a:p>
      </dsp:txBody>
      <dsp:txXfrm>
        <a:off x="1196860" y="1856601"/>
        <a:ext cx="7946677" cy="10362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0B59E-DAB5-4C4D-A189-AB14A7BBA977}">
      <dsp:nvSpPr>
        <dsp:cNvPr id="0" name=""/>
        <dsp:cNvSpPr/>
      </dsp:nvSpPr>
      <dsp:spPr>
        <a:xfrm>
          <a:off x="0" y="284653"/>
          <a:ext cx="2785917" cy="1671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Analytical Problem Framing</a:t>
          </a:r>
        </a:p>
        <a:p>
          <a:pPr marL="171450" lvl="1" indent="-171450" algn="l" defTabSz="711200">
            <a:lnSpc>
              <a:spcPct val="90000"/>
            </a:lnSpc>
            <a:spcBef>
              <a:spcPct val="0"/>
            </a:spcBef>
            <a:spcAft>
              <a:spcPct val="15000"/>
            </a:spcAft>
            <a:buChar char="•"/>
          </a:pPr>
          <a:r>
            <a:rPr lang="en-US" sz="1600" kern="1200"/>
            <a:t>Exploratory Data Analysis (EDA)</a:t>
          </a:r>
        </a:p>
        <a:p>
          <a:pPr marL="171450" lvl="1" indent="-171450" algn="l" defTabSz="711200">
            <a:lnSpc>
              <a:spcPct val="90000"/>
            </a:lnSpc>
            <a:spcBef>
              <a:spcPct val="0"/>
            </a:spcBef>
            <a:spcAft>
              <a:spcPct val="15000"/>
            </a:spcAft>
            <a:buChar char="•"/>
          </a:pPr>
          <a:r>
            <a:rPr lang="en-US" sz="1600" kern="1200"/>
            <a:t>Visualizations</a:t>
          </a:r>
        </a:p>
      </dsp:txBody>
      <dsp:txXfrm>
        <a:off x="0" y="284653"/>
        <a:ext cx="2785917" cy="1671550"/>
      </dsp:txXfrm>
    </dsp:sp>
    <dsp:sp modelId="{0BD1875C-1492-43EE-A120-6B98D466F9DD}">
      <dsp:nvSpPr>
        <dsp:cNvPr id="0" name=""/>
        <dsp:cNvSpPr/>
      </dsp:nvSpPr>
      <dsp:spPr>
        <a:xfrm>
          <a:off x="3064509" y="284653"/>
          <a:ext cx="2785917" cy="1671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 Pre-Processing on train and test datasets</a:t>
          </a:r>
        </a:p>
      </dsp:txBody>
      <dsp:txXfrm>
        <a:off x="3064509" y="284653"/>
        <a:ext cx="2785917" cy="1671550"/>
      </dsp:txXfrm>
    </dsp:sp>
    <dsp:sp modelId="{E9B38EB2-E906-47B8-A821-21366107FEBC}">
      <dsp:nvSpPr>
        <dsp:cNvPr id="0" name=""/>
        <dsp:cNvSpPr/>
      </dsp:nvSpPr>
      <dsp:spPr>
        <a:xfrm>
          <a:off x="6129018" y="284653"/>
          <a:ext cx="2785917" cy="1671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Model/s Development and Evaluation</a:t>
          </a:r>
        </a:p>
      </dsp:txBody>
      <dsp:txXfrm>
        <a:off x="6129018" y="284653"/>
        <a:ext cx="2785917" cy="1671550"/>
      </dsp:txXfrm>
    </dsp:sp>
    <dsp:sp modelId="{C4169219-869C-45B9-9D60-94CB42C56E0C}">
      <dsp:nvSpPr>
        <dsp:cNvPr id="0" name=""/>
        <dsp:cNvSpPr/>
      </dsp:nvSpPr>
      <dsp:spPr>
        <a:xfrm>
          <a:off x="1532254" y="2234795"/>
          <a:ext cx="2785917" cy="1671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Performing hyper parameter tuning, saving the best model and predicting the label</a:t>
          </a:r>
        </a:p>
      </dsp:txBody>
      <dsp:txXfrm>
        <a:off x="1532254" y="2234795"/>
        <a:ext cx="2785917" cy="1671550"/>
      </dsp:txXfrm>
    </dsp:sp>
    <dsp:sp modelId="{B6B2CE71-3934-45D2-8BDA-58FF325CA09B}">
      <dsp:nvSpPr>
        <dsp:cNvPr id="0" name=""/>
        <dsp:cNvSpPr/>
      </dsp:nvSpPr>
      <dsp:spPr>
        <a:xfrm>
          <a:off x="4596763" y="2234795"/>
          <a:ext cx="2785917" cy="1671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Conclusion and future work discussion</a:t>
          </a:r>
        </a:p>
      </dsp:txBody>
      <dsp:txXfrm>
        <a:off x="4596763" y="2234795"/>
        <a:ext cx="2785917" cy="1671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7F9F9-BFFD-44A5-AC68-554A15D0060C}">
      <dsp:nvSpPr>
        <dsp:cNvPr id="0" name=""/>
        <dsp:cNvSpPr/>
      </dsp:nvSpPr>
      <dsp:spPr>
        <a:xfrm>
          <a:off x="2511" y="773708"/>
          <a:ext cx="1002585" cy="1002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AA73E0-D4AF-495D-8D3E-8619D57C2F60}">
      <dsp:nvSpPr>
        <dsp:cNvPr id="0" name=""/>
        <dsp:cNvSpPr/>
      </dsp:nvSpPr>
      <dsp:spPr>
        <a:xfrm>
          <a:off x="2511" y="1886691"/>
          <a:ext cx="2864531" cy="4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Hardware technology being used.</a:t>
          </a:r>
        </a:p>
      </dsp:txBody>
      <dsp:txXfrm>
        <a:off x="2511" y="1886691"/>
        <a:ext cx="2864531" cy="443107"/>
      </dsp:txXfrm>
    </dsp:sp>
    <dsp:sp modelId="{A6AFECAD-04CC-49B3-8377-69F75ACFFE37}">
      <dsp:nvSpPr>
        <dsp:cNvPr id="0" name=""/>
        <dsp:cNvSpPr/>
      </dsp:nvSpPr>
      <dsp:spPr>
        <a:xfrm>
          <a:off x="2511" y="2381146"/>
          <a:ext cx="2864531" cy="959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pt-BR" sz="1100" kern="1200"/>
            <a:t>RAM 	: 8.00 GB</a:t>
          </a:r>
          <a:endParaRPr lang="en-US" sz="1100" kern="1200"/>
        </a:p>
        <a:p>
          <a:pPr marL="0" lvl="0" indent="0" algn="l" defTabSz="488950">
            <a:lnSpc>
              <a:spcPct val="100000"/>
            </a:lnSpc>
            <a:spcBef>
              <a:spcPct val="0"/>
            </a:spcBef>
            <a:spcAft>
              <a:spcPct val="35000"/>
            </a:spcAft>
            <a:buNone/>
          </a:pPr>
          <a:r>
            <a:rPr lang="pt-BR" sz="1100" kern="1200"/>
            <a:t>CPU 	: Intel(R) Core(TM) i5-10300H CPU @ 2.50GHz</a:t>
          </a:r>
          <a:endParaRPr lang="en-US" sz="1100" kern="1200"/>
        </a:p>
        <a:p>
          <a:pPr marL="0" lvl="0" indent="0" algn="l" defTabSz="488950">
            <a:lnSpc>
              <a:spcPct val="100000"/>
            </a:lnSpc>
            <a:spcBef>
              <a:spcPct val="0"/>
            </a:spcBef>
            <a:spcAft>
              <a:spcPct val="35000"/>
            </a:spcAft>
            <a:buNone/>
          </a:pPr>
          <a:r>
            <a:rPr lang="pt-BR" sz="1100" kern="1200"/>
            <a:t>GPU 	: NVIDIA GeForce GTX 1650 Ti</a:t>
          </a:r>
          <a:endParaRPr lang="en-US" sz="1100" kern="1200"/>
        </a:p>
      </dsp:txBody>
      <dsp:txXfrm>
        <a:off x="2511" y="2381146"/>
        <a:ext cx="2864531" cy="959945"/>
      </dsp:txXfrm>
    </dsp:sp>
    <dsp:sp modelId="{422DB117-3994-4655-A369-1EFB45A07610}">
      <dsp:nvSpPr>
        <dsp:cNvPr id="0" name=""/>
        <dsp:cNvSpPr/>
      </dsp:nvSpPr>
      <dsp:spPr>
        <a:xfrm>
          <a:off x="3368335" y="773708"/>
          <a:ext cx="1002585" cy="1002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B88EB3-FCAD-4E3C-8365-6AECCB4095A4}">
      <dsp:nvSpPr>
        <dsp:cNvPr id="0" name=""/>
        <dsp:cNvSpPr/>
      </dsp:nvSpPr>
      <dsp:spPr>
        <a:xfrm>
          <a:off x="3368335" y="1886691"/>
          <a:ext cx="2864531" cy="4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Software technology being used.</a:t>
          </a:r>
        </a:p>
      </dsp:txBody>
      <dsp:txXfrm>
        <a:off x="3368335" y="1886691"/>
        <a:ext cx="2864531" cy="443107"/>
      </dsp:txXfrm>
    </dsp:sp>
    <dsp:sp modelId="{E8FB00FD-6F2B-4FEB-80D9-EF6C476841FE}">
      <dsp:nvSpPr>
        <dsp:cNvPr id="0" name=""/>
        <dsp:cNvSpPr/>
      </dsp:nvSpPr>
      <dsp:spPr>
        <a:xfrm>
          <a:off x="3368335" y="2381146"/>
          <a:ext cx="2864531" cy="959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Programming language            : Python</a:t>
          </a:r>
        </a:p>
        <a:p>
          <a:pPr marL="0" lvl="0" indent="0" algn="l" defTabSz="488950">
            <a:lnSpc>
              <a:spcPct val="100000"/>
            </a:lnSpc>
            <a:spcBef>
              <a:spcPct val="0"/>
            </a:spcBef>
            <a:spcAft>
              <a:spcPct val="35000"/>
            </a:spcAft>
            <a:buNone/>
          </a:pPr>
          <a:r>
            <a:rPr lang="en-US" sz="1100" kern="1200"/>
            <a:t>Distribution                                   : Anaconda Navigator</a:t>
          </a:r>
        </a:p>
        <a:p>
          <a:pPr marL="0" lvl="0" indent="0" algn="l" defTabSz="488950">
            <a:lnSpc>
              <a:spcPct val="100000"/>
            </a:lnSpc>
            <a:spcBef>
              <a:spcPct val="0"/>
            </a:spcBef>
            <a:spcAft>
              <a:spcPct val="35000"/>
            </a:spcAft>
            <a:buNone/>
          </a:pPr>
          <a:r>
            <a:rPr lang="en-US" sz="1100" kern="1200"/>
            <a:t>Browser based language shell  : Jupyter Notebook</a:t>
          </a:r>
        </a:p>
      </dsp:txBody>
      <dsp:txXfrm>
        <a:off x="3368335" y="2381146"/>
        <a:ext cx="2864531" cy="959945"/>
      </dsp:txXfrm>
    </dsp:sp>
    <dsp:sp modelId="{2E62CB08-A95A-4E46-B2BC-0E9D06380DC9}">
      <dsp:nvSpPr>
        <dsp:cNvPr id="0" name=""/>
        <dsp:cNvSpPr/>
      </dsp:nvSpPr>
      <dsp:spPr>
        <a:xfrm>
          <a:off x="6734159" y="773708"/>
          <a:ext cx="1002585" cy="1002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6AF5F-87E7-4837-A9B7-572A321C3583}">
      <dsp:nvSpPr>
        <dsp:cNvPr id="0" name=""/>
        <dsp:cNvSpPr/>
      </dsp:nvSpPr>
      <dsp:spPr>
        <a:xfrm>
          <a:off x="6734159" y="1886691"/>
          <a:ext cx="2864531" cy="4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Libraries/Packages specifically being used.</a:t>
          </a:r>
        </a:p>
      </dsp:txBody>
      <dsp:txXfrm>
        <a:off x="6734159" y="1886691"/>
        <a:ext cx="2864531" cy="443107"/>
      </dsp:txXfrm>
    </dsp:sp>
    <dsp:sp modelId="{F598F65D-7158-40E7-9E9E-CE8CAA680135}">
      <dsp:nvSpPr>
        <dsp:cNvPr id="0" name=""/>
        <dsp:cNvSpPr/>
      </dsp:nvSpPr>
      <dsp:spPr>
        <a:xfrm>
          <a:off x="6734159" y="2381146"/>
          <a:ext cx="2864531" cy="959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Pandas , NumPy, matplotlib, seaborn, scikit-learn, pandas-profiling, missingno</a:t>
          </a:r>
        </a:p>
      </dsp:txBody>
      <dsp:txXfrm>
        <a:off x="6734159" y="2381146"/>
        <a:ext cx="2864531" cy="959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E3382-83EE-4B39-8D10-5354D67DB4FD}">
      <dsp:nvSpPr>
        <dsp:cNvPr id="0" name=""/>
        <dsp:cNvSpPr/>
      </dsp:nvSpPr>
      <dsp:spPr>
        <a:xfrm>
          <a:off x="0" y="0"/>
          <a:ext cx="3657599" cy="905256"/>
        </a:xfrm>
        <a:prstGeom prst="roundRect">
          <a:avLst>
            <a:gd name="adj" fmla="val 10000"/>
          </a:avLst>
        </a:prstGeom>
        <a:solidFill>
          <a:schemeClr val="accent2">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Constantia (Body)"/>
            </a:rPr>
            <a:t>Shape : 2,09,593 rows and 37 columns</a:t>
          </a:r>
        </a:p>
      </dsp:txBody>
      <dsp:txXfrm>
        <a:off x="26514" y="26514"/>
        <a:ext cx="2604263" cy="852228"/>
      </dsp:txXfrm>
    </dsp:sp>
    <dsp:sp modelId="{79CCF156-A880-478F-8082-E0FAD8FB90BE}">
      <dsp:nvSpPr>
        <dsp:cNvPr id="0" name=""/>
        <dsp:cNvSpPr/>
      </dsp:nvSpPr>
      <dsp:spPr>
        <a:xfrm>
          <a:off x="306323" y="1069848"/>
          <a:ext cx="3657599" cy="905256"/>
        </a:xfrm>
        <a:prstGeom prst="roundRect">
          <a:avLst>
            <a:gd name="adj" fmla="val 10000"/>
          </a:avLst>
        </a:prstGeom>
        <a:solidFill>
          <a:schemeClr val="accent3">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332837" y="1096362"/>
        <a:ext cx="2709830" cy="852228"/>
      </dsp:txXfrm>
    </dsp:sp>
    <dsp:sp modelId="{F3DC9599-7420-4B91-BC9A-F774DC31C092}">
      <dsp:nvSpPr>
        <dsp:cNvPr id="0" name=""/>
        <dsp:cNvSpPr/>
      </dsp:nvSpPr>
      <dsp:spPr>
        <a:xfrm>
          <a:off x="608075" y="2139696"/>
          <a:ext cx="3657599" cy="905256"/>
        </a:xfrm>
        <a:prstGeom prst="roundRect">
          <a:avLst>
            <a:gd name="adj" fmla="val 10000"/>
          </a:avLst>
        </a:prstGeom>
        <a:solidFill>
          <a:schemeClr val="accent4">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634589" y="2166210"/>
        <a:ext cx="2714402" cy="852228"/>
      </dsp:txXfrm>
    </dsp:sp>
    <dsp:sp modelId="{9260BD9C-0279-4BF2-B5A1-2D31A074A7D5}">
      <dsp:nvSpPr>
        <dsp:cNvPr id="0" name=""/>
        <dsp:cNvSpPr/>
      </dsp:nvSpPr>
      <dsp:spPr>
        <a:xfrm>
          <a:off x="914399" y="3209544"/>
          <a:ext cx="3657599" cy="905256"/>
        </a:xfrm>
        <a:prstGeom prst="roundRect">
          <a:avLst>
            <a:gd name="adj" fmla="val 10000"/>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940913" y="3236058"/>
        <a:ext cx="2709830" cy="852228"/>
      </dsp:txXfrm>
    </dsp:sp>
    <dsp:sp modelId="{4D676F94-0259-4F25-8C74-65035A307A8D}">
      <dsp:nvSpPr>
        <dsp:cNvPr id="0" name=""/>
        <dsp:cNvSpPr/>
      </dsp:nvSpPr>
      <dsp:spPr>
        <a:xfrm>
          <a:off x="3069182" y="693343"/>
          <a:ext cx="588416" cy="588416"/>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201576" y="693343"/>
        <a:ext cx="323628" cy="442783"/>
      </dsp:txXfrm>
    </dsp:sp>
    <dsp:sp modelId="{CFFAD834-FF90-4C84-B0CE-A85BA11702E6}">
      <dsp:nvSpPr>
        <dsp:cNvPr id="0" name=""/>
        <dsp:cNvSpPr/>
      </dsp:nvSpPr>
      <dsp:spPr>
        <a:xfrm>
          <a:off x="3375506" y="1763191"/>
          <a:ext cx="588416" cy="588416"/>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507900" y="1763191"/>
        <a:ext cx="323628" cy="442783"/>
      </dsp:txXfrm>
    </dsp:sp>
    <dsp:sp modelId="{98ED0C4B-2869-4B68-917F-7E54FD68A410}">
      <dsp:nvSpPr>
        <dsp:cNvPr id="0" name=""/>
        <dsp:cNvSpPr/>
      </dsp:nvSpPr>
      <dsp:spPr>
        <a:xfrm>
          <a:off x="3677258" y="2833039"/>
          <a:ext cx="588416" cy="588416"/>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809652" y="2833039"/>
        <a:ext cx="323628" cy="4427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496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192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5596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21394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391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55365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711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7759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043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678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230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275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688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367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947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593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796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2405889"/>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3FBD414-04ED-AE86-54DC-0DBEEB13C45A}"/>
              </a:ext>
            </a:extLst>
          </p:cNvPr>
          <p:cNvSpPr>
            <a:spLocks noGrp="1"/>
          </p:cNvSpPr>
          <p:nvPr>
            <p:ph type="ctrTitle"/>
          </p:nvPr>
        </p:nvSpPr>
        <p:spPr>
          <a:xfrm>
            <a:off x="5116738" y="685799"/>
            <a:ext cx="6159273" cy="2971801"/>
          </a:xfrm>
        </p:spPr>
        <p:txBody>
          <a:bodyPr>
            <a:normAutofit/>
          </a:bodyPr>
          <a:lstStyle/>
          <a:p>
            <a:r>
              <a:rPr lang="en-US" b="1" dirty="0">
                <a:solidFill>
                  <a:schemeClr val="tx1">
                    <a:lumMod val="75000"/>
                  </a:schemeClr>
                </a:solidFill>
              </a:rPr>
              <a:t>Micro Credit Defaulter Project Presentation</a:t>
            </a:r>
          </a:p>
        </p:txBody>
      </p:sp>
      <p:sp>
        <p:nvSpPr>
          <p:cNvPr id="5" name="Content Placeholder 2">
            <a:extLst>
              <a:ext uri="{FF2B5EF4-FFF2-40B4-BE49-F238E27FC236}">
                <a16:creationId xmlns:a16="http://schemas.microsoft.com/office/drawing/2014/main" id="{BF0D96C4-147F-311E-A133-A198DD680EFA}"/>
              </a:ext>
            </a:extLst>
          </p:cNvPr>
          <p:cNvSpPr>
            <a:spLocks noGrp="1"/>
          </p:cNvSpPr>
          <p:nvPr>
            <p:ph type="subTitle" idx="1"/>
          </p:nvPr>
        </p:nvSpPr>
        <p:spPr>
          <a:xfrm>
            <a:off x="5115456" y="3843867"/>
            <a:ext cx="6167930" cy="1947333"/>
          </a:xfrm>
        </p:spPr>
        <p:txBody>
          <a:bodyPr>
            <a:normAutofit/>
          </a:bodyPr>
          <a:lstStyle/>
          <a:p>
            <a:r>
              <a:rPr lang="en-US" sz="2400" b="1" u="sng" dirty="0">
                <a:solidFill>
                  <a:schemeClr val="bg1"/>
                </a:solidFill>
              </a:rPr>
              <a:t>Submitted By</a:t>
            </a:r>
            <a:r>
              <a:rPr lang="en-US" b="1" dirty="0">
                <a:solidFill>
                  <a:schemeClr val="bg1"/>
                </a:solidFill>
              </a:rPr>
              <a:t> </a:t>
            </a:r>
          </a:p>
          <a:p>
            <a:r>
              <a:rPr lang="en-US" dirty="0"/>
              <a:t>P. Sai Deekshith Reddy</a:t>
            </a:r>
          </a:p>
          <a:p>
            <a:endParaRPr lang="en-US"/>
          </a:p>
        </p:txBody>
      </p:sp>
      <p:pic>
        <p:nvPicPr>
          <p:cNvPr id="2" name="Picture 2" descr="Icon&#10;&#10;Description automatically generated">
            <a:extLst>
              <a:ext uri="{FF2B5EF4-FFF2-40B4-BE49-F238E27FC236}">
                <a16:creationId xmlns:a16="http://schemas.microsoft.com/office/drawing/2014/main" id="{553635EA-0733-A915-BD5D-2F18B4AE1245}"/>
              </a:ext>
            </a:extLst>
          </p:cNvPr>
          <p:cNvPicPr>
            <a:picLocks noChangeAspect="1"/>
          </p:cNvPicPr>
          <p:nvPr/>
        </p:nvPicPr>
        <p:blipFill rotWithShape="1">
          <a:blip r:embed="rId2"/>
          <a:srcRect l="36372" r="36566" b="-1"/>
          <a:stretch/>
        </p:blipFill>
        <p:spPr>
          <a:xfrm>
            <a:off x="20" y="10"/>
            <a:ext cx="4639713" cy="6857990"/>
          </a:xfrm>
          <a:prstGeom prst="rect">
            <a:avLst/>
          </a:prstGeom>
          <a:effectLst>
            <a:innerShdw blurRad="57150" dist="38100" dir="14460000">
              <a:prstClr val="black">
                <a:alpha val="70000"/>
              </a:prstClr>
            </a:innerShdw>
          </a:effectLst>
        </p:spPr>
      </p:pic>
      <p:grpSp>
        <p:nvGrpSpPr>
          <p:cNvPr id="26" name="Group 25">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3385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4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FABFF0B-69C0-DC87-90F5-18CBA314FF11}"/>
              </a:ext>
            </a:extLst>
          </p:cNvPr>
          <p:cNvSpPr>
            <a:spLocks noGrp="1"/>
          </p:cNvSpPr>
          <p:nvPr>
            <p:ph type="title"/>
          </p:nvPr>
        </p:nvSpPr>
        <p:spPr>
          <a:xfrm>
            <a:off x="1524231" y="457200"/>
            <a:ext cx="9143538" cy="1066800"/>
          </a:xfrm>
        </p:spPr>
        <p:txBody>
          <a:bodyPr/>
          <a:lstStyle/>
          <a:p>
            <a:pPr algn="ctr"/>
            <a:r>
              <a:rPr lang="en-US" b="1" dirty="0">
                <a:solidFill>
                  <a:schemeClr val="bg1"/>
                </a:solidFill>
              </a:rPr>
              <a:t>Exploratory Data Analysis</a:t>
            </a:r>
          </a:p>
        </p:txBody>
      </p:sp>
      <p:graphicFrame>
        <p:nvGraphicFramePr>
          <p:cNvPr id="3" name="Content Placeholder 2">
            <a:extLst>
              <a:ext uri="{FF2B5EF4-FFF2-40B4-BE49-F238E27FC236}">
                <a16:creationId xmlns:a16="http://schemas.microsoft.com/office/drawing/2014/main" id="{AB2F2169-70CF-E035-F407-E04882F67985}"/>
              </a:ext>
            </a:extLst>
          </p:cNvPr>
          <p:cNvGraphicFramePr>
            <a:graphicFrameLocks noGrp="1"/>
          </p:cNvGraphicFramePr>
          <p:nvPr>
            <p:ph idx="1"/>
            <p:extLst>
              <p:ext uri="{D42A27DB-BD31-4B8C-83A1-F6EECF244321}">
                <p14:modId xmlns:p14="http://schemas.microsoft.com/office/powerpoint/2010/main" val="1882297107"/>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05992BF-3D2C-BD4A-572E-84C16C98733C}"/>
              </a:ext>
            </a:extLst>
          </p:cNvPr>
          <p:cNvSpPr txBox="1"/>
          <p:nvPr/>
        </p:nvSpPr>
        <p:spPr>
          <a:xfrm>
            <a:off x="912812" y="1909012"/>
            <a:ext cx="6629400" cy="3693319"/>
          </a:xfrm>
          <a:prstGeom prst="rect">
            <a:avLst/>
          </a:prstGeom>
          <a:noFill/>
          <a:ln>
            <a:noFill/>
          </a:ln>
        </p:spPr>
        <p:txBody>
          <a:bodyPr wrap="square">
            <a:spAutoFit/>
          </a:bodyPr>
          <a:lstStyle/>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First I have imported the necessary libraries and loaded the entire dataset in our Jupyter Notebook and renamed the project file.</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Then I checked the shape of </a:t>
            </a:r>
            <a:r>
              <a:rPr lang="en-US" dirty="0">
                <a:solidFill>
                  <a:schemeClr val="bg1"/>
                </a:solidFill>
                <a:latin typeface="+mj-lt"/>
                <a:ea typeface="Cambria" panose="02040503050406030204" pitchFamily="18" charset="0"/>
              </a:rPr>
              <a:t>our</a:t>
            </a:r>
            <a:r>
              <a:rPr lang="en-US" cap="none" dirty="0">
                <a:solidFill>
                  <a:schemeClr val="bg1"/>
                </a:solidFill>
                <a:latin typeface="+mj-lt"/>
                <a:ea typeface="Cambria" panose="02040503050406030204" pitchFamily="18" charset="0"/>
              </a:rPr>
              <a:t> dataset and found that we </a:t>
            </a:r>
            <a:r>
              <a:rPr lang="en-US" dirty="0">
                <a:solidFill>
                  <a:schemeClr val="bg1"/>
                </a:solidFill>
                <a:latin typeface="+mj-lt"/>
                <a:ea typeface="Cambria" panose="02040503050406030204" pitchFamily="18" charset="0"/>
              </a:rPr>
              <a:t>have a total of</a:t>
            </a:r>
            <a:r>
              <a:rPr lang="en-US" cap="none" dirty="0">
                <a:solidFill>
                  <a:schemeClr val="bg1"/>
                </a:solidFill>
                <a:latin typeface="+mj-lt"/>
                <a:ea typeface="Cambria" panose="02040503050406030204" pitchFamily="18" charset="0"/>
              </a:rPr>
              <a:t> 2,09,593 rows and </a:t>
            </a:r>
            <a:r>
              <a:rPr lang="en-US" dirty="0">
                <a:solidFill>
                  <a:schemeClr val="bg1"/>
                </a:solidFill>
                <a:latin typeface="+mj-lt"/>
                <a:ea typeface="Cambria" panose="02040503050406030204" pitchFamily="18" charset="0"/>
              </a:rPr>
              <a:t>37</a:t>
            </a:r>
            <a:r>
              <a:rPr lang="en-US" cap="none" dirty="0">
                <a:solidFill>
                  <a:schemeClr val="bg1"/>
                </a:solidFill>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solidFill>
                  <a:schemeClr val="bg1"/>
                </a:solidFill>
                <a:latin typeface="+mj-lt"/>
                <a:ea typeface="Cambria" panose="02040503050406030204" pitchFamily="18" charset="0"/>
              </a:rPr>
              <a:t>There was only one duplicate row/record in our dataset and I removed it from our dataset.</a:t>
            </a:r>
            <a:endParaRPr lang="en-US" cap="none" dirty="0">
              <a:solidFill>
                <a:schemeClr val="bg1"/>
              </a:solidFill>
              <a:latin typeface="+mj-lt"/>
              <a:ea typeface="Cambria" panose="02040503050406030204" pitchFamily="18" charset="0"/>
            </a:endParaRP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By checking the data types </a:t>
            </a:r>
            <a:r>
              <a:rPr lang="en-US" dirty="0">
                <a:solidFill>
                  <a:schemeClr val="bg1"/>
                </a:solidFill>
                <a:latin typeface="+mj-lt"/>
                <a:ea typeface="Cambria" panose="02040503050406030204" pitchFamily="18" charset="0"/>
              </a:rPr>
              <a:t>I</a:t>
            </a:r>
            <a:r>
              <a:rPr lang="en-US" cap="none" dirty="0">
                <a:solidFill>
                  <a:schemeClr val="bg1"/>
                </a:solidFill>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6373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33B89E2-E847-4B79-AEE4-28DCD20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FC787B-2E41-938E-C7BD-977BB8767A76}"/>
              </a:ext>
            </a:extLst>
          </p:cNvPr>
          <p:cNvSpPr>
            <a:spLocks noGrp="1"/>
          </p:cNvSpPr>
          <p:nvPr>
            <p:ph type="title"/>
          </p:nvPr>
        </p:nvSpPr>
        <p:spPr>
          <a:xfrm>
            <a:off x="7532710" y="620722"/>
            <a:ext cx="3973222" cy="1314180"/>
          </a:xfrm>
        </p:spPr>
        <p:txBody>
          <a:bodyPr vert="horz" lIns="91440" tIns="45720" rIns="91440" bIns="45720" rtlCol="0" anchor="b">
            <a:normAutofit/>
          </a:bodyPr>
          <a:lstStyle/>
          <a:p>
            <a:r>
              <a:rPr lang="en-US" sz="2400" b="1" dirty="0"/>
              <a:t>Describe</a:t>
            </a:r>
          </a:p>
        </p:txBody>
      </p:sp>
      <p:sp>
        <p:nvSpPr>
          <p:cNvPr id="13" name="Snip Diagonal Corner Rectangle 21">
            <a:extLst>
              <a:ext uri="{FF2B5EF4-FFF2-40B4-BE49-F238E27FC236}">
                <a16:creationId xmlns:a16="http://schemas.microsoft.com/office/drawing/2014/main" id="{24D53AC0-344E-463B-B145-F34C3400E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8741"/>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2CE390B-9973-7252-AD0B-0F53E1C1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7" y="1233358"/>
            <a:ext cx="5641063" cy="4061565"/>
          </a:xfrm>
          <a:prstGeom prst="rect">
            <a:avLst/>
          </a:prstGeom>
        </p:spPr>
      </p:pic>
      <p:sp>
        <p:nvSpPr>
          <p:cNvPr id="4" name="Text Placeholder 3">
            <a:extLst>
              <a:ext uri="{FF2B5EF4-FFF2-40B4-BE49-F238E27FC236}">
                <a16:creationId xmlns:a16="http://schemas.microsoft.com/office/drawing/2014/main" id="{577D37DC-3246-9F0E-3F91-C2D3D94CC1BF}"/>
              </a:ext>
            </a:extLst>
          </p:cNvPr>
          <p:cNvSpPr txBox="1">
            <a:spLocks/>
          </p:cNvSpPr>
          <p:nvPr/>
        </p:nvSpPr>
        <p:spPr>
          <a:xfrm>
            <a:off x="7468316" y="2520055"/>
            <a:ext cx="3479419" cy="292259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1200" b="1" dirty="0"/>
              <a:t>Here we see a statistical  representation of the all the numeric data columns</a:t>
            </a:r>
            <a:r>
              <a:rPr lang="en-US" sz="1200" dirty="0"/>
              <a:t>.</a:t>
            </a:r>
          </a:p>
        </p:txBody>
      </p:sp>
      <p:grpSp>
        <p:nvGrpSpPr>
          <p:cNvPr id="15" name="Group 14">
            <a:extLst>
              <a:ext uri="{FF2B5EF4-FFF2-40B4-BE49-F238E27FC236}">
                <a16:creationId xmlns:a16="http://schemas.microsoft.com/office/drawing/2014/main" id="{530D8B72-085C-40D5-B078-EB32B5890F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8BE526F4-561C-4B14-B8A0-14B292A92C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D9C4B7A-2735-44FF-8B32-D5AF0D5F62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B860B95-CA81-4298-A0DA-375DD0B64D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A4230E9-BF07-47EF-BA54-ACBEE3D55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56EC3AC-73C4-4ECA-823F-BB5B4E83CF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01096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4E516-A755-2068-46D0-1C97DA8CDD46}"/>
              </a:ext>
            </a:extLst>
          </p:cNvPr>
          <p:cNvSpPr>
            <a:spLocks noGrp="1"/>
          </p:cNvSpPr>
          <p:nvPr>
            <p:ph type="title"/>
          </p:nvPr>
        </p:nvSpPr>
        <p:spPr>
          <a:xfrm>
            <a:off x="6084114" y="4487332"/>
            <a:ext cx="4205003" cy="1507067"/>
          </a:xfrm>
        </p:spPr>
        <p:txBody>
          <a:bodyPr vert="horz" lIns="91440" tIns="45720" rIns="91440" bIns="45720" rtlCol="0" anchor="ctr">
            <a:normAutofit/>
          </a:bodyPr>
          <a:lstStyle/>
          <a:p>
            <a:r>
              <a:rPr lang="en-US" sz="3200" b="1" dirty="0"/>
              <a:t>Univariate Analysis</a:t>
            </a:r>
          </a:p>
        </p:txBody>
      </p:sp>
      <p:sp>
        <p:nvSpPr>
          <p:cNvPr id="13"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23E68FE-ACB2-3DF9-98D5-6412218972AA}"/>
              </a:ext>
            </a:extLst>
          </p:cNvPr>
          <p:cNvPicPr>
            <a:picLocks noChangeAspect="1"/>
          </p:cNvPicPr>
          <p:nvPr/>
        </p:nvPicPr>
        <p:blipFill rotWithShape="1">
          <a:blip r:embed="rId2">
            <a:extLst>
              <a:ext uri="{28A0092B-C50C-407E-A947-70E740481C1C}">
                <a14:useLocalDpi xmlns:a14="http://schemas.microsoft.com/office/drawing/2010/main" val="0"/>
              </a:ext>
            </a:extLst>
          </a:blip>
          <a:srcRect t="328" b="5456"/>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3" name="Text Placeholder 3">
            <a:extLst>
              <a:ext uri="{FF2B5EF4-FFF2-40B4-BE49-F238E27FC236}">
                <a16:creationId xmlns:a16="http://schemas.microsoft.com/office/drawing/2014/main" id="{C2CE8C9D-2D0E-0A7D-5D02-9F0D9EAAAB99}"/>
              </a:ext>
            </a:extLst>
          </p:cNvPr>
          <p:cNvSpPr txBox="1">
            <a:spLocks/>
          </p:cNvSpPr>
          <p:nvPr/>
        </p:nvSpPr>
        <p:spPr>
          <a:xfrm>
            <a:off x="6095998" y="685800"/>
            <a:ext cx="4819653"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1800" b="1"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grpSp>
        <p:nvGrpSpPr>
          <p:cNvPr id="15" name="Group 14">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4441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A6D5-652D-A702-3937-AE6FE4CF8DAE}"/>
              </a:ext>
            </a:extLst>
          </p:cNvPr>
          <p:cNvSpPr>
            <a:spLocks noGrp="1"/>
          </p:cNvSpPr>
          <p:nvPr>
            <p:ph type="title"/>
          </p:nvPr>
        </p:nvSpPr>
        <p:spPr>
          <a:xfrm>
            <a:off x="8064616" y="900260"/>
            <a:ext cx="3124200" cy="2057400"/>
          </a:xfrm>
        </p:spPr>
        <p:txBody>
          <a:bodyPr/>
          <a:lstStyle/>
          <a:p>
            <a:r>
              <a:rPr lang="en-US" b="1" dirty="0">
                <a:solidFill>
                  <a:schemeClr val="bg1"/>
                </a:solidFill>
              </a:rPr>
              <a:t>Bivariate Analysis</a:t>
            </a:r>
            <a:endParaRPr lang="en-IN" b="1" dirty="0">
              <a:solidFill>
                <a:schemeClr val="bg1"/>
              </a:solidFill>
            </a:endParaRPr>
          </a:p>
        </p:txBody>
      </p:sp>
      <p:sp>
        <p:nvSpPr>
          <p:cNvPr id="4" name="Text Placeholder 3">
            <a:extLst>
              <a:ext uri="{FF2B5EF4-FFF2-40B4-BE49-F238E27FC236}">
                <a16:creationId xmlns:a16="http://schemas.microsoft.com/office/drawing/2014/main" id="{C47BD1A8-20E3-B693-64FF-59848B4F792E}"/>
              </a:ext>
            </a:extLst>
          </p:cNvPr>
          <p:cNvSpPr txBox="1">
            <a:spLocks/>
          </p:cNvSpPr>
          <p:nvPr/>
        </p:nvSpPr>
        <p:spPr>
          <a:xfrm>
            <a:off x="7739405" y="2957661"/>
            <a:ext cx="3808429" cy="2773836"/>
          </a:xfrm>
          <a:prstGeom prst="rect">
            <a:avLst/>
          </a:prstGeom>
        </p:spPr>
        <p:txBody>
          <a:bodyPr lIns="91440" tIns="45720" rIns="91440" bIns="45720" anchor="t"/>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b="1" dirty="0">
                <a:solidFill>
                  <a:schemeClr val="bg1"/>
                </a:solidFill>
              </a:rPr>
              <a:t>With the help of Bar Plot we are able to see the success and failure label data for the columns basically the feature data.</a:t>
            </a:r>
            <a:endParaRPr lang="en-IN" b="1">
              <a:solidFill>
                <a:schemeClr val="bg1"/>
              </a:solidFill>
            </a:endParaRPr>
          </a:p>
        </p:txBody>
      </p:sp>
      <p:pic>
        <p:nvPicPr>
          <p:cNvPr id="6" name="Picture 5">
            <a:extLst>
              <a:ext uri="{FF2B5EF4-FFF2-40B4-BE49-F238E27FC236}">
                <a16:creationId xmlns:a16="http://schemas.microsoft.com/office/drawing/2014/main" id="{C10BA3D9-E619-AA7E-F4E6-A2951FDB8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460730"/>
            <a:ext cx="7254230" cy="5535293"/>
          </a:xfrm>
          <a:prstGeom prst="rect">
            <a:avLst/>
          </a:prstGeom>
        </p:spPr>
      </p:pic>
    </p:spTree>
    <p:extLst>
      <p:ext uri="{BB962C8B-B14F-4D97-AF65-F5344CB8AC3E}">
        <p14:creationId xmlns:p14="http://schemas.microsoft.com/office/powerpoint/2010/main" val="103329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B7E5-5303-4509-3190-3DD19ECD2D6F}"/>
              </a:ext>
            </a:extLst>
          </p:cNvPr>
          <p:cNvSpPr>
            <a:spLocks noGrp="1"/>
          </p:cNvSpPr>
          <p:nvPr>
            <p:ph type="title"/>
          </p:nvPr>
        </p:nvSpPr>
        <p:spPr>
          <a:xfrm>
            <a:off x="8514754" y="1183064"/>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DB626310-8DAF-3182-6B72-839643CA9EFC}"/>
              </a:ext>
            </a:extLst>
          </p:cNvPr>
          <p:cNvSpPr txBox="1">
            <a:spLocks/>
          </p:cNvSpPr>
          <p:nvPr/>
        </p:nvSpPr>
        <p:spPr>
          <a:xfrm>
            <a:off x="8342723" y="2988298"/>
            <a:ext cx="3468263" cy="233627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line plots I checked the object data type for date and mobile number data present in our dataset.</a:t>
            </a:r>
            <a:endParaRPr lang="en-IN" dirty="0">
              <a:solidFill>
                <a:schemeClr val="bg1"/>
              </a:solidFill>
            </a:endParaRPr>
          </a:p>
        </p:txBody>
      </p:sp>
      <p:pic>
        <p:nvPicPr>
          <p:cNvPr id="6" name="Picture 5">
            <a:extLst>
              <a:ext uri="{FF2B5EF4-FFF2-40B4-BE49-F238E27FC236}">
                <a16:creationId xmlns:a16="http://schemas.microsoft.com/office/drawing/2014/main" id="{A46DE358-23E4-7A5B-7CE8-8CCEA09E9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60" y="778569"/>
            <a:ext cx="7992088" cy="5395988"/>
          </a:xfrm>
          <a:prstGeom prst="rect">
            <a:avLst/>
          </a:prstGeom>
        </p:spPr>
      </p:pic>
    </p:spTree>
    <p:extLst>
      <p:ext uri="{BB962C8B-B14F-4D97-AF65-F5344CB8AC3E}">
        <p14:creationId xmlns:p14="http://schemas.microsoft.com/office/powerpoint/2010/main" val="426589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650F-2453-890A-104D-227F915F6DAC}"/>
              </a:ext>
            </a:extLst>
          </p:cNvPr>
          <p:cNvSpPr>
            <a:spLocks noGrp="1"/>
          </p:cNvSpPr>
          <p:nvPr>
            <p:ph type="title"/>
          </p:nvPr>
        </p:nvSpPr>
        <p:spPr>
          <a:xfrm>
            <a:off x="8337993" y="871979"/>
            <a:ext cx="3124200" cy="2057400"/>
          </a:xfrm>
        </p:spPr>
        <p:txBody>
          <a:bodyPr/>
          <a:lstStyle/>
          <a:p>
            <a:r>
              <a:rPr lang="en-US" b="1" dirty="0">
                <a:solidFill>
                  <a:schemeClr val="bg1"/>
                </a:solidFill>
              </a:rPr>
              <a:t>Bivariate Analysis</a:t>
            </a:r>
            <a:endParaRPr lang="en-IN" b="1">
              <a:solidFill>
                <a:schemeClr val="bg1"/>
              </a:solidFill>
            </a:endParaRPr>
          </a:p>
        </p:txBody>
      </p:sp>
      <p:sp>
        <p:nvSpPr>
          <p:cNvPr id="4" name="Text Placeholder 3">
            <a:extLst>
              <a:ext uri="{FF2B5EF4-FFF2-40B4-BE49-F238E27FC236}">
                <a16:creationId xmlns:a16="http://schemas.microsoft.com/office/drawing/2014/main" id="{04693AD1-1380-C33D-584C-B2E0F0308432}"/>
              </a:ext>
            </a:extLst>
          </p:cNvPr>
          <p:cNvSpPr txBox="1">
            <a:spLocks/>
          </p:cNvSpPr>
          <p:nvPr/>
        </p:nvSpPr>
        <p:spPr>
          <a:xfrm>
            <a:off x="7923213" y="2837469"/>
            <a:ext cx="3766023" cy="2496532"/>
          </a:xfrm>
          <a:prstGeom prst="rect">
            <a:avLst/>
          </a:prstGeom>
        </p:spPr>
        <p:txBody>
          <a:bodyPr lIns="91440" tIns="45720" rIns="91440" bIns="45720" anchor="t"/>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b="1" dirty="0">
                <a:solidFill>
                  <a:schemeClr val="bg1"/>
                </a:solidFill>
              </a:rPr>
              <a:t>Using the scatter plot we checked the success and failure label data points and their variations plus distributions to confirm further analysis and outlier data.</a:t>
            </a:r>
            <a:endParaRPr lang="en-IN" b="1">
              <a:solidFill>
                <a:schemeClr val="bg1"/>
              </a:solidFill>
            </a:endParaRPr>
          </a:p>
        </p:txBody>
      </p:sp>
      <p:pic>
        <p:nvPicPr>
          <p:cNvPr id="6" name="Picture 5">
            <a:extLst>
              <a:ext uri="{FF2B5EF4-FFF2-40B4-BE49-F238E27FC236}">
                <a16:creationId xmlns:a16="http://schemas.microsoft.com/office/drawing/2014/main" id="{DB1DFBD7-62BC-A1B4-0D6F-CBCD0E8BA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41" y="528919"/>
            <a:ext cx="7386168" cy="5941762"/>
          </a:xfrm>
          <a:prstGeom prst="rect">
            <a:avLst/>
          </a:prstGeom>
        </p:spPr>
      </p:pic>
    </p:spTree>
    <p:extLst>
      <p:ext uri="{BB962C8B-B14F-4D97-AF65-F5344CB8AC3E}">
        <p14:creationId xmlns:p14="http://schemas.microsoft.com/office/powerpoint/2010/main" val="191026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BEC1-5098-D7C4-F802-95F8714D4A4D}"/>
              </a:ext>
            </a:extLst>
          </p:cNvPr>
          <p:cNvSpPr>
            <a:spLocks noGrp="1"/>
          </p:cNvSpPr>
          <p:nvPr>
            <p:ph type="title"/>
          </p:nvPr>
        </p:nvSpPr>
        <p:spPr>
          <a:xfrm>
            <a:off x="8215445" y="1371600"/>
            <a:ext cx="3566468" cy="2057400"/>
          </a:xfrm>
        </p:spPr>
        <p:txBody>
          <a:bodyPr/>
          <a:lstStyle/>
          <a:p>
            <a:r>
              <a:rPr lang="en-US" b="1" dirty="0">
                <a:solidFill>
                  <a:schemeClr val="bg1"/>
                </a:solidFill>
              </a:rPr>
              <a:t>Multivariate Analysis</a:t>
            </a:r>
            <a:endParaRPr lang="en-IN" b="1">
              <a:solidFill>
                <a:schemeClr val="bg1"/>
              </a:solidFill>
            </a:endParaRPr>
          </a:p>
        </p:txBody>
      </p:sp>
      <p:sp>
        <p:nvSpPr>
          <p:cNvPr id="4" name="Text Placeholder 3">
            <a:extLst>
              <a:ext uri="{FF2B5EF4-FFF2-40B4-BE49-F238E27FC236}">
                <a16:creationId xmlns:a16="http://schemas.microsoft.com/office/drawing/2014/main" id="{4E90BADA-9060-6BFF-BFC3-655C02D49542}"/>
              </a:ext>
            </a:extLst>
          </p:cNvPr>
          <p:cNvSpPr txBox="1">
            <a:spLocks/>
          </p:cNvSpPr>
          <p:nvPr/>
        </p:nvSpPr>
        <p:spPr>
          <a:xfrm>
            <a:off x="8140031" y="3321171"/>
            <a:ext cx="3566468" cy="2057400"/>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b="1" dirty="0">
                <a:solidFill>
                  <a:schemeClr val="bg1"/>
                </a:solidFill>
              </a:rPr>
              <a:t>I used the histogram to check through all the column details ensuring that the distribution is displayed for further analysis</a:t>
            </a:r>
            <a:endParaRPr lang="en-IN" b="1">
              <a:solidFill>
                <a:schemeClr val="bg1"/>
              </a:solidFill>
            </a:endParaRPr>
          </a:p>
        </p:txBody>
      </p:sp>
      <p:pic>
        <p:nvPicPr>
          <p:cNvPr id="6" name="Picture 5">
            <a:extLst>
              <a:ext uri="{FF2B5EF4-FFF2-40B4-BE49-F238E27FC236}">
                <a16:creationId xmlns:a16="http://schemas.microsoft.com/office/drawing/2014/main" id="{BEC60E34-957C-3621-0D06-035A4DBB9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18" y="471044"/>
            <a:ext cx="7132938" cy="5700254"/>
          </a:xfrm>
          <a:prstGeom prst="rect">
            <a:avLst/>
          </a:prstGeom>
        </p:spPr>
      </p:pic>
    </p:spTree>
    <p:extLst>
      <p:ext uri="{BB962C8B-B14F-4D97-AF65-F5344CB8AC3E}">
        <p14:creationId xmlns:p14="http://schemas.microsoft.com/office/powerpoint/2010/main" val="279579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F1BF-4253-0D9F-E690-AE904EC63A83}"/>
              </a:ext>
            </a:extLst>
          </p:cNvPr>
          <p:cNvSpPr>
            <a:spLocks noGrp="1"/>
          </p:cNvSpPr>
          <p:nvPr>
            <p:ph type="title"/>
          </p:nvPr>
        </p:nvSpPr>
        <p:spPr>
          <a:xfrm>
            <a:off x="8121176" y="843699"/>
            <a:ext cx="3539781" cy="1949571"/>
          </a:xfrm>
        </p:spPr>
        <p:txBody>
          <a:bodyPr/>
          <a:lstStyle/>
          <a:p>
            <a:r>
              <a:rPr lang="en-US" b="1" dirty="0">
                <a:solidFill>
                  <a:schemeClr val="bg1"/>
                </a:solidFill>
              </a:rPr>
              <a:t>Multivariate Analysis</a:t>
            </a:r>
            <a:endParaRPr lang="en-IN" b="1">
              <a:solidFill>
                <a:schemeClr val="bg1"/>
              </a:solidFill>
            </a:endParaRPr>
          </a:p>
        </p:txBody>
      </p:sp>
      <p:sp>
        <p:nvSpPr>
          <p:cNvPr id="4" name="Text Placeholder 3">
            <a:extLst>
              <a:ext uri="{FF2B5EF4-FFF2-40B4-BE49-F238E27FC236}">
                <a16:creationId xmlns:a16="http://schemas.microsoft.com/office/drawing/2014/main" id="{3EF44A2D-0988-A1E8-6C72-57D980183BD7}"/>
              </a:ext>
            </a:extLst>
          </p:cNvPr>
          <p:cNvSpPr txBox="1">
            <a:spLocks/>
          </p:cNvSpPr>
          <p:nvPr/>
        </p:nvSpPr>
        <p:spPr>
          <a:xfrm>
            <a:off x="8243725" y="2793270"/>
            <a:ext cx="3124200" cy="1797171"/>
          </a:xfrm>
          <a:prstGeom prst="rect">
            <a:avLst/>
          </a:prstGeom>
        </p:spPr>
        <p:txBody>
          <a:bodyPr lIns="91440" tIns="45720" rIns="91440" bIns="45720" anchor="t"/>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b="1" dirty="0">
                <a:solidFill>
                  <a:schemeClr val="bg1"/>
                </a:solidFill>
              </a:rPr>
              <a:t>Used the heatmap to check the correlation specifically between the label and feature data columns</a:t>
            </a:r>
          </a:p>
          <a:p>
            <a:r>
              <a:rPr lang="en-IN" b="1" dirty="0">
                <a:solidFill>
                  <a:schemeClr val="bg1"/>
                </a:solidFill>
              </a:rPr>
              <a:t>Also we checked for any multi collinearity concerns between feature column data</a:t>
            </a:r>
            <a:endParaRPr lang="en-US" b="1" dirty="0">
              <a:solidFill>
                <a:schemeClr val="bg1"/>
              </a:solidFill>
            </a:endParaRPr>
          </a:p>
        </p:txBody>
      </p:sp>
      <p:pic>
        <p:nvPicPr>
          <p:cNvPr id="6" name="Picture 5">
            <a:extLst>
              <a:ext uri="{FF2B5EF4-FFF2-40B4-BE49-F238E27FC236}">
                <a16:creationId xmlns:a16="http://schemas.microsoft.com/office/drawing/2014/main" id="{E73D24C3-8CDA-11B4-A31F-62992268B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21" y="272906"/>
            <a:ext cx="7236643" cy="6281563"/>
          </a:xfrm>
          <a:prstGeom prst="rect">
            <a:avLst/>
          </a:prstGeom>
        </p:spPr>
      </p:pic>
    </p:spTree>
    <p:extLst>
      <p:ext uri="{BB962C8B-B14F-4D97-AF65-F5344CB8AC3E}">
        <p14:creationId xmlns:p14="http://schemas.microsoft.com/office/powerpoint/2010/main" val="396890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3F65-5582-9FDB-28EF-91C6BCCE4E53}"/>
              </a:ext>
            </a:extLst>
          </p:cNvPr>
          <p:cNvSpPr>
            <a:spLocks noGrp="1"/>
          </p:cNvSpPr>
          <p:nvPr>
            <p:ph type="title"/>
          </p:nvPr>
        </p:nvSpPr>
        <p:spPr>
          <a:xfrm>
            <a:off x="7923214" y="1371600"/>
            <a:ext cx="3813174" cy="2057400"/>
          </a:xfrm>
        </p:spPr>
        <p:txBody>
          <a:bodyPr/>
          <a:lstStyle/>
          <a:p>
            <a:r>
              <a:rPr lang="en-US" b="1" dirty="0">
                <a:solidFill>
                  <a:schemeClr val="bg1"/>
                </a:solidFill>
              </a:rPr>
              <a:t>Classification Function</a:t>
            </a:r>
            <a:endParaRPr lang="en-IN" b="1">
              <a:solidFill>
                <a:schemeClr val="bg1"/>
              </a:solidFill>
            </a:endParaRPr>
          </a:p>
        </p:txBody>
      </p:sp>
      <p:sp>
        <p:nvSpPr>
          <p:cNvPr id="3" name="Text Placeholder 3">
            <a:extLst>
              <a:ext uri="{FF2B5EF4-FFF2-40B4-BE49-F238E27FC236}">
                <a16:creationId xmlns:a16="http://schemas.microsoft.com/office/drawing/2014/main" id="{75EB262C-D7EA-AD54-13A9-D7218DE99AB0}"/>
              </a:ext>
            </a:extLst>
          </p:cNvPr>
          <p:cNvSpPr txBox="1">
            <a:spLocks/>
          </p:cNvSpPr>
          <p:nvPr/>
        </p:nvSpPr>
        <p:spPr>
          <a:xfrm>
            <a:off x="7824249" y="3285172"/>
            <a:ext cx="3912139" cy="2973802"/>
          </a:xfrm>
          <a:prstGeom prst="rect">
            <a:avLst/>
          </a:prstGeom>
        </p:spPr>
        <p:txBody>
          <a:bodyPr lIns="91440" tIns="45720" rIns="91440" bIns="45720" anchor="t">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b="1" dirty="0">
                <a:solidFill>
                  <a:schemeClr val="bg1"/>
                </a:solidFill>
              </a:rPr>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b="1">
              <a:solidFill>
                <a:schemeClr val="bg1"/>
              </a:solidFill>
            </a:endParaRPr>
          </a:p>
        </p:txBody>
      </p:sp>
      <p:pic>
        <p:nvPicPr>
          <p:cNvPr id="6" name="Picture 5">
            <a:extLst>
              <a:ext uri="{FF2B5EF4-FFF2-40B4-BE49-F238E27FC236}">
                <a16:creationId xmlns:a16="http://schemas.microsoft.com/office/drawing/2014/main" id="{CC82F790-7784-56FC-FC47-F4B9BF5F0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81" y="704653"/>
            <a:ext cx="6891321" cy="5448693"/>
          </a:xfrm>
          <a:prstGeom prst="rect">
            <a:avLst/>
          </a:prstGeom>
        </p:spPr>
      </p:pic>
    </p:spTree>
    <p:extLst>
      <p:ext uri="{BB962C8B-B14F-4D97-AF65-F5344CB8AC3E}">
        <p14:creationId xmlns:p14="http://schemas.microsoft.com/office/powerpoint/2010/main" val="284380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0BAB-97D2-9054-FD2F-95BC8B01B479}"/>
              </a:ext>
            </a:extLst>
          </p:cNvPr>
          <p:cNvSpPr>
            <a:spLocks noGrp="1"/>
          </p:cNvSpPr>
          <p:nvPr>
            <p:ph type="title"/>
          </p:nvPr>
        </p:nvSpPr>
        <p:spPr>
          <a:xfrm>
            <a:off x="8202050" y="69234"/>
            <a:ext cx="3413761" cy="1767626"/>
          </a:xfrm>
        </p:spPr>
        <p:txBody>
          <a:bodyPr>
            <a:normAutofit fontScale="90000"/>
          </a:bodyPr>
          <a:lstStyle/>
          <a:p>
            <a:r>
              <a:rPr lang="en-US" sz="2800" b="1" dirty="0">
                <a:solidFill>
                  <a:schemeClr val="bg1"/>
                </a:solidFill>
              </a:rPr>
              <a:t>Classification Machine Learning Models Used</a:t>
            </a:r>
            <a:endParaRPr lang="en-IN" sz="2800" b="1">
              <a:solidFill>
                <a:schemeClr val="bg1"/>
              </a:solidFill>
            </a:endParaRPr>
          </a:p>
        </p:txBody>
      </p:sp>
      <p:sp>
        <p:nvSpPr>
          <p:cNvPr id="3" name="Text Placeholder 3">
            <a:extLst>
              <a:ext uri="{FF2B5EF4-FFF2-40B4-BE49-F238E27FC236}">
                <a16:creationId xmlns:a16="http://schemas.microsoft.com/office/drawing/2014/main" id="{E6F27BFF-2F5C-9544-BE44-D7B8B602F9E4}"/>
              </a:ext>
            </a:extLst>
          </p:cNvPr>
          <p:cNvSpPr txBox="1">
            <a:spLocks/>
          </p:cNvSpPr>
          <p:nvPr/>
        </p:nvSpPr>
        <p:spPr>
          <a:xfrm>
            <a:off x="8113737" y="1986699"/>
            <a:ext cx="3502074" cy="1887718"/>
          </a:xfrm>
          <a:prstGeom prst="rect">
            <a:avLst/>
          </a:prstGeom>
        </p:spPr>
        <p:txBody>
          <a:bodyPr lIns="91440" tIns="45720" rIns="91440" bIns="45720" anchor="t"/>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b="1" dirty="0">
                <a:solidFill>
                  <a:schemeClr val="bg1"/>
                </a:solidFill>
              </a:rPr>
              <a:t>I made use of 11 Classification Machine Learning Models to check through the best accuracy along with cross validation score.</a:t>
            </a:r>
            <a:endParaRPr lang="en-IN" b="1">
              <a:solidFill>
                <a:schemeClr val="bg1"/>
              </a:solidFill>
            </a:endParaRPr>
          </a:p>
        </p:txBody>
      </p:sp>
      <p:pic>
        <p:nvPicPr>
          <p:cNvPr id="6" name="Picture 5">
            <a:extLst>
              <a:ext uri="{FF2B5EF4-FFF2-40B4-BE49-F238E27FC236}">
                <a16:creationId xmlns:a16="http://schemas.microsoft.com/office/drawing/2014/main" id="{A21B95C1-4312-9677-8E89-ADBE955AF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25" y="664589"/>
            <a:ext cx="3604572" cy="5494496"/>
          </a:xfrm>
          <a:prstGeom prst="rect">
            <a:avLst/>
          </a:prstGeom>
        </p:spPr>
      </p:pic>
      <p:pic>
        <p:nvPicPr>
          <p:cNvPr id="8" name="Picture 7">
            <a:extLst>
              <a:ext uri="{FF2B5EF4-FFF2-40B4-BE49-F238E27FC236}">
                <a16:creationId xmlns:a16="http://schemas.microsoft.com/office/drawing/2014/main" id="{DCB55AB4-7845-5C37-0B2B-90902FD15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182" y="664589"/>
            <a:ext cx="3809826" cy="5494496"/>
          </a:xfrm>
          <a:prstGeom prst="rect">
            <a:avLst/>
          </a:prstGeom>
        </p:spPr>
      </p:pic>
      <p:pic>
        <p:nvPicPr>
          <p:cNvPr id="10" name="Picture 9">
            <a:extLst>
              <a:ext uri="{FF2B5EF4-FFF2-40B4-BE49-F238E27FC236}">
                <a16:creationId xmlns:a16="http://schemas.microsoft.com/office/drawing/2014/main" id="{2D7A5F03-24C3-A6C3-7E65-091CEC57C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307" y="3977133"/>
            <a:ext cx="3505504" cy="2636748"/>
          </a:xfrm>
          <a:prstGeom prst="rect">
            <a:avLst/>
          </a:prstGeom>
        </p:spPr>
      </p:pic>
    </p:spTree>
    <p:extLst>
      <p:ext uri="{BB962C8B-B14F-4D97-AF65-F5344CB8AC3E}">
        <p14:creationId xmlns:p14="http://schemas.microsoft.com/office/powerpoint/2010/main" val="143723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8AEBF-0FDA-6A01-FFB1-59CF34644A47}"/>
              </a:ext>
            </a:extLst>
          </p:cNvPr>
          <p:cNvSpPr>
            <a:spLocks noGrp="1"/>
          </p:cNvSpPr>
          <p:nvPr>
            <p:ph type="title"/>
          </p:nvPr>
        </p:nvSpPr>
        <p:spPr>
          <a:xfrm>
            <a:off x="61732" y="485244"/>
            <a:ext cx="4831725" cy="1507067"/>
          </a:xfrm>
        </p:spPr>
        <p:txBody>
          <a:bodyPr vert="horz" lIns="91440" tIns="45720" rIns="91440" bIns="45720" rtlCol="0" anchor="ctr">
            <a:normAutofit/>
          </a:bodyPr>
          <a:lstStyle/>
          <a:p>
            <a:pPr algn="ctr"/>
            <a:r>
              <a:rPr lang="en-US" b="1" dirty="0"/>
              <a:t>Introduction</a:t>
            </a:r>
            <a:endParaRPr lang="en-US"/>
          </a:p>
        </p:txBody>
      </p:sp>
      <p:grpSp>
        <p:nvGrpSpPr>
          <p:cNvPr id="27" name="Group 2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8" name="Straight Connector 2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8CDED962-496E-4B3C-7904-6E6C3B8B99FB}"/>
              </a:ext>
            </a:extLst>
          </p:cNvPr>
          <p:cNvSpPr txBox="1"/>
          <p:nvPr/>
        </p:nvSpPr>
        <p:spPr>
          <a:xfrm>
            <a:off x="684212" y="1800202"/>
            <a:ext cx="9822287" cy="3883576"/>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b="1" i="0" dirty="0"/>
              <a:t>Problem Statement:</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500" b="1" i="0"/>
          </a:p>
          <a:p>
            <a:pPr>
              <a:lnSpc>
                <a:spcPct val="90000"/>
              </a:lnSpc>
              <a:spcBef>
                <a:spcPct val="20000"/>
              </a:spcBef>
              <a:spcAft>
                <a:spcPts val="600"/>
              </a:spcAft>
              <a:buClr>
                <a:schemeClr val="tx1"/>
              </a:buClr>
              <a:buSzPct val="80000"/>
              <a:buFont typeface="Wingdings 3" panose="05040102010807070707" pitchFamily="18" charset="2"/>
              <a:buChar char=""/>
            </a:pPr>
            <a:r>
              <a:rPr lang="en-US" sz="1500" b="0" i="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500"/>
          </a:p>
        </p:txBody>
      </p:sp>
    </p:spTree>
    <p:extLst>
      <p:ext uri="{BB962C8B-B14F-4D97-AF65-F5344CB8AC3E}">
        <p14:creationId xmlns:p14="http://schemas.microsoft.com/office/powerpoint/2010/main" val="89075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C0027C-E96C-34AF-881E-986C8321C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47" y="563212"/>
            <a:ext cx="3642676" cy="5448772"/>
          </a:xfrm>
          <a:prstGeom prst="rect">
            <a:avLst/>
          </a:prstGeom>
        </p:spPr>
      </p:pic>
      <p:pic>
        <p:nvPicPr>
          <p:cNvPr id="7" name="Picture 6">
            <a:extLst>
              <a:ext uri="{FF2B5EF4-FFF2-40B4-BE49-F238E27FC236}">
                <a16:creationId xmlns:a16="http://schemas.microsoft.com/office/drawing/2014/main" id="{05F21109-E031-7F03-4E57-E545E39C6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386" y="563211"/>
            <a:ext cx="3551228" cy="5448771"/>
          </a:xfrm>
          <a:prstGeom prst="rect">
            <a:avLst/>
          </a:prstGeom>
        </p:spPr>
      </p:pic>
      <p:pic>
        <p:nvPicPr>
          <p:cNvPr id="9" name="Picture 8">
            <a:extLst>
              <a:ext uri="{FF2B5EF4-FFF2-40B4-BE49-F238E27FC236}">
                <a16:creationId xmlns:a16="http://schemas.microsoft.com/office/drawing/2014/main" id="{91AF95FE-D994-46A1-58EC-4903479DF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7677" y="570832"/>
            <a:ext cx="3475021" cy="5441152"/>
          </a:xfrm>
          <a:prstGeom prst="rect">
            <a:avLst/>
          </a:prstGeom>
        </p:spPr>
      </p:pic>
    </p:spTree>
    <p:extLst>
      <p:ext uri="{BB962C8B-B14F-4D97-AF65-F5344CB8AC3E}">
        <p14:creationId xmlns:p14="http://schemas.microsoft.com/office/powerpoint/2010/main" val="93630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0942-9E53-6A20-0AD1-B2DE2F89897F}"/>
              </a:ext>
            </a:extLst>
          </p:cNvPr>
          <p:cNvSpPr>
            <a:spLocks noGrp="1"/>
          </p:cNvSpPr>
          <p:nvPr>
            <p:ph type="title"/>
          </p:nvPr>
        </p:nvSpPr>
        <p:spPr>
          <a:xfrm>
            <a:off x="8093183" y="904973"/>
            <a:ext cx="3624334" cy="2335491"/>
          </a:xfrm>
        </p:spPr>
        <p:txBody>
          <a:bodyPr/>
          <a:lstStyle/>
          <a:p>
            <a:r>
              <a:rPr lang="en-US" b="1" dirty="0">
                <a:solidFill>
                  <a:schemeClr val="bg1"/>
                </a:solidFill>
              </a:rPr>
              <a:t>Report on Best Model</a:t>
            </a:r>
            <a:endParaRPr lang="en-IN" b="1">
              <a:solidFill>
                <a:schemeClr val="bg1"/>
              </a:solidFill>
            </a:endParaRPr>
          </a:p>
        </p:txBody>
      </p:sp>
      <p:sp>
        <p:nvSpPr>
          <p:cNvPr id="3" name="Text Placeholder 3">
            <a:extLst>
              <a:ext uri="{FF2B5EF4-FFF2-40B4-BE49-F238E27FC236}">
                <a16:creationId xmlns:a16="http://schemas.microsoft.com/office/drawing/2014/main" id="{09F6DDD1-52AE-E52F-4E1E-E02C64D8DF5D}"/>
              </a:ext>
            </a:extLst>
          </p:cNvPr>
          <p:cNvSpPr txBox="1">
            <a:spLocks/>
          </p:cNvSpPr>
          <p:nvPr/>
        </p:nvSpPr>
        <p:spPr>
          <a:xfrm>
            <a:off x="7923213" y="3240465"/>
            <a:ext cx="3341817" cy="2093536"/>
          </a:xfrm>
          <a:prstGeom prst="rect">
            <a:avLst/>
          </a:prstGeom>
        </p:spPr>
        <p:txBody>
          <a:bodyPr lIns="91440" tIns="45720" rIns="91440" bIns="45720" anchor="t"/>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b="1" dirty="0">
                <a:solidFill>
                  <a:schemeClr val="bg1"/>
                </a:solidFill>
              </a:rPr>
              <a:t>I chose Extra Trees Classifier as my best model and then proceed to perform hyper parameter tuning on the same</a:t>
            </a:r>
            <a:endParaRPr lang="en-IN" b="1">
              <a:solidFill>
                <a:schemeClr val="bg1"/>
              </a:solidFill>
            </a:endParaRPr>
          </a:p>
        </p:txBody>
      </p:sp>
      <p:pic>
        <p:nvPicPr>
          <p:cNvPr id="6" name="Picture 5">
            <a:extLst>
              <a:ext uri="{FF2B5EF4-FFF2-40B4-BE49-F238E27FC236}">
                <a16:creationId xmlns:a16="http://schemas.microsoft.com/office/drawing/2014/main" id="{A15A0D49-7064-B115-DF9E-41614181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720" y="1170206"/>
            <a:ext cx="5640135" cy="4176101"/>
          </a:xfrm>
          <a:prstGeom prst="rect">
            <a:avLst/>
          </a:prstGeom>
        </p:spPr>
      </p:pic>
    </p:spTree>
    <p:extLst>
      <p:ext uri="{BB962C8B-B14F-4D97-AF65-F5344CB8AC3E}">
        <p14:creationId xmlns:p14="http://schemas.microsoft.com/office/powerpoint/2010/main" val="113277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B9F8-311F-E566-E982-59C228D41FDE}"/>
              </a:ext>
            </a:extLst>
          </p:cNvPr>
          <p:cNvSpPr>
            <a:spLocks noGrp="1"/>
          </p:cNvSpPr>
          <p:nvPr>
            <p:ph type="title"/>
          </p:nvPr>
        </p:nvSpPr>
        <p:spPr>
          <a:xfrm>
            <a:off x="1436154" y="279407"/>
            <a:ext cx="9143538" cy="719071"/>
          </a:xfrm>
        </p:spPr>
        <p:txBody>
          <a:bodyPr/>
          <a:lstStyle/>
          <a:p>
            <a:pPr algn="ctr"/>
            <a:r>
              <a:rPr lang="en-US" b="1" dirty="0">
                <a:solidFill>
                  <a:schemeClr val="bg1"/>
                </a:solidFill>
              </a:rPr>
              <a:t>Hyper parameter tuning</a:t>
            </a:r>
            <a:endParaRPr lang="en-IN" b="1">
              <a:solidFill>
                <a:schemeClr val="bg1"/>
              </a:solidFill>
            </a:endParaRPr>
          </a:p>
        </p:txBody>
      </p:sp>
      <p:pic>
        <p:nvPicPr>
          <p:cNvPr id="7" name="Picture 6">
            <a:extLst>
              <a:ext uri="{FF2B5EF4-FFF2-40B4-BE49-F238E27FC236}">
                <a16:creationId xmlns:a16="http://schemas.microsoft.com/office/drawing/2014/main" id="{43A97377-31E7-350C-ACD8-E23E0B6A4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36" y="1084338"/>
            <a:ext cx="8001714" cy="2997469"/>
          </a:xfrm>
          <a:prstGeom prst="rect">
            <a:avLst/>
          </a:prstGeom>
        </p:spPr>
      </p:pic>
      <p:pic>
        <p:nvPicPr>
          <p:cNvPr id="9" name="Picture 8">
            <a:extLst>
              <a:ext uri="{FF2B5EF4-FFF2-40B4-BE49-F238E27FC236}">
                <a16:creationId xmlns:a16="http://schemas.microsoft.com/office/drawing/2014/main" id="{DBD9C6E4-6127-7453-EAF2-F1E23318C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36" y="4168094"/>
            <a:ext cx="8007623" cy="2646223"/>
          </a:xfrm>
          <a:prstGeom prst="rect">
            <a:avLst/>
          </a:prstGeom>
        </p:spPr>
      </p:pic>
    </p:spTree>
    <p:extLst>
      <p:ext uri="{BB962C8B-B14F-4D97-AF65-F5344CB8AC3E}">
        <p14:creationId xmlns:p14="http://schemas.microsoft.com/office/powerpoint/2010/main" val="239337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BA8EE3-CC99-8C79-1119-37C918411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30" y="1036112"/>
            <a:ext cx="4290432" cy="4785775"/>
          </a:xfrm>
          <a:prstGeom prst="rect">
            <a:avLst/>
          </a:prstGeom>
        </p:spPr>
      </p:pic>
      <p:pic>
        <p:nvPicPr>
          <p:cNvPr id="7" name="Picture 6">
            <a:extLst>
              <a:ext uri="{FF2B5EF4-FFF2-40B4-BE49-F238E27FC236}">
                <a16:creationId xmlns:a16="http://schemas.microsoft.com/office/drawing/2014/main" id="{09DB236A-9A19-57C9-8428-2B2385543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888" y="1024327"/>
            <a:ext cx="4637827" cy="4796929"/>
          </a:xfrm>
          <a:prstGeom prst="rect">
            <a:avLst/>
          </a:prstGeom>
        </p:spPr>
      </p:pic>
      <p:sp>
        <p:nvSpPr>
          <p:cNvPr id="8" name="Title 1">
            <a:extLst>
              <a:ext uri="{FF2B5EF4-FFF2-40B4-BE49-F238E27FC236}">
                <a16:creationId xmlns:a16="http://schemas.microsoft.com/office/drawing/2014/main" id="{FFA6EB23-CE0D-C51D-C9CE-02CFE2410D22}"/>
              </a:ext>
            </a:extLst>
          </p:cNvPr>
          <p:cNvSpPr>
            <a:spLocks noGrp="1"/>
          </p:cNvSpPr>
          <p:nvPr>
            <p:ph type="title"/>
          </p:nvPr>
        </p:nvSpPr>
        <p:spPr>
          <a:xfrm>
            <a:off x="1296633" y="279407"/>
            <a:ext cx="9143538" cy="719071"/>
          </a:xfrm>
        </p:spPr>
        <p:txBody>
          <a:bodyPr/>
          <a:lstStyle/>
          <a:p>
            <a:pPr algn="ctr"/>
            <a:r>
              <a:rPr lang="en-US" b="1" dirty="0">
                <a:solidFill>
                  <a:schemeClr val="bg1"/>
                </a:solidFill>
              </a:rPr>
              <a:t>Hyper parameter tuning result</a:t>
            </a:r>
            <a:endParaRPr lang="en-IN" b="1" dirty="0">
              <a:solidFill>
                <a:schemeClr val="bg1"/>
              </a:solidFill>
            </a:endParaRPr>
          </a:p>
        </p:txBody>
      </p:sp>
    </p:spTree>
    <p:extLst>
      <p:ext uri="{BB962C8B-B14F-4D97-AF65-F5344CB8AC3E}">
        <p14:creationId xmlns:p14="http://schemas.microsoft.com/office/powerpoint/2010/main" val="2543737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18FA-C1DA-1040-3424-4F9A7773EA4A}"/>
              </a:ext>
            </a:extLst>
          </p:cNvPr>
          <p:cNvSpPr>
            <a:spLocks noGrp="1"/>
          </p:cNvSpPr>
          <p:nvPr>
            <p:ph type="title"/>
          </p:nvPr>
        </p:nvSpPr>
        <p:spPr>
          <a:xfrm>
            <a:off x="1286990" y="468198"/>
            <a:ext cx="9143538" cy="1066800"/>
          </a:xfrm>
        </p:spPr>
        <p:txBody>
          <a:bodyPr/>
          <a:lstStyle/>
          <a:p>
            <a:pPr algn="ctr"/>
            <a:r>
              <a:rPr lang="en-US" b="1" dirty="0">
                <a:solidFill>
                  <a:schemeClr val="bg1"/>
                </a:solidFill>
              </a:rPr>
              <a:t>Conclusion</a:t>
            </a:r>
            <a:endParaRPr lang="en-IN" b="1" dirty="0">
              <a:solidFill>
                <a:schemeClr val="bg1"/>
              </a:solidFill>
            </a:endParaRPr>
          </a:p>
        </p:txBody>
      </p:sp>
      <p:sp>
        <p:nvSpPr>
          <p:cNvPr id="3" name="TextBox 2">
            <a:extLst>
              <a:ext uri="{FF2B5EF4-FFF2-40B4-BE49-F238E27FC236}">
                <a16:creationId xmlns:a16="http://schemas.microsoft.com/office/drawing/2014/main" id="{C809652E-E18A-E1C1-61C5-068BE7122F62}"/>
              </a:ext>
            </a:extLst>
          </p:cNvPr>
          <p:cNvSpPr txBox="1"/>
          <p:nvPr/>
        </p:nvSpPr>
        <p:spPr>
          <a:xfrm>
            <a:off x="923827" y="1676400"/>
            <a:ext cx="9869864" cy="2585323"/>
          </a:xfrm>
          <a:prstGeom prst="rect">
            <a:avLst/>
          </a:prstGeom>
          <a:noFill/>
          <a:ln>
            <a:noFill/>
          </a:ln>
        </p:spPr>
        <p:txBody>
          <a:bodyPr wrap="square" lIns="91440" tIns="45720" rIns="91440" bIns="45720" anchor="t">
            <a:spAutoFit/>
          </a:bodyPr>
          <a:lstStyle/>
          <a:p>
            <a:pPr marL="285750" indent="-285750" algn="just">
              <a:buFont typeface="Wingdings" panose="05000000000000000000" pitchFamily="2" charset="2"/>
              <a:buChar char="§"/>
            </a:pPr>
            <a:r>
              <a:rPr lang="en-US" b="1" dirty="0">
                <a:solidFill>
                  <a:schemeClr val="bg1"/>
                </a:solidFill>
              </a:rPr>
              <a:t>Key Findings and Conclusions of the Study: From the final model MFI can find if a person will return money or not and should a MFI provide a load to that person or not judging from the various features taken into consideration.</a:t>
            </a:r>
          </a:p>
          <a:p>
            <a:pPr marL="285750" indent="-285750" algn="just">
              <a:buFont typeface="Wingdings" panose="05000000000000000000" pitchFamily="2" charset="2"/>
              <a:buChar char="§"/>
            </a:pPr>
            <a:endParaRPr lang="en-US" b="1" dirty="0">
              <a:solidFill>
                <a:schemeClr val="bg1"/>
              </a:solidFill>
            </a:endParaRPr>
          </a:p>
          <a:p>
            <a:pPr marL="285750" indent="-285750" algn="just">
              <a:buFont typeface="Wingdings" panose="05000000000000000000" pitchFamily="2" charset="2"/>
              <a:buChar char="§"/>
            </a:pPr>
            <a:r>
              <a:rPr lang="en-US" b="1" dirty="0">
                <a:solidFill>
                  <a:schemeClr val="bg1"/>
                </a:solidFill>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549951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E73D-1C21-EC40-83D1-56DE1C270CCB}"/>
              </a:ext>
            </a:extLst>
          </p:cNvPr>
          <p:cNvSpPr>
            <a:spLocks noGrp="1"/>
          </p:cNvSpPr>
          <p:nvPr>
            <p:ph type="title"/>
          </p:nvPr>
        </p:nvSpPr>
        <p:spPr>
          <a:xfrm>
            <a:off x="1522876" y="609600"/>
            <a:ext cx="9143538" cy="1066800"/>
          </a:xfrm>
        </p:spPr>
        <p:txBody>
          <a:bodyPr>
            <a:normAutofit fontScale="90000"/>
          </a:bodyPr>
          <a:lstStyle/>
          <a:p>
            <a:pPr algn="ctr"/>
            <a:r>
              <a:rPr lang="en-US" b="1" dirty="0">
                <a:solidFill>
                  <a:schemeClr val="bg1"/>
                </a:solidFill>
              </a:rPr>
              <a:t>Limitations of this work and Scope for Future Work</a:t>
            </a:r>
            <a:endParaRPr lang="en-IN" b="1">
              <a:solidFill>
                <a:schemeClr val="bg1"/>
              </a:solidFill>
            </a:endParaRPr>
          </a:p>
        </p:txBody>
      </p:sp>
      <p:sp>
        <p:nvSpPr>
          <p:cNvPr id="3" name="TextBox 2">
            <a:extLst>
              <a:ext uri="{FF2B5EF4-FFF2-40B4-BE49-F238E27FC236}">
                <a16:creationId xmlns:a16="http://schemas.microsoft.com/office/drawing/2014/main" id="{80BCD311-1ED6-4C8E-9E3C-DBE84150FE50}"/>
              </a:ext>
            </a:extLst>
          </p:cNvPr>
          <p:cNvSpPr txBox="1"/>
          <p:nvPr/>
        </p:nvSpPr>
        <p:spPr>
          <a:xfrm>
            <a:off x="994975" y="2136338"/>
            <a:ext cx="9906000" cy="2585323"/>
          </a:xfrm>
          <a:prstGeom prst="rect">
            <a:avLst/>
          </a:prstGeom>
          <a:noFill/>
          <a:ln>
            <a:noFill/>
          </a:ln>
        </p:spPr>
        <p:txBody>
          <a:bodyPr wrap="square" lIns="91440" tIns="45720" rIns="91440" bIns="45720" anchor="t">
            <a:spAutoFit/>
          </a:bodyPr>
          <a:lstStyle/>
          <a:p>
            <a:pPr marL="285750" indent="-285750" algn="just">
              <a:buFont typeface="Wingdings" panose="05000000000000000000" pitchFamily="2" charset="2"/>
              <a:buChar char="§"/>
            </a:pPr>
            <a:r>
              <a:rPr lang="en-US" b="1" dirty="0">
                <a:solidFill>
                  <a:schemeClr val="bg1"/>
                </a:solidFill>
              </a:rPr>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b="1" dirty="0">
              <a:solidFill>
                <a:schemeClr val="bg1"/>
              </a:solidFill>
            </a:endParaRPr>
          </a:p>
          <a:p>
            <a:pPr marL="285750" indent="-285750" algn="just">
              <a:buFont typeface="Wingdings" panose="05000000000000000000" pitchFamily="2" charset="2"/>
              <a:buChar char="§"/>
            </a:pPr>
            <a:r>
              <a:rPr lang="en-US" b="1" dirty="0">
                <a:solidFill>
                  <a:schemeClr val="bg1"/>
                </a:solidFill>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b="1">
              <a:solidFill>
                <a:schemeClr val="bg1"/>
              </a:solidFill>
            </a:endParaRPr>
          </a:p>
        </p:txBody>
      </p:sp>
    </p:spTree>
    <p:extLst>
      <p:ext uri="{BB962C8B-B14F-4D97-AF65-F5344CB8AC3E}">
        <p14:creationId xmlns:p14="http://schemas.microsoft.com/office/powerpoint/2010/main" val="243683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5" name="Straight Connector 54">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 name="Picture 3" descr="A picture containing text&#10;&#10;Description automatically generated">
            <a:extLst>
              <a:ext uri="{FF2B5EF4-FFF2-40B4-BE49-F238E27FC236}">
                <a16:creationId xmlns:a16="http://schemas.microsoft.com/office/drawing/2014/main" id="{7F759D4A-FCA1-3FEE-3E2E-EBBD6E35FA41}"/>
              </a:ext>
            </a:extLst>
          </p:cNvPr>
          <p:cNvPicPr>
            <a:picLocks noChangeAspect="1"/>
          </p:cNvPicPr>
          <p:nvPr/>
        </p:nvPicPr>
        <p:blipFill rotWithShape="1">
          <a:blip r:embed="rId2"/>
          <a:srcRect t="21301" b="21301"/>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2857C6E-B8F6-1D62-B526-F9D19B761D33}"/>
              </a:ext>
            </a:extLst>
          </p:cNvPr>
          <p:cNvSpPr txBox="1"/>
          <p:nvPr/>
        </p:nvSpPr>
        <p:spPr>
          <a:xfrm>
            <a:off x="7532710" y="3526363"/>
            <a:ext cx="3971902" cy="131237"/>
          </a:xfrm>
          <a:prstGeom prst="rect">
            <a:avLst/>
          </a:prstGeom>
        </p:spPr>
        <p:txBody>
          <a:bodyPr vert="horz" lIns="91440" tIns="45720" rIns="91440" bIns="45720" rtlCol="0" anchor="b">
            <a:normAutofit fontScale="25000" lnSpcReduction="20000"/>
          </a:bodyPr>
          <a:lstStyle/>
          <a:p>
            <a:pPr>
              <a:spcBef>
                <a:spcPct val="0"/>
              </a:spcBef>
              <a:spcAft>
                <a:spcPts val="600"/>
              </a:spcAft>
            </a:pPr>
            <a:endParaRPr lang="en-US" sz="4800" b="1" cap="all" dirty="0">
              <a:ln w="3175" cmpd="sng">
                <a:noFill/>
              </a:ln>
              <a:latin typeface="+mj-lt"/>
              <a:ea typeface="+mj-ea"/>
              <a:cs typeface="+mj-cs"/>
            </a:endParaRPr>
          </a:p>
        </p:txBody>
      </p:sp>
    </p:spTree>
    <p:extLst>
      <p:ext uri="{BB962C8B-B14F-4D97-AF65-F5344CB8AC3E}">
        <p14:creationId xmlns:p14="http://schemas.microsoft.com/office/powerpoint/2010/main" val="384665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7052D-CF43-E27D-A6FD-D11E633B9FC4}"/>
              </a:ext>
            </a:extLst>
          </p:cNvPr>
          <p:cNvSpPr>
            <a:spLocks noGrp="1"/>
          </p:cNvSpPr>
          <p:nvPr>
            <p:ph type="title"/>
          </p:nvPr>
        </p:nvSpPr>
        <p:spPr>
          <a:xfrm>
            <a:off x="1834919" y="685800"/>
            <a:ext cx="3705269" cy="5308599"/>
          </a:xfrm>
        </p:spPr>
        <p:txBody>
          <a:bodyPr>
            <a:normAutofit/>
          </a:bodyPr>
          <a:lstStyle/>
          <a:p>
            <a:r>
              <a:rPr lang="en-US" sz="3200" b="1" dirty="0">
                <a:solidFill>
                  <a:srgbClr val="FFFFFF"/>
                </a:solidFill>
              </a:rPr>
              <a:t>Introduction</a:t>
            </a:r>
            <a:endParaRPr lang="en-IN" sz="3200" b="1" dirty="0">
              <a:solidFill>
                <a:srgbClr val="FFFFFF"/>
              </a:solidFill>
            </a:endParaRPr>
          </a:p>
        </p:txBody>
      </p:sp>
      <p:sp>
        <p:nvSpPr>
          <p:cNvPr id="3" name="Content Placeholder 2">
            <a:extLst>
              <a:ext uri="{FF2B5EF4-FFF2-40B4-BE49-F238E27FC236}">
                <a16:creationId xmlns:a16="http://schemas.microsoft.com/office/drawing/2014/main" id="{C59DF068-A05C-9A48-1E27-E7FFF31D1616}"/>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400" b="0" i="0">
                <a:solidFill>
                  <a:srgbClr val="FFFFFF"/>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400">
              <a:solidFill>
                <a:srgbClr val="FFFFFF"/>
              </a:solidFill>
              <a:latin typeface="+mj-lt"/>
            </a:endParaRPr>
          </a:p>
        </p:txBody>
      </p:sp>
    </p:spTree>
    <p:extLst>
      <p:ext uri="{BB962C8B-B14F-4D97-AF65-F5344CB8AC3E}">
        <p14:creationId xmlns:p14="http://schemas.microsoft.com/office/powerpoint/2010/main" val="196801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04BF-C37D-B4C4-629C-BA6F29EB70D6}"/>
              </a:ext>
            </a:extLst>
          </p:cNvPr>
          <p:cNvSpPr>
            <a:spLocks noGrp="1"/>
          </p:cNvSpPr>
          <p:nvPr>
            <p:ph type="title"/>
          </p:nvPr>
        </p:nvSpPr>
        <p:spPr>
          <a:xfrm>
            <a:off x="1522876" y="609600"/>
            <a:ext cx="9143538" cy="1066800"/>
          </a:xfrm>
        </p:spPr>
        <p:txBody>
          <a:bodyPr/>
          <a:lstStyle/>
          <a:p>
            <a:pPr algn="ctr"/>
            <a:r>
              <a:rPr lang="en-IN" b="1" dirty="0">
                <a:solidFill>
                  <a:schemeClr val="bg1"/>
                </a:solidFill>
              </a:rPr>
              <a:t>Exercise</a:t>
            </a:r>
          </a:p>
        </p:txBody>
      </p:sp>
      <p:graphicFrame>
        <p:nvGraphicFramePr>
          <p:cNvPr id="5" name="Content Placeholder 2">
            <a:extLst>
              <a:ext uri="{FF2B5EF4-FFF2-40B4-BE49-F238E27FC236}">
                <a16:creationId xmlns:a16="http://schemas.microsoft.com/office/drawing/2014/main" id="{B4DA59AF-3101-C4FE-8807-F5B6F7137E9A}"/>
              </a:ext>
            </a:extLst>
          </p:cNvPr>
          <p:cNvGraphicFramePr>
            <a:graphicFrameLocks noGrp="1"/>
          </p:cNvGraphicFramePr>
          <p:nvPr>
            <p:ph idx="1"/>
          </p:nvPr>
        </p:nvGraphicFramePr>
        <p:xfrm>
          <a:off x="1228841" y="1676400"/>
          <a:ext cx="9143538" cy="3454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6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DC01-DE9F-6B0C-950B-5F60868A8686}"/>
              </a:ext>
            </a:extLst>
          </p:cNvPr>
          <p:cNvSpPr>
            <a:spLocks noGrp="1"/>
          </p:cNvSpPr>
          <p:nvPr>
            <p:ph type="title"/>
          </p:nvPr>
        </p:nvSpPr>
        <p:spPr>
          <a:xfrm>
            <a:off x="1522876" y="609600"/>
            <a:ext cx="9143538" cy="1066800"/>
          </a:xfrm>
        </p:spPr>
        <p:txBody>
          <a:bodyPr/>
          <a:lstStyle/>
          <a:p>
            <a:pPr algn="ctr"/>
            <a:r>
              <a:rPr lang="en-US" b="1" dirty="0">
                <a:solidFill>
                  <a:schemeClr val="bg1"/>
                </a:solidFill>
              </a:rPr>
              <a:t>Project Goals</a:t>
            </a:r>
          </a:p>
        </p:txBody>
      </p:sp>
      <p:graphicFrame>
        <p:nvGraphicFramePr>
          <p:cNvPr id="5" name="Content Placeholder 2">
            <a:extLst>
              <a:ext uri="{FF2B5EF4-FFF2-40B4-BE49-F238E27FC236}">
                <a16:creationId xmlns:a16="http://schemas.microsoft.com/office/drawing/2014/main" id="{90369F70-DA8F-FD02-3E11-E2A88EB2A7ED}"/>
              </a:ext>
            </a:extLst>
          </p:cNvPr>
          <p:cNvGraphicFramePr>
            <a:graphicFrameLocks noGrp="1"/>
          </p:cNvGraphicFramePr>
          <p:nvPr>
            <p:ph idx="1"/>
            <p:extLst>
              <p:ext uri="{D42A27DB-BD31-4B8C-83A1-F6EECF244321}">
                <p14:modId xmlns:p14="http://schemas.microsoft.com/office/powerpoint/2010/main" val="2614458990"/>
              </p:ext>
            </p:extLst>
          </p:nvPr>
        </p:nvGraphicFramePr>
        <p:xfrm>
          <a:off x="1519689" y="1536050"/>
          <a:ext cx="8914936"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24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DC5BB1E-D10E-A090-A3C0-135B0F410408}"/>
              </a:ext>
            </a:extLst>
          </p:cNvPr>
          <p:cNvSpPr>
            <a:spLocks noGrp="1"/>
          </p:cNvSpPr>
          <p:nvPr>
            <p:ph type="title"/>
          </p:nvPr>
        </p:nvSpPr>
        <p:spPr>
          <a:xfrm>
            <a:off x="1522876" y="609600"/>
            <a:ext cx="9143538" cy="1066800"/>
          </a:xfrm>
        </p:spPr>
        <p:txBody>
          <a:bodyPr/>
          <a:lstStyle/>
          <a:p>
            <a:pPr algn="ctr"/>
            <a:r>
              <a:rPr lang="en-US" b="1" dirty="0">
                <a:solidFill>
                  <a:schemeClr val="bg1"/>
                </a:solidFill>
              </a:rPr>
              <a:t>Technology</a:t>
            </a:r>
          </a:p>
        </p:txBody>
      </p:sp>
      <p:graphicFrame>
        <p:nvGraphicFramePr>
          <p:cNvPr id="5" name="Content Placeholder 1">
            <a:extLst>
              <a:ext uri="{FF2B5EF4-FFF2-40B4-BE49-F238E27FC236}">
                <a16:creationId xmlns:a16="http://schemas.microsoft.com/office/drawing/2014/main" id="{9D3E7FEB-29CE-89E1-7AED-456AA531DC84}"/>
              </a:ext>
            </a:extLst>
          </p:cNvPr>
          <p:cNvGraphicFramePr>
            <a:graphicFrameLocks noGrp="1"/>
          </p:cNvGraphicFramePr>
          <p:nvPr>
            <p:ph idx="1"/>
          </p:nvPr>
        </p:nvGraphicFramePr>
        <p:xfrm>
          <a:off x="1065212" y="1981200"/>
          <a:ext cx="9601202"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60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2">
            <a:extLst>
              <a:ext uri="{FF2B5EF4-FFF2-40B4-BE49-F238E27FC236}">
                <a16:creationId xmlns:a16="http://schemas.microsoft.com/office/drawing/2014/main" id="{F0A1404F-A011-1CDF-9574-74372047C0FF}"/>
              </a:ext>
            </a:extLst>
          </p:cNvPr>
          <p:cNvSpPr>
            <a:spLocks noGrp="1"/>
          </p:cNvSpPr>
          <p:nvPr>
            <p:ph type="title"/>
          </p:nvPr>
        </p:nvSpPr>
        <p:spPr>
          <a:xfrm>
            <a:off x="684212" y="485244"/>
            <a:ext cx="8534400" cy="1507067"/>
          </a:xfrm>
        </p:spPr>
        <p:txBody>
          <a:bodyPr>
            <a:normAutofit/>
          </a:bodyPr>
          <a:lstStyle/>
          <a:p>
            <a:r>
              <a:rPr lang="en-US" b="1" dirty="0"/>
              <a:t>Data Description</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1">
            <a:extLst>
              <a:ext uri="{FF2B5EF4-FFF2-40B4-BE49-F238E27FC236}">
                <a16:creationId xmlns:a16="http://schemas.microsoft.com/office/drawing/2014/main" id="{9DBB9EA3-F15F-2B1E-D597-7665CEDA20D2}"/>
              </a:ext>
            </a:extLst>
          </p:cNvPr>
          <p:cNvSpPr>
            <a:spLocks noGrp="1"/>
          </p:cNvSpPr>
          <p:nvPr>
            <p:ph idx="1"/>
          </p:nvPr>
        </p:nvSpPr>
        <p:spPr>
          <a:xfrm>
            <a:off x="684212" y="2068511"/>
            <a:ext cx="8534400" cy="3615267"/>
          </a:xfrm>
        </p:spPr>
        <p:txBody>
          <a:bodyPr numCol="2">
            <a:normAutofit/>
          </a:bodyPr>
          <a:lstStyle/>
          <a:p>
            <a:pPr>
              <a:lnSpc>
                <a:spcPct val="90000"/>
              </a:lnSpc>
              <a:buFont typeface="Arial" panose="020B0604020202020204" pitchFamily="34" charset="0"/>
              <a:buChar char="•"/>
            </a:pPr>
            <a:r>
              <a:rPr lang="en-US" sz="1400" b="0" i="0">
                <a:effectLst/>
                <a:latin typeface="+mj-lt"/>
              </a:rPr>
              <a:t>label : Flag indicating whether the user paid back the credit amount within 5 days of issuing the loan {1:success, 0:failure}</a:t>
            </a:r>
          </a:p>
          <a:p>
            <a:pPr>
              <a:lnSpc>
                <a:spcPct val="90000"/>
              </a:lnSpc>
              <a:buFont typeface="Arial" panose="020B0604020202020204" pitchFamily="34" charset="0"/>
              <a:buChar char="•"/>
            </a:pPr>
            <a:r>
              <a:rPr lang="en-US" sz="1400" b="0" i="0">
                <a:effectLst/>
                <a:latin typeface="+mj-lt"/>
              </a:rPr>
              <a:t>msisdn : Mobile number of user</a:t>
            </a:r>
          </a:p>
          <a:p>
            <a:pPr>
              <a:lnSpc>
                <a:spcPct val="90000"/>
              </a:lnSpc>
              <a:buFont typeface="Arial" panose="020B0604020202020204" pitchFamily="34" charset="0"/>
              <a:buChar char="•"/>
            </a:pPr>
            <a:r>
              <a:rPr lang="en-US" sz="1400" b="0" i="0">
                <a:effectLst/>
                <a:latin typeface="+mj-lt"/>
              </a:rPr>
              <a:t>aon : Age on cellular network in days</a:t>
            </a:r>
          </a:p>
          <a:p>
            <a:pPr>
              <a:lnSpc>
                <a:spcPct val="90000"/>
              </a:lnSpc>
              <a:buFont typeface="Arial" panose="020B0604020202020204" pitchFamily="34" charset="0"/>
              <a:buChar char="•"/>
            </a:pPr>
            <a:r>
              <a:rPr lang="en-US" sz="1400" b="0" i="0">
                <a:effectLst/>
                <a:latin typeface="+mj-lt"/>
              </a:rPr>
              <a:t>daily_decr30 : Daily amount spent from main account, averaged over last 30 days (in Indonesian Rupiah)</a:t>
            </a:r>
          </a:p>
          <a:p>
            <a:pPr>
              <a:lnSpc>
                <a:spcPct val="90000"/>
              </a:lnSpc>
              <a:buFont typeface="Arial" panose="020B0604020202020204" pitchFamily="34" charset="0"/>
              <a:buChar char="•"/>
            </a:pPr>
            <a:r>
              <a:rPr lang="en-US" sz="1400" b="0" i="0">
                <a:effectLst/>
                <a:latin typeface="+mj-lt"/>
              </a:rPr>
              <a:t>daily_decr90 : Daily amount spent from main account, averaged over last 90 days (in Indonesian Rupiah)</a:t>
            </a:r>
          </a:p>
          <a:p>
            <a:pPr>
              <a:lnSpc>
                <a:spcPct val="90000"/>
              </a:lnSpc>
              <a:buFont typeface="Arial" panose="020B0604020202020204" pitchFamily="34" charset="0"/>
              <a:buChar char="•"/>
            </a:pPr>
            <a:r>
              <a:rPr lang="en-US" sz="1400" b="0" i="0">
                <a:effectLst/>
                <a:latin typeface="+mj-lt"/>
              </a:rPr>
              <a:t>rental30 : Average main account balance over last 30 days</a:t>
            </a:r>
          </a:p>
          <a:p>
            <a:pPr>
              <a:lnSpc>
                <a:spcPct val="90000"/>
              </a:lnSpc>
              <a:buFont typeface="Arial" panose="020B0604020202020204" pitchFamily="34" charset="0"/>
              <a:buChar char="•"/>
            </a:pPr>
            <a:r>
              <a:rPr lang="en-US" sz="1400" b="0" i="0">
                <a:effectLst/>
                <a:latin typeface="+mj-lt"/>
              </a:rPr>
              <a:t>rental90 : Average main account balance over last 90 days</a:t>
            </a:r>
          </a:p>
          <a:p>
            <a:pPr>
              <a:lnSpc>
                <a:spcPct val="90000"/>
              </a:lnSpc>
              <a:buFont typeface="Arial" panose="020B0604020202020204" pitchFamily="34" charset="0"/>
              <a:buChar char="•"/>
            </a:pPr>
            <a:r>
              <a:rPr lang="en-US" sz="1400" b="0" i="0">
                <a:effectLst/>
                <a:latin typeface="+mj-lt"/>
              </a:rPr>
              <a:t>last_rech_date_ma : Number of days till last recharge of main account</a:t>
            </a:r>
          </a:p>
          <a:p>
            <a:pPr>
              <a:lnSpc>
                <a:spcPct val="90000"/>
              </a:lnSpc>
              <a:buFont typeface="Arial" panose="020B0604020202020204" pitchFamily="34" charset="0"/>
              <a:buChar char="•"/>
            </a:pPr>
            <a:r>
              <a:rPr lang="en-US" sz="1400" b="0" i="0">
                <a:effectLst/>
                <a:latin typeface="+mj-lt"/>
              </a:rPr>
              <a:t>last_rech_date_da : Number of days till last recharge of data account</a:t>
            </a:r>
          </a:p>
          <a:p>
            <a:pPr>
              <a:lnSpc>
                <a:spcPct val="90000"/>
              </a:lnSpc>
              <a:buFont typeface="Arial" panose="020B0604020202020204" pitchFamily="34" charset="0"/>
              <a:buChar char="•"/>
            </a:pPr>
            <a:r>
              <a:rPr lang="en-US" sz="1400" b="0" i="0">
                <a:effectLst/>
                <a:latin typeface="+mj-lt"/>
              </a:rPr>
              <a:t>last_rech_amt_ma : Amount of last recharge of main account (in Indonesian Rupiah)</a:t>
            </a:r>
          </a:p>
          <a:p>
            <a:pPr>
              <a:lnSpc>
                <a:spcPct val="90000"/>
              </a:lnSpc>
              <a:buFont typeface="Arial" panose="020B0604020202020204" pitchFamily="34" charset="0"/>
              <a:buChar char="•"/>
            </a:pPr>
            <a:r>
              <a:rPr lang="en-US" sz="1400" b="0" i="0">
                <a:effectLst/>
                <a:latin typeface="+mj-lt"/>
              </a:rPr>
              <a:t>cnt_ma_rech30 : Number of times main account got recharged in last 30 days</a:t>
            </a:r>
          </a:p>
          <a:p>
            <a:pPr>
              <a:lnSpc>
                <a:spcPct val="90000"/>
              </a:lnSpc>
              <a:buFont typeface="Arial" panose="020B0604020202020204" pitchFamily="34" charset="0"/>
              <a:buChar char="•"/>
            </a:pPr>
            <a:r>
              <a:rPr lang="en-US" sz="1400" b="0" i="0">
                <a:effectLst/>
                <a:latin typeface="+mj-lt"/>
              </a:rPr>
              <a:t>fr_ma_rech30 : Frequency of main account recharged in last 30 days</a:t>
            </a:r>
          </a:p>
        </p:txBody>
      </p:sp>
    </p:spTree>
    <p:extLst>
      <p:ext uri="{BB962C8B-B14F-4D97-AF65-F5344CB8AC3E}">
        <p14:creationId xmlns:p14="http://schemas.microsoft.com/office/powerpoint/2010/main" val="244281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1"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2">
            <a:extLst>
              <a:ext uri="{FF2B5EF4-FFF2-40B4-BE49-F238E27FC236}">
                <a16:creationId xmlns:a16="http://schemas.microsoft.com/office/drawing/2014/main" id="{ED291B9D-DF60-7712-C818-529350E0AA32}"/>
              </a:ext>
            </a:extLst>
          </p:cNvPr>
          <p:cNvSpPr>
            <a:spLocks noGrp="1"/>
          </p:cNvSpPr>
          <p:nvPr>
            <p:ph type="title"/>
          </p:nvPr>
        </p:nvSpPr>
        <p:spPr>
          <a:xfrm>
            <a:off x="684212" y="5388852"/>
            <a:ext cx="8534400" cy="1346082"/>
          </a:xfrm>
        </p:spPr>
        <p:txBody>
          <a:bodyPr>
            <a:normAutofit/>
          </a:bodyPr>
          <a:lstStyle/>
          <a:p>
            <a:r>
              <a:rPr lang="en-US" sz="4000" b="1" dirty="0">
                <a:solidFill>
                  <a:schemeClr val="tx2"/>
                </a:solidFill>
              </a:rPr>
              <a:t>Data Description</a:t>
            </a:r>
          </a:p>
        </p:txBody>
      </p:sp>
      <p:sp>
        <p:nvSpPr>
          <p:cNvPr id="3" name="Content Placeholder 1">
            <a:extLst>
              <a:ext uri="{FF2B5EF4-FFF2-40B4-BE49-F238E27FC236}">
                <a16:creationId xmlns:a16="http://schemas.microsoft.com/office/drawing/2014/main" id="{72D16E8D-1458-4BAC-59FA-434BABCD0439}"/>
              </a:ext>
            </a:extLst>
          </p:cNvPr>
          <p:cNvSpPr>
            <a:spLocks noGrp="1"/>
          </p:cNvSpPr>
          <p:nvPr>
            <p:ph idx="1"/>
          </p:nvPr>
        </p:nvSpPr>
        <p:spPr>
          <a:xfrm>
            <a:off x="684212" y="267237"/>
            <a:ext cx="8673921" cy="5117801"/>
          </a:xfrm>
        </p:spPr>
        <p:txBody>
          <a:bodyPr numCol="2">
            <a:normAutofit/>
          </a:bodyPr>
          <a:lstStyle/>
          <a:p>
            <a:pPr>
              <a:lnSpc>
                <a:spcPct val="90000"/>
              </a:lnSpc>
              <a:buFont typeface="Arial" panose="020B0604020202020204" pitchFamily="34" charset="0"/>
              <a:buChar char="•"/>
            </a:pPr>
            <a:r>
              <a:rPr lang="en-US" sz="1400" b="0" i="0">
                <a:effectLst/>
                <a:latin typeface="+mj-lt"/>
              </a:rPr>
              <a:t>sumamnt_ma_rech30 : Total amount of recharge in main account over last 30 days (in Indonesian Rupiah)</a:t>
            </a:r>
          </a:p>
          <a:p>
            <a:pPr>
              <a:lnSpc>
                <a:spcPct val="90000"/>
              </a:lnSpc>
              <a:buFont typeface="Arial" panose="020B0604020202020204" pitchFamily="34" charset="0"/>
              <a:buChar char="•"/>
            </a:pPr>
            <a:r>
              <a:rPr lang="en-US" sz="1400" b="0" i="0">
                <a:effectLst/>
                <a:latin typeface="+mj-lt"/>
              </a:rPr>
              <a:t>medianamnt_ma_rech30 : Median of amount of recharges done in main account over last 30 days at user level (in Indonesian Rupiah)</a:t>
            </a:r>
          </a:p>
          <a:p>
            <a:pPr>
              <a:lnSpc>
                <a:spcPct val="90000"/>
              </a:lnSpc>
              <a:buFont typeface="Arial" panose="020B0604020202020204" pitchFamily="34" charset="0"/>
              <a:buChar char="•"/>
            </a:pPr>
            <a:r>
              <a:rPr lang="en-US" sz="1400" b="0" i="0">
                <a:effectLst/>
                <a:latin typeface="+mj-lt"/>
              </a:rPr>
              <a:t>medianmarechprebal30 : Median of main account balance just before recharge in last 30 days at user level (in Indonesian Rupiah)</a:t>
            </a:r>
          </a:p>
          <a:p>
            <a:pPr>
              <a:lnSpc>
                <a:spcPct val="90000"/>
              </a:lnSpc>
              <a:buFont typeface="Arial" panose="020B0604020202020204" pitchFamily="34" charset="0"/>
              <a:buChar char="•"/>
            </a:pPr>
            <a:r>
              <a:rPr lang="en-US" sz="1400" b="0" i="0">
                <a:effectLst/>
                <a:latin typeface="+mj-lt"/>
              </a:rPr>
              <a:t>cnt_ma_rech90 : Number of times main account got recharged in last 90 days</a:t>
            </a:r>
          </a:p>
          <a:p>
            <a:pPr>
              <a:lnSpc>
                <a:spcPct val="90000"/>
              </a:lnSpc>
              <a:buFont typeface="Arial" panose="020B0604020202020204" pitchFamily="34" charset="0"/>
              <a:buChar char="•"/>
            </a:pPr>
            <a:r>
              <a:rPr lang="en-US" sz="1400" b="0" i="0">
                <a:effectLst/>
                <a:latin typeface="+mj-lt"/>
              </a:rPr>
              <a:t>fr_ma_rech90 : Frequency of main account recharged in last 90 days</a:t>
            </a:r>
          </a:p>
          <a:p>
            <a:pPr>
              <a:lnSpc>
                <a:spcPct val="90000"/>
              </a:lnSpc>
              <a:buFont typeface="Arial" panose="020B0604020202020204" pitchFamily="34" charset="0"/>
              <a:buChar char="•"/>
            </a:pPr>
            <a:r>
              <a:rPr lang="en-US" sz="1400" b="0" i="0">
                <a:effectLst/>
                <a:latin typeface="+mj-lt"/>
              </a:rPr>
              <a:t>sumamnt_ma_rech90 : Total amount of recharge in main account over last 90 days (in Indonesian Rupiah)</a:t>
            </a:r>
          </a:p>
          <a:p>
            <a:pPr>
              <a:lnSpc>
                <a:spcPct val="90000"/>
              </a:lnSpc>
              <a:buFont typeface="Arial" panose="020B0604020202020204" pitchFamily="34" charset="0"/>
              <a:buChar char="•"/>
            </a:pPr>
            <a:r>
              <a:rPr lang="en-US" sz="1400" b="0" i="0">
                <a:effectLst/>
                <a:latin typeface="+mj-lt"/>
              </a:rPr>
              <a:t>medianamnt_ma_rech90 : Median of amount of recharges done in main account over last 90 days at user level (in Indonesian Rupiah)</a:t>
            </a:r>
          </a:p>
          <a:p>
            <a:pPr>
              <a:lnSpc>
                <a:spcPct val="90000"/>
              </a:lnSpc>
              <a:buFont typeface="Arial" panose="020B0604020202020204" pitchFamily="34" charset="0"/>
              <a:buChar char="•"/>
            </a:pPr>
            <a:r>
              <a:rPr lang="en-US" sz="1400" b="0" i="0">
                <a:effectLst/>
                <a:latin typeface="+mj-lt"/>
              </a:rPr>
              <a:t>medianmarechprebal90 : Median of main account balance just before recharge in last 90 days at user level (in Indonesian Rupiah)</a:t>
            </a:r>
          </a:p>
          <a:p>
            <a:pPr>
              <a:lnSpc>
                <a:spcPct val="90000"/>
              </a:lnSpc>
              <a:buFont typeface="Arial" panose="020B0604020202020204" pitchFamily="34" charset="0"/>
              <a:buChar char="•"/>
            </a:pPr>
            <a:r>
              <a:rPr lang="en-US" sz="1400" b="0" i="0">
                <a:effectLst/>
                <a:latin typeface="+mj-lt"/>
              </a:rPr>
              <a:t>cnt_da_rech30 : Number of times data account got recharged in last 30 days</a:t>
            </a:r>
          </a:p>
          <a:p>
            <a:pPr>
              <a:lnSpc>
                <a:spcPct val="90000"/>
              </a:lnSpc>
              <a:buFont typeface="Arial" panose="020B0604020202020204" pitchFamily="34" charset="0"/>
              <a:buChar char="•"/>
            </a:pPr>
            <a:r>
              <a:rPr lang="en-US" sz="1400" b="0" i="0">
                <a:effectLst/>
                <a:latin typeface="+mj-lt"/>
              </a:rPr>
              <a:t>fr_da_rech30 : Frequency of data account recharged in last 30 days</a:t>
            </a:r>
          </a:p>
          <a:p>
            <a:pPr>
              <a:lnSpc>
                <a:spcPct val="90000"/>
              </a:lnSpc>
              <a:buFont typeface="Arial" panose="020B0604020202020204" pitchFamily="34" charset="0"/>
              <a:buChar char="•"/>
            </a:pPr>
            <a:r>
              <a:rPr lang="en-US" sz="1400" b="0" i="0">
                <a:effectLst/>
                <a:latin typeface="+mj-lt"/>
              </a:rPr>
              <a:t>cnt_da_rech90 : Number of times data account got recharged in last 90 days</a:t>
            </a:r>
          </a:p>
        </p:txBody>
      </p:sp>
      <p:sp>
        <p:nvSpPr>
          <p:cNvPr id="4" name="Text Placeholder 7">
            <a:extLst>
              <a:ext uri="{FF2B5EF4-FFF2-40B4-BE49-F238E27FC236}">
                <a16:creationId xmlns:a16="http://schemas.microsoft.com/office/drawing/2014/main" id="{9BC33CC5-C667-22F3-6F95-E7032108664B}"/>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265167513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1"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2">
            <a:extLst>
              <a:ext uri="{FF2B5EF4-FFF2-40B4-BE49-F238E27FC236}">
                <a16:creationId xmlns:a16="http://schemas.microsoft.com/office/drawing/2014/main" id="{4996581B-1128-B81F-C11E-A3921E5BA942}"/>
              </a:ext>
            </a:extLst>
          </p:cNvPr>
          <p:cNvSpPr>
            <a:spLocks noGrp="1"/>
          </p:cNvSpPr>
          <p:nvPr>
            <p:ph type="title"/>
          </p:nvPr>
        </p:nvSpPr>
        <p:spPr>
          <a:xfrm>
            <a:off x="684212" y="5345923"/>
            <a:ext cx="8534400" cy="1507067"/>
          </a:xfrm>
        </p:spPr>
        <p:txBody>
          <a:bodyPr>
            <a:normAutofit/>
          </a:bodyPr>
          <a:lstStyle/>
          <a:p>
            <a:r>
              <a:rPr lang="en-US" sz="4000" b="1" dirty="0">
                <a:solidFill>
                  <a:schemeClr val="tx2"/>
                </a:solidFill>
              </a:rPr>
              <a:t>Data Description</a:t>
            </a:r>
          </a:p>
        </p:txBody>
      </p:sp>
      <p:sp>
        <p:nvSpPr>
          <p:cNvPr id="3" name="Content Placeholder 1">
            <a:extLst>
              <a:ext uri="{FF2B5EF4-FFF2-40B4-BE49-F238E27FC236}">
                <a16:creationId xmlns:a16="http://schemas.microsoft.com/office/drawing/2014/main" id="{8514FF3E-210E-BDC3-FF2A-2DC21098E1A7}"/>
              </a:ext>
            </a:extLst>
          </p:cNvPr>
          <p:cNvSpPr>
            <a:spLocks noGrp="1"/>
          </p:cNvSpPr>
          <p:nvPr>
            <p:ph idx="1"/>
          </p:nvPr>
        </p:nvSpPr>
        <p:spPr>
          <a:xfrm>
            <a:off x="684212" y="256505"/>
            <a:ext cx="9264202" cy="5364646"/>
          </a:xfrm>
        </p:spPr>
        <p:txBody>
          <a:bodyPr numCol="2">
            <a:normAutofit/>
          </a:bodyPr>
          <a:lstStyle/>
          <a:p>
            <a:pPr lvl="1">
              <a:lnSpc>
                <a:spcPct val="90000"/>
              </a:lnSpc>
              <a:buFont typeface="Arial" panose="020B0604020202020204" pitchFamily="34" charset="0"/>
              <a:buChar char="•"/>
            </a:pPr>
            <a:r>
              <a:rPr lang="en-US" sz="1400" b="0" i="0">
                <a:effectLst/>
                <a:latin typeface="+mj-lt"/>
              </a:rPr>
              <a:t>fr_da_rech90 : Frequency of data account recharged in last 90 days</a:t>
            </a:r>
          </a:p>
          <a:p>
            <a:pPr lvl="1">
              <a:lnSpc>
                <a:spcPct val="90000"/>
              </a:lnSpc>
              <a:buFont typeface="Arial" panose="020B0604020202020204" pitchFamily="34" charset="0"/>
              <a:buChar char="•"/>
            </a:pPr>
            <a:r>
              <a:rPr lang="en-US" sz="1400" b="0" i="0">
                <a:effectLst/>
                <a:latin typeface="+mj-lt"/>
              </a:rPr>
              <a:t>cnt_loans30 : Number of loans taken by user in last 30 days</a:t>
            </a:r>
          </a:p>
          <a:p>
            <a:pPr lvl="1">
              <a:lnSpc>
                <a:spcPct val="90000"/>
              </a:lnSpc>
              <a:buFont typeface="Arial" panose="020B0604020202020204" pitchFamily="34" charset="0"/>
              <a:buChar char="•"/>
            </a:pPr>
            <a:r>
              <a:rPr lang="en-US" sz="1400" b="0" i="0">
                <a:effectLst/>
                <a:latin typeface="+mj-lt"/>
              </a:rPr>
              <a:t>amnt_loans30 : Total amount of loans taken by user in last 30 days</a:t>
            </a:r>
          </a:p>
          <a:p>
            <a:pPr lvl="1">
              <a:lnSpc>
                <a:spcPct val="90000"/>
              </a:lnSpc>
              <a:buFont typeface="Arial" panose="020B0604020202020204" pitchFamily="34" charset="0"/>
              <a:buChar char="•"/>
            </a:pPr>
            <a:r>
              <a:rPr lang="en-US" sz="1400" b="0" i="0">
                <a:effectLst/>
                <a:latin typeface="+mj-lt"/>
              </a:rPr>
              <a:t>maxamnt_loans30 : Maximum amount of loan taken by the user in last 30 days</a:t>
            </a:r>
          </a:p>
          <a:p>
            <a:pPr lvl="1">
              <a:lnSpc>
                <a:spcPct val="90000"/>
              </a:lnSpc>
              <a:buFont typeface="Arial" panose="020B0604020202020204" pitchFamily="34" charset="0"/>
              <a:buChar char="•"/>
            </a:pPr>
            <a:r>
              <a:rPr lang="en-US" sz="1400" b="0" i="0">
                <a:effectLst/>
                <a:latin typeface="+mj-lt"/>
              </a:rPr>
              <a:t>medianamnt_loans30: Median of amounts of loan taken by the user in last 30 days</a:t>
            </a:r>
          </a:p>
          <a:p>
            <a:pPr lvl="1">
              <a:lnSpc>
                <a:spcPct val="90000"/>
              </a:lnSpc>
              <a:buFont typeface="Arial" panose="020B0604020202020204" pitchFamily="34" charset="0"/>
              <a:buChar char="•"/>
            </a:pPr>
            <a:r>
              <a:rPr lang="en-US" sz="1400" b="0" i="0">
                <a:effectLst/>
                <a:latin typeface="+mj-lt"/>
              </a:rPr>
              <a:t>cnt_loans90 : Number of loans taken by user in last 90 days</a:t>
            </a:r>
          </a:p>
          <a:p>
            <a:pPr lvl="1">
              <a:lnSpc>
                <a:spcPct val="90000"/>
              </a:lnSpc>
              <a:buFont typeface="Arial" panose="020B0604020202020204" pitchFamily="34" charset="0"/>
              <a:buChar char="•"/>
            </a:pPr>
            <a:r>
              <a:rPr lang="en-US" sz="1400" b="0" i="0">
                <a:effectLst/>
                <a:latin typeface="+mj-lt"/>
              </a:rPr>
              <a:t>amnt_loans90 : Total amount of loans taken by user in last 90 days</a:t>
            </a:r>
          </a:p>
          <a:p>
            <a:pPr lvl="1">
              <a:lnSpc>
                <a:spcPct val="90000"/>
              </a:lnSpc>
              <a:buFont typeface="Arial" panose="020B0604020202020204" pitchFamily="34" charset="0"/>
              <a:buChar char="•"/>
            </a:pPr>
            <a:r>
              <a:rPr lang="en-US" sz="1400" b="0" i="0">
                <a:effectLst/>
                <a:latin typeface="+mj-lt"/>
              </a:rPr>
              <a:t>maxamnt_loans90 : Maximum amount of loan taken by the user in last 90 days</a:t>
            </a:r>
          </a:p>
          <a:p>
            <a:pPr lvl="1">
              <a:lnSpc>
                <a:spcPct val="90000"/>
              </a:lnSpc>
              <a:buFont typeface="Arial" panose="020B0604020202020204" pitchFamily="34" charset="0"/>
              <a:buChar char="•"/>
            </a:pPr>
            <a:r>
              <a:rPr lang="en-US" sz="1400" b="0" i="0">
                <a:effectLst/>
                <a:latin typeface="+mj-lt"/>
              </a:rPr>
              <a:t>medianamnt_loans90: Median of amounts of loan taken by the user in last 90 days</a:t>
            </a:r>
          </a:p>
          <a:p>
            <a:pPr lvl="1">
              <a:lnSpc>
                <a:spcPct val="90000"/>
              </a:lnSpc>
              <a:buFont typeface="Arial" panose="020B0604020202020204" pitchFamily="34" charset="0"/>
              <a:buChar char="•"/>
            </a:pPr>
            <a:r>
              <a:rPr lang="en-US" sz="1400" b="0" i="0">
                <a:effectLst/>
                <a:latin typeface="+mj-lt"/>
              </a:rPr>
              <a:t>payback30 : Average payback time in days over last 30 days</a:t>
            </a:r>
          </a:p>
          <a:p>
            <a:pPr lvl="1">
              <a:lnSpc>
                <a:spcPct val="90000"/>
              </a:lnSpc>
              <a:buFont typeface="Arial" panose="020B0604020202020204" pitchFamily="34" charset="0"/>
              <a:buChar char="•"/>
            </a:pPr>
            <a:r>
              <a:rPr lang="en-US" sz="1400" b="0" i="0">
                <a:effectLst/>
                <a:latin typeface="+mj-lt"/>
              </a:rPr>
              <a:t>payback90 : Average payback time in days over last 90 days</a:t>
            </a:r>
          </a:p>
          <a:p>
            <a:pPr lvl="1">
              <a:lnSpc>
                <a:spcPct val="90000"/>
              </a:lnSpc>
              <a:buFont typeface="Arial" panose="020B0604020202020204" pitchFamily="34" charset="0"/>
              <a:buChar char="•"/>
            </a:pPr>
            <a:r>
              <a:rPr lang="en-US" sz="1400" b="0" i="0">
                <a:effectLst/>
                <a:latin typeface="+mj-lt"/>
              </a:rPr>
              <a:t>pcircle : Telecom circle</a:t>
            </a:r>
          </a:p>
          <a:p>
            <a:pPr lvl="1">
              <a:lnSpc>
                <a:spcPct val="90000"/>
              </a:lnSpc>
              <a:buFont typeface="Arial" panose="020B0604020202020204" pitchFamily="34" charset="0"/>
              <a:buChar char="•"/>
            </a:pPr>
            <a:r>
              <a:rPr lang="en-US" sz="1400" b="0" i="0">
                <a:effectLst/>
                <a:latin typeface="+mj-lt"/>
              </a:rPr>
              <a:t>pdate : Date</a:t>
            </a:r>
          </a:p>
        </p:txBody>
      </p:sp>
      <p:sp>
        <p:nvSpPr>
          <p:cNvPr id="4" name="Text Placeholder 7">
            <a:extLst>
              <a:ext uri="{FF2B5EF4-FFF2-40B4-BE49-F238E27FC236}">
                <a16:creationId xmlns:a16="http://schemas.microsoft.com/office/drawing/2014/main" id="{667125AB-222A-6ABA-D156-96A367228BD8}"/>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97908149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41</TotalTime>
  <Words>2017</Words>
  <Application>Microsoft Office PowerPoint</Application>
  <PresentationFormat>Widescreen</PresentationFormat>
  <Paragraphs>123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Slice</vt:lpstr>
      <vt:lpstr>Micro Credit Defaulter Project Presentation</vt:lpstr>
      <vt:lpstr>Introduction</vt:lpstr>
      <vt:lpstr>Introduction</vt:lpstr>
      <vt:lpstr>Exercise</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Classification Function</vt:lpstr>
      <vt:lpstr>Classification Machine Learning Models Used</vt:lpstr>
      <vt:lpstr>PowerPoint Presentation</vt:lpstr>
      <vt:lpstr>Report on Best Model</vt:lpstr>
      <vt:lpstr>Hyper parameter tuning</vt:lpstr>
      <vt:lpstr>Hyper parameter tuning result</vt:lpstr>
      <vt:lpstr>Conclusion</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VISHWAS PAI - 110909350</dc:creator>
  <cp:lastModifiedBy>VISHWAS PAI - 110909350</cp:lastModifiedBy>
  <cp:revision>112</cp:revision>
  <dcterms:created xsi:type="dcterms:W3CDTF">2022-09-10T14:12:10Z</dcterms:created>
  <dcterms:modified xsi:type="dcterms:W3CDTF">2023-02-23T13:15:24Z</dcterms:modified>
</cp:coreProperties>
</file>