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82" r:id="rId5"/>
    <p:sldId id="260" r:id="rId6"/>
    <p:sldId id="284" r:id="rId7"/>
    <p:sldId id="261" r:id="rId8"/>
    <p:sldId id="262" r:id="rId9"/>
    <p:sldId id="285" r:id="rId10"/>
    <p:sldId id="272" r:id="rId11"/>
    <p:sldId id="258" r:id="rId12"/>
    <p:sldId id="263" r:id="rId13"/>
    <p:sldId id="273" r:id="rId14"/>
    <p:sldId id="274" r:id="rId15"/>
    <p:sldId id="275" r:id="rId16"/>
    <p:sldId id="276" r:id="rId17"/>
    <p:sldId id="277" r:id="rId18"/>
    <p:sldId id="278" r:id="rId19"/>
    <p:sldId id="279" r:id="rId20"/>
    <p:sldId id="280" r:id="rId21"/>
    <p:sldId id="281" r:id="rId22"/>
    <p:sldId id="283"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p:scale>
          <a:sx n="86" d="100"/>
          <a:sy n="86" d="100"/>
        </p:scale>
        <p:origin x="-562" y="-130"/>
      </p:cViewPr>
      <p:guideLst>
        <p:guide orient="horz" pos="2160"/>
        <p:guide pos="3840"/>
      </p:guideLst>
    </p:cSldViewPr>
  </p:slideViewPr>
  <p:outlineViewPr>
    <p:cViewPr>
      <p:scale>
        <a:sx n="33" d="100"/>
        <a:sy n="33" d="100"/>
      </p:scale>
      <p:origin x="0" y="201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0C88BB-5D25-4952-A552-E67F2084213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B0443-3815-4B20-B3D7-BF7E6F389AC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C88BB-5D25-4952-A552-E67F2084213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B0443-3815-4B20-B3D7-BF7E6F389AC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C88BB-5D25-4952-A552-E67F2084213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B0443-3815-4B20-B3D7-BF7E6F389AC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C88BB-5D25-4952-A552-E67F2084213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B0443-3815-4B20-B3D7-BF7E6F389AC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C88BB-5D25-4952-A552-E67F2084213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B0443-3815-4B20-B3D7-BF7E6F389AC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0C88BB-5D25-4952-A552-E67F2084213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B0443-3815-4B20-B3D7-BF7E6F389AC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0C88BB-5D25-4952-A552-E67F2084213E}"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B0443-3815-4B20-B3D7-BF7E6F389AC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0C88BB-5D25-4952-A552-E67F2084213E}"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B0443-3815-4B20-B3D7-BF7E6F389AC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C88BB-5D25-4952-A552-E67F2084213E}"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B0443-3815-4B20-B3D7-BF7E6F389AC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C88BB-5D25-4952-A552-E67F2084213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B0443-3815-4B20-B3D7-BF7E6F389ACE}" type="slidenum">
              <a:rPr lang="en-IN" smtClean="0"/>
              <a:t>‹#›</a:t>
            </a:fld>
            <a:endParaRPr lang="en-IN"/>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80C88BB-5D25-4952-A552-E67F2084213E}" type="datetimeFigureOut">
              <a:rPr lang="en-IN" smtClean="0"/>
              <a:t>24-11-2021</a:t>
            </a:fld>
            <a:endParaRPr lang="en-IN"/>
          </a:p>
        </p:txBody>
      </p:sp>
      <p:sp>
        <p:nvSpPr>
          <p:cNvPr id="9" name="Slide Number Placeholder 8"/>
          <p:cNvSpPr>
            <a:spLocks noGrp="1"/>
          </p:cNvSpPr>
          <p:nvPr>
            <p:ph type="sldNum" sz="quarter" idx="11"/>
          </p:nvPr>
        </p:nvSpPr>
        <p:spPr/>
        <p:txBody>
          <a:bodyPr/>
          <a:lstStyle/>
          <a:p>
            <a:fld id="{3C1B0443-3815-4B20-B3D7-BF7E6F389ACE}"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C1B0443-3815-4B20-B3D7-BF7E6F389ACE}" type="slidenum">
              <a:rPr lang="en-IN" smtClean="0"/>
              <a:t>‹#›</a:t>
            </a:fld>
            <a:endParaRPr lang="en-IN"/>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480C88BB-5D25-4952-A552-E67F2084213E}" type="datetimeFigureOut">
              <a:rPr lang="en-IN" smtClean="0"/>
              <a:t>24-11-2021</a:t>
            </a:fld>
            <a:endParaRPr lang="en-I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109/ICIC47613.2019.898584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ieeexplore.ieee.org/author/3708750309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189766-688D-4CA6-8B99-2A1870F526E0}"/>
              </a:ext>
            </a:extLst>
          </p:cNvPr>
          <p:cNvSpPr>
            <a:spLocks noGrp="1"/>
          </p:cNvSpPr>
          <p:nvPr>
            <p:ph type="title"/>
          </p:nvPr>
        </p:nvSpPr>
        <p:spPr>
          <a:xfrm>
            <a:off x="677334" y="1012054"/>
            <a:ext cx="8596668" cy="1322774"/>
          </a:xfrm>
        </p:spPr>
        <p:txBody>
          <a:bodyPr>
            <a:noAutofit/>
          </a:bodyPr>
          <a:lstStyle/>
          <a:p>
            <a:pPr algn="ctr"/>
            <a:r>
              <a:rPr lang="en-IN" sz="3200" b="1" dirty="0">
                <a:latin typeface="Times New Roman" panose="02020603050405020304" pitchFamily="18" charset="0"/>
                <a:cs typeface="Times New Roman" panose="02020603050405020304" pitchFamily="18" charset="0"/>
              </a:rPr>
              <a:t>DATA HIDING USING STEGANOGRAPHY AND CRYPTOGRAPHY</a:t>
            </a:r>
          </a:p>
        </p:txBody>
      </p:sp>
      <p:sp>
        <p:nvSpPr>
          <p:cNvPr id="3" name="Subtitle 2">
            <a:extLst>
              <a:ext uri="{FF2B5EF4-FFF2-40B4-BE49-F238E27FC236}">
                <a16:creationId xmlns="" xmlns:a16="http://schemas.microsoft.com/office/drawing/2014/main" id="{C72AD052-AFC6-4959-B4AA-B0DD1B222619}"/>
              </a:ext>
            </a:extLst>
          </p:cNvPr>
          <p:cNvSpPr>
            <a:spLocks noGrp="1"/>
          </p:cNvSpPr>
          <p:nvPr>
            <p:ph sz="half" idx="1"/>
          </p:nvPr>
        </p:nvSpPr>
        <p:spPr>
          <a:xfrm>
            <a:off x="677334" y="3923929"/>
            <a:ext cx="4184035" cy="1180731"/>
          </a:xfrm>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GUIDE :</a:t>
            </a:r>
            <a:r>
              <a:rPr lang="en-IN" dirty="0" err="1">
                <a:latin typeface="Times New Roman" panose="02020603050405020304" pitchFamily="18" charset="0"/>
                <a:cs typeface="Times New Roman" panose="02020603050405020304" pitchFamily="18" charset="0"/>
              </a:rPr>
              <a:t>Mr.R.M</a:t>
            </a:r>
            <a:r>
              <a:rPr lang="en-IN" dirty="0">
                <a:latin typeface="Times New Roman" panose="02020603050405020304" pitchFamily="18" charset="0"/>
                <a:cs typeface="Times New Roman" panose="02020603050405020304" pitchFamily="18" charset="0"/>
              </a:rPr>
              <a:t> BALAJEE</a:t>
            </a:r>
          </a:p>
          <a:p>
            <a:pPr marL="0" indent="0">
              <a:buNone/>
            </a:pPr>
            <a:r>
              <a:rPr lang="en-IN" dirty="0">
                <a:latin typeface="Times New Roman" panose="02020603050405020304" pitchFamily="18" charset="0"/>
                <a:cs typeface="Times New Roman" panose="02020603050405020304" pitchFamily="18" charset="0"/>
              </a:rPr>
              <a:t>BATCH NO:281</a:t>
            </a:r>
          </a:p>
        </p:txBody>
      </p:sp>
      <p:sp>
        <p:nvSpPr>
          <p:cNvPr id="4" name="Content Placeholder 3">
            <a:extLst>
              <a:ext uri="{FF2B5EF4-FFF2-40B4-BE49-F238E27FC236}">
                <a16:creationId xmlns="" xmlns:a16="http://schemas.microsoft.com/office/drawing/2014/main" id="{F654C93D-F419-4A3B-971A-3C61C3B7890D}"/>
              </a:ext>
            </a:extLst>
          </p:cNvPr>
          <p:cNvSpPr>
            <a:spLocks noGrp="1"/>
          </p:cNvSpPr>
          <p:nvPr>
            <p:ph sz="half" idx="2"/>
          </p:nvPr>
        </p:nvSpPr>
        <p:spPr>
          <a:xfrm>
            <a:off x="6720396" y="3923929"/>
            <a:ext cx="3364637" cy="905523"/>
          </a:xfrm>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180030028-P.DEEKSHITHA</a:t>
            </a:r>
          </a:p>
          <a:p>
            <a:pPr marL="0" indent="0">
              <a:buNone/>
            </a:pPr>
            <a:r>
              <a:rPr lang="en-IN" dirty="0">
                <a:latin typeface="Times New Roman" panose="02020603050405020304" pitchFamily="18" charset="0"/>
                <a:cs typeface="Times New Roman" panose="02020603050405020304" pitchFamily="18" charset="0"/>
              </a:rPr>
              <a:t>180030290-T.NAGA MADHURI</a:t>
            </a:r>
          </a:p>
        </p:txBody>
      </p:sp>
    </p:spTree>
    <p:extLst>
      <p:ext uri="{BB962C8B-B14F-4D97-AF65-F5344CB8AC3E}">
        <p14:creationId xmlns:p14="http://schemas.microsoft.com/office/powerpoint/2010/main" val="200029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F77BBA-9CA0-4536-8F4E-936B536C4E05}"/>
              </a:ext>
            </a:extLst>
          </p:cNvPr>
          <p:cNvSpPr>
            <a:spLocks noGrp="1"/>
          </p:cNvSpPr>
          <p:nvPr>
            <p:ph type="title"/>
          </p:nvPr>
        </p:nvSpPr>
        <p:spPr>
          <a:xfrm>
            <a:off x="677334" y="609600"/>
            <a:ext cx="8596668" cy="908482"/>
          </a:xfrm>
        </p:spPr>
        <p:txBody>
          <a:bodyPr/>
          <a:lstStyle/>
          <a:p>
            <a:r>
              <a:rPr lang="en-IN" b="1" dirty="0">
                <a:latin typeface="Times New Roman" panose="02020603050405020304" pitchFamily="18" charset="0"/>
                <a:cs typeface="Times New Roman" panose="02020603050405020304" pitchFamily="18" charset="0"/>
              </a:rPr>
              <a:t>EXISTING WORK</a:t>
            </a:r>
          </a:p>
        </p:txBody>
      </p:sp>
      <p:sp>
        <p:nvSpPr>
          <p:cNvPr id="3" name="Content Placeholder 2">
            <a:extLst>
              <a:ext uri="{FF2B5EF4-FFF2-40B4-BE49-F238E27FC236}">
                <a16:creationId xmlns="" xmlns:a16="http://schemas.microsoft.com/office/drawing/2014/main" id="{BB78B7D7-5BA1-453D-B3DF-62DDE8CB9C5E}"/>
              </a:ext>
            </a:extLst>
          </p:cNvPr>
          <p:cNvSpPr>
            <a:spLocks noGrp="1"/>
          </p:cNvSpPr>
          <p:nvPr>
            <p:ph idx="1"/>
          </p:nvPr>
        </p:nvSpPr>
        <p:spPr>
          <a:xfrm>
            <a:off x="677334" y="1393794"/>
            <a:ext cx="8596668" cy="4647569"/>
          </a:xfrm>
        </p:spPr>
        <p:txBody>
          <a:bodyPr>
            <a:normAutofit/>
          </a:bodyPr>
          <a:lstStyle/>
          <a:p>
            <a:r>
              <a:rPr lang="en-IN" dirty="0">
                <a:hlinkClick r:id="rId2"/>
              </a:rPr>
              <a:t>https://doi.org/10.1109/ICIC47613.2019.8985848</a:t>
            </a:r>
            <a:endParaRPr lang="en-IN" dirty="0"/>
          </a:p>
          <a:p>
            <a:r>
              <a:rPr lang="en-IN" sz="1600" dirty="0">
                <a:latin typeface="Times New Roman" pitchFamily="18" charset="0"/>
                <a:cs typeface="Times New Roman" pitchFamily="18" charset="0"/>
              </a:rPr>
              <a:t>In this paper they have discussed LSB Image Steganography combined with RC4 and Blowfish algorithm.</a:t>
            </a:r>
          </a:p>
          <a:p>
            <a:r>
              <a:rPr lang="en-US" sz="1600" b="0" i="0" dirty="0">
                <a:solidFill>
                  <a:srgbClr val="333333"/>
                </a:solidFill>
                <a:effectLst/>
                <a:latin typeface="Times New Roman" pitchFamily="18" charset="0"/>
                <a:cs typeface="Times New Roman" pitchFamily="18" charset="0"/>
              </a:rPr>
              <a:t>The secret data is encrypted using the Blowfish algorithm and encrypted again using the RC4 algorithm before it is pinned on the LSB media cover in the form of images.</a:t>
            </a:r>
          </a:p>
          <a:p>
            <a:r>
              <a:rPr lang="en-US" sz="1600" dirty="0">
                <a:latin typeface="Times New Roman" pitchFamily="18" charset="0"/>
                <a:cs typeface="Times New Roman" pitchFamily="18" charset="0"/>
              </a:rPr>
              <a:t>The process of encryption and decryption on RC4 is carried out a simple XOR operation with a key that has been formed. Key Scheduling Algorithm and Pseudo-Random Generation algorithms are also involved in RC4 Algorithm encryption and decryption process. </a:t>
            </a:r>
          </a:p>
          <a:p>
            <a:r>
              <a:rPr lang="en-US" sz="1600" b="0" i="0" dirty="0">
                <a:solidFill>
                  <a:srgbClr val="333333"/>
                </a:solidFill>
                <a:effectLst/>
                <a:latin typeface="Times New Roman" pitchFamily="18" charset="0"/>
                <a:cs typeface="Times New Roman" pitchFamily="18" charset="0"/>
              </a:rPr>
              <a:t>And as part of Steganography they have used LSB Technique </a:t>
            </a:r>
            <a:r>
              <a:rPr lang="en-US" sz="1600" b="0" i="0" dirty="0" err="1">
                <a:solidFill>
                  <a:srgbClr val="333333"/>
                </a:solidFill>
                <a:effectLst/>
                <a:latin typeface="Times New Roman" pitchFamily="18" charset="0"/>
                <a:cs typeface="Times New Roman" pitchFamily="18" charset="0"/>
              </a:rPr>
              <a:t>i.e</a:t>
            </a:r>
            <a:r>
              <a:rPr lang="en-US" sz="1600" b="0" i="0" dirty="0">
                <a:solidFill>
                  <a:srgbClr val="333333"/>
                </a:solidFill>
                <a:effectLst/>
                <a:latin typeface="Times New Roman" pitchFamily="18" charset="0"/>
                <a:cs typeface="Times New Roman" pitchFamily="18" charset="0"/>
              </a:rPr>
              <a:t> </a:t>
            </a:r>
            <a:r>
              <a:rPr lang="en-US" sz="1600" dirty="0">
                <a:latin typeface="Times New Roman" pitchFamily="18" charset="0"/>
                <a:cs typeface="Times New Roman" pitchFamily="18" charset="0"/>
              </a:rPr>
              <a:t>where bits of secret messages are inserted into the most significant bits of pixels, which are rightmost position from the binary row.</a:t>
            </a:r>
            <a:r>
              <a:rPr lang="en-US" sz="1600" b="0" i="0" dirty="0">
                <a:solidFill>
                  <a:srgbClr val="333333"/>
                </a:solidFill>
                <a:effectLst/>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val="418808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81F0BD-FEA6-4B99-8828-07DBE4F7CA48}"/>
              </a:ext>
            </a:extLst>
          </p:cNvPr>
          <p:cNvSpPr>
            <a:spLocks noGrp="1"/>
          </p:cNvSpPr>
          <p:nvPr>
            <p:ph type="title"/>
          </p:nvPr>
        </p:nvSpPr>
        <p:spPr>
          <a:xfrm>
            <a:off x="677334" y="609600"/>
            <a:ext cx="8596668" cy="571130"/>
          </a:xfrm>
        </p:spPr>
        <p:txBody>
          <a:bodyPr>
            <a:normAutofit fontScale="90000"/>
          </a:bodyPr>
          <a:lstStyle/>
          <a:p>
            <a:r>
              <a:rPr lang="en-IN" b="1"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 xmlns:a16="http://schemas.microsoft.com/office/drawing/2014/main" id="{C57131C7-8AB6-418B-9216-A15A61AECD01}"/>
              </a:ext>
            </a:extLst>
          </p:cNvPr>
          <p:cNvSpPr>
            <a:spLocks noGrp="1"/>
          </p:cNvSpPr>
          <p:nvPr>
            <p:ph idx="1"/>
          </p:nvPr>
        </p:nvSpPr>
        <p:spPr>
          <a:xfrm>
            <a:off x="677334" y="1278383"/>
            <a:ext cx="8596668" cy="5362113"/>
          </a:xfrm>
        </p:spPr>
        <p:txBody>
          <a:bodyPr>
            <a:normAutofit fontScale="62500" lnSpcReduction="20000"/>
          </a:bodyPr>
          <a:lstStyle/>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Generate Keys(Private, Public)</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Give the Input the IP Address which we want to hide or encrypt.</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Upload the image in which we want to hide.</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It will read the image Pixel values.</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For each element of pixel, replace rightmost 2 bits in R or G or B </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For remaining values, replace the rightmost bit.</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Output: </a:t>
            </a:r>
            <a:r>
              <a:rPr lang="en-US" sz="2900" dirty="0" err="1">
                <a:effectLst/>
                <a:latin typeface="Times New Roman" panose="02020603050405020304" pitchFamily="18" charset="0"/>
                <a:ea typeface="SimSun" panose="02010600030101010101" pitchFamily="2" charset="-122"/>
                <a:cs typeface="Times New Roman" pitchFamily="18" charset="0"/>
              </a:rPr>
              <a:t>Stegano</a:t>
            </a:r>
            <a:r>
              <a:rPr lang="en-US" sz="2900" dirty="0">
                <a:effectLst/>
                <a:latin typeface="Times New Roman" panose="02020603050405020304" pitchFamily="18" charset="0"/>
                <a:ea typeface="SimSun" panose="02010600030101010101" pitchFamily="2" charset="-122"/>
                <a:cs typeface="Times New Roman" pitchFamily="18" charset="0"/>
              </a:rPr>
              <a:t> Image. </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Enter the pass.</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Upload the public key which we have generated.</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Encrypt data using RSA.</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Use the AES encryption technique to encrypt the encrypted text once </a:t>
            </a:r>
            <a:r>
              <a:rPr lang="en-US" sz="2900" dirty="0" err="1">
                <a:effectLst/>
                <a:latin typeface="Times New Roman" panose="02020603050405020304" pitchFamily="18" charset="0"/>
                <a:ea typeface="SimSun" panose="02010600030101010101" pitchFamily="2" charset="-122"/>
                <a:cs typeface="Times New Roman" pitchFamily="18" charset="0"/>
              </a:rPr>
              <a:t>more.Decryption</a:t>
            </a:r>
            <a:r>
              <a:rPr lang="en-US" sz="2900" dirty="0">
                <a:effectLst/>
                <a:latin typeface="Times New Roman" panose="02020603050405020304" pitchFamily="18" charset="0"/>
                <a:ea typeface="SimSun" panose="02010600030101010101" pitchFamily="2" charset="-122"/>
                <a:cs typeface="Times New Roman" pitchFamily="18" charset="0"/>
              </a:rPr>
              <a:t>: Enter the encrypted image.</a:t>
            </a:r>
            <a:endParaRPr lang="en-IN" sz="2900" dirty="0">
              <a:effectLst/>
              <a:latin typeface="Times New Roman" pitchFamily="18" charset="0"/>
              <a:ea typeface="SimSun" panose="02010600030101010101" pitchFamily="2" charset="-122"/>
              <a:cs typeface="Times New Roman" pitchFamily="18" charset="0"/>
            </a:endParaRPr>
          </a:p>
          <a:p>
            <a:pPr marL="342900" lvl="0" indent="-342900" algn="just">
              <a:lnSpc>
                <a:spcPct val="150000"/>
              </a:lnSpc>
              <a:buFont typeface="Symbol" panose="05050102010706020507" pitchFamily="18" charset="2"/>
              <a:buChar char=""/>
            </a:pPr>
            <a:r>
              <a:rPr lang="en-US" sz="2900" dirty="0">
                <a:effectLst/>
                <a:latin typeface="Times New Roman" panose="02020603050405020304" pitchFamily="18" charset="0"/>
                <a:ea typeface="SimSun" panose="02010600030101010101" pitchFamily="2" charset="-122"/>
                <a:cs typeface="Times New Roman" pitchFamily="18" charset="0"/>
              </a:rPr>
              <a:t>Click Decrypt the data which we have hidden is displayed</a:t>
            </a:r>
            <a:endParaRPr lang="en-IN" sz="2900" dirty="0">
              <a:effectLst/>
              <a:latin typeface="Times New Roman" pitchFamily="18" charset="0"/>
              <a:ea typeface="SimSun" panose="02010600030101010101" pitchFamily="2" charset="-122"/>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9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C7C31-0832-45EB-8531-2F8B5EE3786F}"/>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EXPERIMENTAL INVESTIGATION</a:t>
            </a:r>
          </a:p>
        </p:txBody>
      </p:sp>
      <p:pic>
        <p:nvPicPr>
          <p:cNvPr id="45" name="Content Placeholder 44">
            <a:extLst>
              <a:ext uri="{FF2B5EF4-FFF2-40B4-BE49-F238E27FC236}">
                <a16:creationId xmlns="" xmlns:a16="http://schemas.microsoft.com/office/drawing/2014/main" id="{9B43479D-686E-439F-B15C-675B92B9E73B}"/>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6891" y="1686757"/>
            <a:ext cx="4183062" cy="3675355"/>
          </a:xfrm>
        </p:spPr>
      </p:pic>
      <p:pic>
        <p:nvPicPr>
          <p:cNvPr id="47" name="Content Placeholder 46">
            <a:extLst>
              <a:ext uri="{FF2B5EF4-FFF2-40B4-BE49-F238E27FC236}">
                <a16:creationId xmlns="" xmlns:a16="http://schemas.microsoft.com/office/drawing/2014/main" id="{21A6B302-DEDC-43A2-AAEE-D1E051085EC6}"/>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9525" y="1686758"/>
            <a:ext cx="4184650" cy="3675354"/>
          </a:xfrm>
        </p:spPr>
      </p:pic>
    </p:spTree>
    <p:extLst>
      <p:ext uri="{BB962C8B-B14F-4D97-AF65-F5344CB8AC3E}">
        <p14:creationId xmlns:p14="http://schemas.microsoft.com/office/powerpoint/2010/main" val="990861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16DF2AEF-C4AA-4173-97F3-3B5206E34A9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3" y="1349406"/>
            <a:ext cx="4183062" cy="4199138"/>
          </a:xfrm>
        </p:spPr>
      </p:pic>
      <p:pic>
        <p:nvPicPr>
          <p:cNvPr id="8" name="Content Placeholder 7">
            <a:extLst>
              <a:ext uri="{FF2B5EF4-FFF2-40B4-BE49-F238E27FC236}">
                <a16:creationId xmlns="" xmlns:a16="http://schemas.microsoft.com/office/drawing/2014/main" id="{C29D8609-10A4-44B3-87D5-74C53A85B3F7}"/>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92528" y="1349406"/>
            <a:ext cx="4184650" cy="4199138"/>
          </a:xfrm>
        </p:spPr>
      </p:pic>
    </p:spTree>
    <p:extLst>
      <p:ext uri="{BB962C8B-B14F-4D97-AF65-F5344CB8AC3E}">
        <p14:creationId xmlns:p14="http://schemas.microsoft.com/office/powerpoint/2010/main" val="30244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02766971-A412-4176-BBDB-2B91DE03B64B}"/>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2" y="1615736"/>
            <a:ext cx="4266999" cy="3941685"/>
          </a:xfrm>
        </p:spPr>
      </p:pic>
      <p:pic>
        <p:nvPicPr>
          <p:cNvPr id="8" name="Content Placeholder 7">
            <a:extLst>
              <a:ext uri="{FF2B5EF4-FFF2-40B4-BE49-F238E27FC236}">
                <a16:creationId xmlns="" xmlns:a16="http://schemas.microsoft.com/office/drawing/2014/main" id="{1A51C4EF-AA32-42FF-80A0-07FD46F527F9}"/>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9524" y="1642369"/>
            <a:ext cx="4480603" cy="3897297"/>
          </a:xfrm>
        </p:spPr>
      </p:pic>
    </p:spTree>
    <p:extLst>
      <p:ext uri="{BB962C8B-B14F-4D97-AF65-F5344CB8AC3E}">
        <p14:creationId xmlns:p14="http://schemas.microsoft.com/office/powerpoint/2010/main" val="2273213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04445664-423F-4B7D-BEB7-D9FFEC0F2A0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3" y="1633490"/>
            <a:ext cx="4183062" cy="3826277"/>
          </a:xfrm>
        </p:spPr>
      </p:pic>
      <p:pic>
        <p:nvPicPr>
          <p:cNvPr id="8" name="Content Placeholder 7">
            <a:extLst>
              <a:ext uri="{FF2B5EF4-FFF2-40B4-BE49-F238E27FC236}">
                <a16:creationId xmlns="" xmlns:a16="http://schemas.microsoft.com/office/drawing/2014/main" id="{B55F33D6-135C-4D55-9988-21D1DE63D3B3}"/>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9525" y="1597981"/>
            <a:ext cx="4184650" cy="3835153"/>
          </a:xfrm>
        </p:spPr>
      </p:pic>
    </p:spTree>
    <p:extLst>
      <p:ext uri="{BB962C8B-B14F-4D97-AF65-F5344CB8AC3E}">
        <p14:creationId xmlns:p14="http://schemas.microsoft.com/office/powerpoint/2010/main" val="22639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AF0E4-6000-4EFF-B18E-AF0F44434FBD}"/>
              </a:ext>
            </a:extLst>
          </p:cNvPr>
          <p:cNvSpPr>
            <a:spLocks noGrp="1"/>
          </p:cNvSpPr>
          <p:nvPr>
            <p:ph type="title"/>
          </p:nvPr>
        </p:nvSpPr>
        <p:spPr>
          <a:xfrm>
            <a:off x="677334" y="609600"/>
            <a:ext cx="8596668" cy="553375"/>
          </a:xfrm>
        </p:spPr>
        <p:txBody>
          <a:bodyPr>
            <a:normAutofit fontScale="90000"/>
          </a:bodyPr>
          <a:lstStyle/>
          <a:p>
            <a:endParaRPr lang="en-IN" dirty="0"/>
          </a:p>
        </p:txBody>
      </p:sp>
      <p:pic>
        <p:nvPicPr>
          <p:cNvPr id="6" name="Content Placeholder 5">
            <a:extLst>
              <a:ext uri="{FF2B5EF4-FFF2-40B4-BE49-F238E27FC236}">
                <a16:creationId xmlns="" xmlns:a16="http://schemas.microsoft.com/office/drawing/2014/main" id="{356BFD74-3377-43F0-871D-0E9E582FBBAB}"/>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3" y="1855433"/>
            <a:ext cx="4183062" cy="3639845"/>
          </a:xfrm>
        </p:spPr>
      </p:pic>
      <p:pic>
        <p:nvPicPr>
          <p:cNvPr id="8" name="Content Placeholder 7">
            <a:extLst>
              <a:ext uri="{FF2B5EF4-FFF2-40B4-BE49-F238E27FC236}">
                <a16:creationId xmlns="" xmlns:a16="http://schemas.microsoft.com/office/drawing/2014/main" id="{7DA69DCD-7DE3-43A4-B039-742704ADAD50}"/>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9525" y="1837678"/>
            <a:ext cx="4184650" cy="3648721"/>
          </a:xfrm>
        </p:spPr>
      </p:pic>
    </p:spTree>
    <p:extLst>
      <p:ext uri="{BB962C8B-B14F-4D97-AF65-F5344CB8AC3E}">
        <p14:creationId xmlns:p14="http://schemas.microsoft.com/office/powerpoint/2010/main" val="1591446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45B8B9-E3BB-4327-8723-E64C1F213133}"/>
              </a:ext>
            </a:extLst>
          </p:cNvPr>
          <p:cNvSpPr>
            <a:spLocks noGrp="1"/>
          </p:cNvSpPr>
          <p:nvPr>
            <p:ph type="title"/>
          </p:nvPr>
        </p:nvSpPr>
        <p:spPr>
          <a:xfrm>
            <a:off x="677334" y="609600"/>
            <a:ext cx="8596668" cy="375821"/>
          </a:xfrm>
        </p:spPr>
        <p:txBody>
          <a:bodyPr>
            <a:normAutofit fontScale="90000"/>
          </a:bodyPr>
          <a:lstStyle/>
          <a:p>
            <a:endParaRPr lang="en-IN" dirty="0"/>
          </a:p>
        </p:txBody>
      </p:sp>
      <p:pic>
        <p:nvPicPr>
          <p:cNvPr id="6" name="Content Placeholder 5">
            <a:extLst>
              <a:ext uri="{FF2B5EF4-FFF2-40B4-BE49-F238E27FC236}">
                <a16:creationId xmlns="" xmlns:a16="http://schemas.microsoft.com/office/drawing/2014/main" id="{131A8A4E-B79C-41B7-97FB-3666D580D209}"/>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3" y="1811044"/>
            <a:ext cx="4183062" cy="3675355"/>
          </a:xfrm>
        </p:spPr>
      </p:pic>
      <p:pic>
        <p:nvPicPr>
          <p:cNvPr id="8" name="Content Placeholder 7">
            <a:extLst>
              <a:ext uri="{FF2B5EF4-FFF2-40B4-BE49-F238E27FC236}">
                <a16:creationId xmlns="" xmlns:a16="http://schemas.microsoft.com/office/drawing/2014/main" id="{78807344-AD7A-4E61-89BD-836BFF26131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9525" y="1846555"/>
            <a:ext cx="4184650" cy="3666478"/>
          </a:xfrm>
        </p:spPr>
      </p:pic>
    </p:spTree>
    <p:extLst>
      <p:ext uri="{BB962C8B-B14F-4D97-AF65-F5344CB8AC3E}">
        <p14:creationId xmlns:p14="http://schemas.microsoft.com/office/powerpoint/2010/main" val="4148800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486980-E524-41C3-A4FB-8D7738490D93}"/>
              </a:ext>
            </a:extLst>
          </p:cNvPr>
          <p:cNvSpPr>
            <a:spLocks noGrp="1"/>
          </p:cNvSpPr>
          <p:nvPr>
            <p:ph type="title"/>
          </p:nvPr>
        </p:nvSpPr>
        <p:spPr>
          <a:xfrm>
            <a:off x="677334" y="609600"/>
            <a:ext cx="8596668" cy="686540"/>
          </a:xfrm>
        </p:spPr>
        <p:txBody>
          <a:bodyPr/>
          <a:lstStyle/>
          <a:p>
            <a:r>
              <a:rPr lang="en-IN" b="1" dirty="0">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 xmlns:a16="http://schemas.microsoft.com/office/drawing/2014/main" id="{52132E67-1CB6-43B7-894C-B0C6E1FFE713}"/>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3" y="1917577"/>
            <a:ext cx="4183062" cy="3781887"/>
          </a:xfrm>
        </p:spPr>
      </p:pic>
      <p:pic>
        <p:nvPicPr>
          <p:cNvPr id="8" name="Content Placeholder 7">
            <a:extLst>
              <a:ext uri="{FF2B5EF4-FFF2-40B4-BE49-F238E27FC236}">
                <a16:creationId xmlns="" xmlns:a16="http://schemas.microsoft.com/office/drawing/2014/main" id="{DF40A080-7EEF-4414-B2A2-E00274743D71}"/>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9525" y="1926454"/>
            <a:ext cx="4184650" cy="3773010"/>
          </a:xfrm>
        </p:spPr>
      </p:pic>
    </p:spTree>
    <p:extLst>
      <p:ext uri="{BB962C8B-B14F-4D97-AF65-F5344CB8AC3E}">
        <p14:creationId xmlns:p14="http://schemas.microsoft.com/office/powerpoint/2010/main" val="57482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F7726CAE-ADDF-4230-B786-397A4A1475B1}"/>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3" y="1828800"/>
            <a:ext cx="4183062" cy="3471169"/>
          </a:xfrm>
        </p:spPr>
      </p:pic>
      <p:pic>
        <p:nvPicPr>
          <p:cNvPr id="8" name="Content Placeholder 7">
            <a:extLst>
              <a:ext uri="{FF2B5EF4-FFF2-40B4-BE49-F238E27FC236}">
                <a16:creationId xmlns="" xmlns:a16="http://schemas.microsoft.com/office/drawing/2014/main" id="{FE27B4E1-86CC-4F8B-9A99-6C4D4AD1896B}"/>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9525" y="1837678"/>
            <a:ext cx="4184650" cy="3497801"/>
          </a:xfrm>
        </p:spPr>
      </p:pic>
    </p:spTree>
    <p:extLst>
      <p:ext uri="{BB962C8B-B14F-4D97-AF65-F5344CB8AC3E}">
        <p14:creationId xmlns:p14="http://schemas.microsoft.com/office/powerpoint/2010/main" val="208234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761A668-6A2B-4596-B059-0104DEE4B739}"/>
              </a:ext>
            </a:extLst>
          </p:cNvPr>
          <p:cNvSpPr>
            <a:spLocks noGrp="1"/>
          </p:cNvSpPr>
          <p:nvPr>
            <p:ph type="title"/>
          </p:nvPr>
        </p:nvSpPr>
        <p:spPr>
          <a:xfrm>
            <a:off x="677334" y="609600"/>
            <a:ext cx="8596668" cy="757561"/>
          </a:xfrm>
        </p:spPr>
        <p:txBody>
          <a:bodyPr>
            <a:normAutofit/>
          </a:bodyPr>
          <a:lstStyle/>
          <a:p>
            <a:r>
              <a:rPr lang="en-IN" sz="3200" b="1" dirty="0">
                <a:latin typeface="Times New Roman" panose="02020603050405020304" pitchFamily="18" charset="0"/>
                <a:cs typeface="Times New Roman" panose="02020603050405020304" pitchFamily="18" charset="0"/>
              </a:rPr>
              <a:t>ABSTRACT</a:t>
            </a:r>
          </a:p>
        </p:txBody>
      </p:sp>
      <p:sp>
        <p:nvSpPr>
          <p:cNvPr id="6" name="Content Placeholder 5">
            <a:extLst>
              <a:ext uri="{FF2B5EF4-FFF2-40B4-BE49-F238E27FC236}">
                <a16:creationId xmlns="" xmlns:a16="http://schemas.microsoft.com/office/drawing/2014/main" id="{D57B41FB-313E-4BB0-A673-8842157C9687}"/>
              </a:ext>
            </a:extLst>
          </p:cNvPr>
          <p:cNvSpPr>
            <a:spLocks noGrp="1"/>
          </p:cNvSpPr>
          <p:nvPr>
            <p:ph idx="1"/>
          </p:nvPr>
        </p:nvSpPr>
        <p:spPr>
          <a:xfrm>
            <a:off x="677334" y="1367161"/>
            <a:ext cx="8596668" cy="4674201"/>
          </a:xfrm>
        </p:spPr>
        <p:txBody>
          <a:bodyPr>
            <a:normAutofit fontScale="77500" lnSpcReduction="20000"/>
          </a:bodyPr>
          <a:lstStyle/>
          <a:p>
            <a:pPr>
              <a:lnSpc>
                <a:spcPct val="150000"/>
              </a:lnSpc>
            </a:pPr>
            <a:r>
              <a:rPr lang="en-US" kern="1200" dirty="0">
                <a:solidFill>
                  <a:srgbClr val="2F2B20"/>
                </a:solidFill>
                <a:effectLst/>
                <a:latin typeface="Times New Roman" panose="02020603050405020304" pitchFamily="18" charset="0"/>
                <a:ea typeface="mn-ea"/>
                <a:cs typeface="Times New Roman" pitchFamily="18" charset="0"/>
              </a:rPr>
              <a:t>The increasing Internet connectedness of computers and networks, as well as users' reliance on network-enabled services, has increased the quantity and sophistication of attack techniques, as well as the simplicity with which an assault may be launched. </a:t>
            </a:r>
          </a:p>
          <a:p>
            <a:pPr>
              <a:lnSpc>
                <a:spcPct val="150000"/>
              </a:lnSpc>
            </a:pPr>
            <a:r>
              <a:rPr lang="en-IN" dirty="0">
                <a:effectLst/>
                <a:latin typeface="Times New Roman" panose="02020603050405020304" pitchFamily="18" charset="0"/>
                <a:ea typeface="SimSun" panose="02010600030101010101" pitchFamily="2" charset="-122"/>
                <a:cs typeface="Times New Roman" pitchFamily="18" charset="0"/>
              </a:rPr>
              <a:t>In order to avoid that, two parties communicating need to communicate in such a way that it is more secure and no one can modify it. So big organizations use many encryption techniques to secure communication. </a:t>
            </a:r>
          </a:p>
          <a:p>
            <a:pPr>
              <a:lnSpc>
                <a:spcPct val="150000"/>
              </a:lnSpc>
            </a:pPr>
            <a:r>
              <a:rPr lang="en-IN" dirty="0">
                <a:effectLst/>
                <a:latin typeface="Times New Roman" panose="02020603050405020304" pitchFamily="18" charset="0"/>
                <a:ea typeface="SimSun" panose="02010600030101010101" pitchFamily="2" charset="-122"/>
                <a:cs typeface="Times New Roman" pitchFamily="18" charset="0"/>
              </a:rPr>
              <a:t>In order to secure the information Cryptography and steganography are widely used. By merging these techniques security level increases. </a:t>
            </a:r>
          </a:p>
          <a:p>
            <a:pPr>
              <a:lnSpc>
                <a:spcPct val="150000"/>
              </a:lnSpc>
            </a:pPr>
            <a:r>
              <a:rPr lang="en-IN" dirty="0">
                <a:effectLst/>
                <a:latin typeface="Times New Roman" panose="02020603050405020304" pitchFamily="18" charset="0"/>
                <a:ea typeface="SimSun" panose="02010600030101010101" pitchFamily="2" charset="-122"/>
                <a:cs typeface="Times New Roman" pitchFamily="18" charset="0"/>
              </a:rPr>
              <a:t>This project aims to merge the LSB and AES,RSA algorithms for data encryption. By Hiding data into an image the attacker have a less chance to recover data because before hiding data into an image we first encrypt it </a:t>
            </a:r>
            <a:r>
              <a:rPr lang="en-US" dirty="0">
                <a:effectLst/>
                <a:latin typeface="Times New Roman" panose="02020603050405020304" pitchFamily="18" charset="0"/>
                <a:ea typeface="SimSun" panose="02010600030101010101" pitchFamily="2" charset="-122"/>
                <a:cs typeface="Times New Roman" pitchFamily="18" charset="0"/>
              </a:rPr>
              <a:t>using two encryption techniques </a:t>
            </a:r>
            <a:r>
              <a:rPr lang="en-IN" dirty="0">
                <a:effectLst/>
                <a:latin typeface="Times New Roman" panose="02020603050405020304" pitchFamily="18" charset="0"/>
                <a:ea typeface="SimSun" panose="02010600030101010101" pitchFamily="2" charset="-122"/>
                <a:cs typeface="Times New Roman" pitchFamily="18" charset="0"/>
              </a:rPr>
              <a:t>which is more secure.</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684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1772539-3608-4032-AF38-AB2C624C08B1}"/>
              </a:ext>
            </a:extLst>
          </p:cNvPr>
          <p:cNvSpPr>
            <a:spLocks noGrp="1"/>
          </p:cNvSpPr>
          <p:nvPr>
            <p:ph type="title"/>
          </p:nvPr>
        </p:nvSpPr>
        <p:spPr>
          <a:xfrm>
            <a:off x="677334" y="609599"/>
            <a:ext cx="8596668" cy="535619"/>
          </a:xfrm>
        </p:spPr>
        <p:txBody>
          <a:bodyPr>
            <a:normAutofit fontScale="90000"/>
          </a:bodyPr>
          <a:lstStyle/>
          <a:p>
            <a:r>
              <a:rPr lang="en-IN" b="1" dirty="0">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 xmlns:a16="http://schemas.microsoft.com/office/drawing/2014/main" id="{FFFF6274-1A97-4538-946E-42D31849D62B}"/>
              </a:ext>
            </a:extLst>
          </p:cNvPr>
          <p:cNvSpPr>
            <a:spLocks noGrp="1"/>
          </p:cNvSpPr>
          <p:nvPr>
            <p:ph idx="1"/>
          </p:nvPr>
        </p:nvSpPr>
        <p:spPr>
          <a:xfrm>
            <a:off x="677334" y="1260629"/>
            <a:ext cx="8596668" cy="4780733"/>
          </a:xfrm>
        </p:spPr>
        <p:txBody>
          <a:bodyPr>
            <a:normAutofit fontScale="92500" lnSpcReduction="20000"/>
          </a:bodyPr>
          <a:lstStyle/>
          <a:p>
            <a:pPr>
              <a:lnSpc>
                <a:spcPct val="150000"/>
              </a:lnSpc>
            </a:pPr>
            <a:r>
              <a:rPr lang="en-US" sz="1600" kern="1200" dirty="0">
                <a:solidFill>
                  <a:srgbClr val="2F2B20"/>
                </a:solidFill>
                <a:effectLst/>
                <a:latin typeface="Times New Roman" panose="02020603050405020304" pitchFamily="18" charset="0"/>
                <a:ea typeface="mn-ea"/>
                <a:cs typeface="Times New Roman" panose="02020603050405020304" pitchFamily="18" charset="0"/>
              </a:rPr>
              <a:t>As Nowadays people are depending mostly on network for getting their work done effectively and </a:t>
            </a:r>
            <a:r>
              <a:rPr lang="en-US" sz="1600" kern="1200" dirty="0" err="1">
                <a:solidFill>
                  <a:srgbClr val="2F2B20"/>
                </a:solidFill>
                <a:effectLst/>
                <a:latin typeface="Times New Roman" panose="02020603050405020304" pitchFamily="18" charset="0"/>
                <a:ea typeface="mn-ea"/>
                <a:cs typeface="Times New Roman" panose="02020603050405020304" pitchFamily="18" charset="0"/>
              </a:rPr>
              <a:t>fastly</a:t>
            </a:r>
            <a:r>
              <a:rPr lang="en-US" sz="1600" kern="1200" dirty="0">
                <a:solidFill>
                  <a:srgbClr val="2F2B20"/>
                </a:solidFill>
                <a:effectLst/>
                <a:latin typeface="Times New Roman" panose="02020603050405020304" pitchFamily="18" charset="0"/>
                <a:ea typeface="mn-ea"/>
                <a:cs typeface="Times New Roman" panose="02020603050405020304" pitchFamily="18" charset="0"/>
              </a:rPr>
              <a:t> many attacks are increasing regarding credit cards and money being stolen etc... Due to loss of our personal information these type of systems will be more helpful so that no can easily get attacked.</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p>
          <a:p>
            <a:pPr>
              <a:lnSpc>
                <a:spcPct val="150000"/>
              </a:lnSpc>
            </a:pPr>
            <a:r>
              <a:rPr lang="en-US" sz="1600" kern="1200" dirty="0">
                <a:solidFill>
                  <a:srgbClr val="2F2B20"/>
                </a:solidFill>
                <a:effectLst/>
                <a:latin typeface="Times New Roman" panose="02020603050405020304" pitchFamily="18" charset="0"/>
                <a:ea typeface="mn-ea"/>
                <a:cs typeface="Times New Roman" panose="02020603050405020304" pitchFamily="18" charset="0"/>
              </a:rPr>
              <a:t>So we used cryptography and steganography to create double layer security in this system. LSB - Steganography is a </a:t>
            </a:r>
            <a:r>
              <a:rPr lang="en-US" sz="1600" kern="1200" dirty="0" err="1">
                <a:solidFill>
                  <a:srgbClr val="2F2B20"/>
                </a:solidFill>
                <a:effectLst/>
                <a:latin typeface="Times New Roman" panose="02020603050405020304" pitchFamily="18" charset="0"/>
                <a:ea typeface="mn-ea"/>
                <a:cs typeface="Times New Roman" panose="02020603050405020304" pitchFamily="18" charset="0"/>
              </a:rPr>
              <a:t>stego</a:t>
            </a:r>
            <a:r>
              <a:rPr lang="en-US" sz="1600" kern="1200" dirty="0">
                <a:solidFill>
                  <a:srgbClr val="2F2B20"/>
                </a:solidFill>
                <a:effectLst/>
                <a:latin typeface="Times New Roman" panose="02020603050405020304" pitchFamily="18" charset="0"/>
                <a:ea typeface="mn-ea"/>
                <a:cs typeface="Times New Roman" panose="02020603050405020304" pitchFamily="18" charset="0"/>
              </a:rPr>
              <a:t> technique where we hide data inside an image by replacing Least significant bit of image with bits of message to be hidden. </a:t>
            </a:r>
          </a:p>
          <a:p>
            <a:pPr>
              <a:lnSpc>
                <a:spcPct val="150000"/>
              </a:lnSpc>
            </a:pPr>
            <a:r>
              <a:rPr lang="en-US" sz="1600" kern="1200" dirty="0">
                <a:solidFill>
                  <a:srgbClr val="2F2B20"/>
                </a:solidFill>
                <a:effectLst/>
                <a:latin typeface="Times New Roman" panose="02020603050405020304" pitchFamily="18" charset="0"/>
                <a:ea typeface="mn-ea"/>
                <a:cs typeface="Times New Roman" panose="02020603050405020304" pitchFamily="18" charset="0"/>
              </a:rPr>
              <a:t>Despite the current theoretical attacks and any potential side-channel attacks, AES and RSA itself remains secure. The RSA algorithm is an asymmetric cryptography algorithm, which means it encrypts data using both public and private keys. </a:t>
            </a:r>
          </a:p>
          <a:p>
            <a:pPr>
              <a:lnSpc>
                <a:spcPct val="150000"/>
              </a:lnSpc>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AES encrypts a text to a cipher text, which can be decrypted back to the original text by using common private key. Because only two people have access to the private key, an attacker will have a difficult time decrypting it. The encrypted message is created by encrypting plain text with the RSA method.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i.e</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RSA cipher text is now considered as plain text then again encrypted using AES algorithm which result in double encryption. We have used 2 different types of cryptography algorithms which are more faster and provide best and strong security than other algorithms</a:t>
            </a:r>
            <a:r>
              <a:rPr lang="en-US" sz="1800" dirty="0">
                <a:effectLst/>
                <a:latin typeface="Times New Roman" panose="02020603050405020304" pitchFamily="18" charset="0"/>
                <a:ea typeface="SimSun" panose="02010600030101010101" pitchFamily="2" charset="-122"/>
                <a:cs typeface="Gautami" panose="020B0502040204020203" pitchFamily="34" charset="0"/>
              </a:rPr>
              <a:t>.</a:t>
            </a:r>
            <a:endParaRPr lang="en-IN" sz="1800" dirty="0">
              <a:effectLst/>
              <a:latin typeface="Calibri" panose="020F0502020204030204" pitchFamily="34" charset="0"/>
              <a:ea typeface="SimSun" panose="02010600030101010101" pitchFamily="2" charset="-122"/>
              <a:cs typeface="Gautami" panose="020B0502040204020203" pitchFamily="34"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83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91751B-BFB4-428F-BA1C-A8EF2C326FCD}"/>
              </a:ext>
            </a:extLst>
          </p:cNvPr>
          <p:cNvSpPr>
            <a:spLocks noGrp="1"/>
          </p:cNvSpPr>
          <p:nvPr>
            <p:ph type="title"/>
          </p:nvPr>
        </p:nvSpPr>
        <p:spPr>
          <a:xfrm>
            <a:off x="677334" y="609600"/>
            <a:ext cx="8596668" cy="722050"/>
          </a:xfrm>
        </p:spPr>
        <p:txBody>
          <a:bodyPr>
            <a:normAutofit fontScale="90000"/>
          </a:bodyPr>
          <a:lstStyle/>
          <a:p>
            <a:r>
              <a:rPr lang="en-IN" dirty="0" smtClean="0"/>
              <a:t>REFERENCES</a:t>
            </a:r>
            <a:endParaRPr lang="en-IN" dirty="0"/>
          </a:p>
        </p:txBody>
      </p:sp>
      <p:sp>
        <p:nvSpPr>
          <p:cNvPr id="3" name="Content Placeholder 2">
            <a:extLst>
              <a:ext uri="{FF2B5EF4-FFF2-40B4-BE49-F238E27FC236}">
                <a16:creationId xmlns="" xmlns:a16="http://schemas.microsoft.com/office/drawing/2014/main" id="{C71BD3BC-627A-4516-A3D3-807EF9C2AAEB}"/>
              </a:ext>
            </a:extLst>
          </p:cNvPr>
          <p:cNvSpPr>
            <a:spLocks noGrp="1"/>
          </p:cNvSpPr>
          <p:nvPr>
            <p:ph idx="1"/>
          </p:nvPr>
        </p:nvSpPr>
        <p:spPr>
          <a:xfrm>
            <a:off x="677334" y="1562471"/>
            <a:ext cx="8596668" cy="4478892"/>
          </a:xfrm>
          <a:ln>
            <a:solidFill>
              <a:schemeClr val="bg1"/>
            </a:solidFill>
          </a:ln>
        </p:spPr>
        <p:txBody>
          <a:bodyPr/>
          <a:lstStyle/>
          <a:p>
            <a:r>
              <a:rPr lang="en-IN" dirty="0" smtClean="0">
                <a:latin typeface="Times New Roman" pitchFamily="18" charset="0"/>
                <a:cs typeface="Times New Roman" pitchFamily="18" charset="0"/>
              </a:rPr>
              <a:t>[1]. </a:t>
            </a:r>
            <a:r>
              <a:rPr lang="en-US" dirty="0">
                <a:latin typeface="Times New Roman" pitchFamily="18" charset="0"/>
                <a:cs typeface="Times New Roman" pitchFamily="18" charset="0"/>
              </a:rPr>
              <a:t>Huang, C.-W., </a:t>
            </a:r>
            <a:r>
              <a:rPr lang="en-US" dirty="0" err="1">
                <a:latin typeface="Times New Roman" pitchFamily="18" charset="0"/>
                <a:cs typeface="Times New Roman" pitchFamily="18" charset="0"/>
              </a:rPr>
              <a:t>Che-Hao</a:t>
            </a:r>
            <a:r>
              <a:rPr lang="en-US" dirty="0">
                <a:latin typeface="Times New Roman" pitchFamily="18" charset="0"/>
                <a:cs typeface="Times New Roman" pitchFamily="18" charset="0"/>
              </a:rPr>
              <a:t> Chiang, </a:t>
            </a:r>
            <a:r>
              <a:rPr lang="en-US" dirty="0" err="1">
                <a:latin typeface="Times New Roman" pitchFamily="18" charset="0"/>
                <a:cs typeface="Times New Roman" pitchFamily="18" charset="0"/>
              </a:rPr>
              <a:t>Chien-Lun</a:t>
            </a:r>
            <a:r>
              <a:rPr lang="en-US" dirty="0">
                <a:latin typeface="Times New Roman" pitchFamily="18" charset="0"/>
                <a:cs typeface="Times New Roman" pitchFamily="18" charset="0"/>
              </a:rPr>
              <a:t> Yen, Yi-Cheng Chen, </a:t>
            </a:r>
            <a:r>
              <a:rPr lang="en-US" dirty="0" err="1">
                <a:latin typeface="Times New Roman" pitchFamily="18" charset="0"/>
                <a:cs typeface="Times New Roman" pitchFamily="18" charset="0"/>
              </a:rPr>
              <a:t>Kuo</a:t>
            </a:r>
            <a:r>
              <a:rPr lang="en-US" dirty="0">
                <a:latin typeface="Times New Roman" pitchFamily="18" charset="0"/>
                <a:cs typeface="Times New Roman" pitchFamily="18" charset="0"/>
              </a:rPr>
              <a:t>-Huang Chang, &amp; Chi-</a:t>
            </a:r>
            <a:r>
              <a:rPr lang="en-US" dirty="0" err="1">
                <a:latin typeface="Times New Roman" pitchFamily="18" charset="0"/>
                <a:cs typeface="Times New Roman" pitchFamily="18" charset="0"/>
              </a:rPr>
              <a:t>Jeng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Chang,”The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AES Application in Image Using Different Operation Modes </a:t>
            </a:r>
            <a:r>
              <a:rPr lang="en-US" dirty="0" smtClean="0">
                <a:latin typeface="Times New Roman" pitchFamily="18" charset="0"/>
                <a:cs typeface="Times New Roman" pitchFamily="18" charset="0"/>
              </a:rPr>
              <a:t>”, 2018.</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Sulaiman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Rahmat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Kirana</a:t>
            </a:r>
            <a:r>
              <a:rPr lang="en-US" dirty="0">
                <a:latin typeface="Times New Roman" pitchFamily="18" charset="0"/>
                <a:cs typeface="Times New Roman" pitchFamily="18" charset="0"/>
              </a:rPr>
              <a:t>, Chandra; </a:t>
            </a:r>
            <a:r>
              <a:rPr lang="en-US" dirty="0" err="1">
                <a:latin typeface="Times New Roman" pitchFamily="18" charset="0"/>
                <a:cs typeface="Times New Roman" pitchFamily="18" charset="0"/>
              </a:rPr>
              <a:t>Sugihartono</a:t>
            </a:r>
            <a:r>
              <a:rPr lang="en-US" dirty="0">
                <a:latin typeface="Times New Roman" pitchFamily="18" charset="0"/>
                <a:cs typeface="Times New Roman" pitchFamily="18" charset="0"/>
              </a:rPr>
              <a:t>, Tri; </a:t>
            </a:r>
            <a:r>
              <a:rPr lang="en-US" dirty="0" err="1">
                <a:latin typeface="Times New Roman" pitchFamily="18" charset="0"/>
                <a:cs typeface="Times New Roman" pitchFamily="18" charset="0"/>
              </a:rPr>
              <a:t>Laurentinus</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Panca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Juniawan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Fransiskus</a:t>
            </a:r>
            <a:r>
              <a:rPr lang="en-US" dirty="0" smtClean="0">
                <a:latin typeface="Times New Roman" pitchFamily="18" charset="0"/>
                <a:cs typeface="Times New Roman" pitchFamily="18" charset="0"/>
              </a:rPr>
              <a: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RC4 Algorithm and Steganography to Double Secure Messages in Digital </a:t>
            </a:r>
            <a:r>
              <a:rPr lang="en-US" dirty="0" smtClean="0">
                <a:latin typeface="Times New Roman" pitchFamily="18" charset="0"/>
                <a:cs typeface="Times New Roman" pitchFamily="18" charset="0"/>
              </a:rPr>
              <a:t>Image”, 2020.</a:t>
            </a:r>
          </a:p>
          <a:p>
            <a:pPr marL="0" indent="0">
              <a:buNone/>
            </a:pPr>
            <a:endParaRPr lang="en-US" dirty="0">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[3].</a:t>
            </a:r>
            <a:r>
              <a:rPr lang="en-US" dirty="0">
                <a:latin typeface="Times New Roman" pitchFamily="18" charset="0"/>
                <a:cs typeface="Times New Roman" pitchFamily="18" charset="0"/>
                <a:hlinkClick r:id="rId2"/>
              </a:rPr>
              <a:t> </a:t>
            </a:r>
            <a:r>
              <a:rPr lang="en-US" dirty="0">
                <a:latin typeface="Times New Roman" pitchFamily="18" charset="0"/>
                <a:cs typeface="Times New Roman" pitchFamily="18" charset="0"/>
              </a:rPr>
              <a:t>Amelia Devi </a:t>
            </a:r>
            <a:r>
              <a:rPr lang="en-US" dirty="0" err="1">
                <a:latin typeface="Times New Roman" pitchFamily="18" charset="0"/>
                <a:cs typeface="Times New Roman" pitchFamily="18" charset="0"/>
              </a:rPr>
              <a:t>Putri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Ariyanto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Eko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Rachmawanto</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Rosal</a:t>
            </a:r>
            <a:r>
              <a:rPr lang="en-US" dirty="0">
                <a:latin typeface="Times New Roman" pitchFamily="18" charset="0"/>
                <a:cs typeface="Times New Roman" pitchFamily="18" charset="0"/>
              </a:rPr>
              <a:t> Ignatius Moses </a:t>
            </a:r>
            <a:r>
              <a:rPr lang="en-US" dirty="0" err="1">
                <a:latin typeface="Times New Roman" pitchFamily="18" charset="0"/>
                <a:cs typeface="Times New Roman" pitchFamily="18" charset="0"/>
              </a:rPr>
              <a:t>Setiadi</a:t>
            </a:r>
            <a:r>
              <a:rPr lang="en-US" dirty="0">
                <a:latin typeface="Times New Roman" pitchFamily="18" charset="0"/>
                <a:cs typeface="Times New Roman" pitchFamily="18" charset="0"/>
              </a:rPr>
              <a:t>, Christy </a:t>
            </a:r>
            <a:r>
              <a:rPr lang="en-US" dirty="0" err="1">
                <a:latin typeface="Times New Roman" pitchFamily="18" charset="0"/>
                <a:cs typeface="Times New Roman" pitchFamily="18" charset="0"/>
              </a:rPr>
              <a:t>Atika</a:t>
            </a:r>
            <a:r>
              <a:rPr lang="en-US" dirty="0">
                <a:latin typeface="Times New Roman" pitchFamily="18" charset="0"/>
                <a:cs typeface="Times New Roman" pitchFamily="18" charset="0"/>
              </a:rPr>
              <a:t> Sari</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en-US" dirty="0">
                <a:latin typeface="Times New Roman" pitchFamily="18" charset="0"/>
                <a:cs typeface="Times New Roman" pitchFamily="18" charset="0"/>
              </a:rPr>
              <a:t>Performance Analysis of LSB Image Steganography Combined with Blowfish-RC4 Encryption in Various File </a:t>
            </a:r>
            <a:r>
              <a:rPr lang="en-US" dirty="0" smtClean="0">
                <a:latin typeface="Times New Roman" pitchFamily="18" charset="0"/>
                <a:cs typeface="Times New Roman" pitchFamily="18" charset="0"/>
              </a:rPr>
              <a:t>Extensions”, 2019 .</a:t>
            </a:r>
            <a:endParaRPr lang="en-US" dirty="0">
              <a:solidFill>
                <a:schemeClr val="tx1"/>
              </a:solidFill>
              <a:latin typeface="Times New Roman" pitchFamily="18" charset="0"/>
              <a:cs typeface="Times New Roman" pitchFamily="18" charset="0"/>
            </a:endParaRPr>
          </a:p>
          <a:p>
            <a:endParaRPr lang="en-US" dirty="0" smtClean="0"/>
          </a:p>
          <a:p>
            <a:endParaRPr lang="en-US" dirty="0" smtClean="0"/>
          </a:p>
          <a:p>
            <a:endParaRPr lang="en-US" dirty="0"/>
          </a:p>
          <a:p>
            <a:endParaRPr lang="en-IN" dirty="0"/>
          </a:p>
        </p:txBody>
      </p:sp>
    </p:spTree>
    <p:extLst>
      <p:ext uri="{BB962C8B-B14F-4D97-AF65-F5344CB8AC3E}">
        <p14:creationId xmlns:p14="http://schemas.microsoft.com/office/powerpoint/2010/main" val="3068775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96645"/>
            <a:ext cx="8596668" cy="5144717"/>
          </a:xfrm>
        </p:spPr>
        <p:txBody>
          <a:bodyPr/>
          <a:lstStyle/>
          <a:p>
            <a:pPr marL="0" indent="0">
              <a:buNone/>
            </a:pPr>
            <a:endParaRPr lang="en-US" dirty="0"/>
          </a:p>
          <a:p>
            <a:pPr lvl="0"/>
            <a:r>
              <a:rPr lang="en-US" dirty="0" smtClean="0">
                <a:latin typeface="Times New Roman" pitchFamily="18" charset="0"/>
                <a:cs typeface="Times New Roman" pitchFamily="18" charset="0"/>
              </a:rPr>
              <a:t>[4]. U</a:t>
            </a:r>
            <a:r>
              <a:rPr lang="en-US" dirty="0">
                <a:latin typeface="Times New Roman" pitchFamily="18" charset="0"/>
                <a:cs typeface="Times New Roman" pitchFamily="18" charset="0"/>
              </a:rPr>
              <a:t>. A. Md. </a:t>
            </a:r>
            <a:r>
              <a:rPr lang="en-US" dirty="0" err="1">
                <a:latin typeface="Times New Roman" pitchFamily="18" charset="0"/>
                <a:cs typeface="Times New Roman" pitchFamily="18" charset="0"/>
              </a:rPr>
              <a:t>Ehasn</a:t>
            </a:r>
            <a:r>
              <a:rPr lang="en-US" dirty="0">
                <a:latin typeface="Times New Roman" pitchFamily="18" charset="0"/>
                <a:cs typeface="Times New Roman" pitchFamily="18" charset="0"/>
              </a:rPr>
              <a:t> Ali1 , Md. Sohrawordi1 , Md. </a:t>
            </a:r>
            <a:r>
              <a:rPr lang="en-US" dirty="0" err="1">
                <a:latin typeface="Times New Roman" pitchFamily="18" charset="0"/>
                <a:cs typeface="Times New Roman" pitchFamily="18" charset="0"/>
              </a:rPr>
              <a:t>Palash</a:t>
            </a:r>
            <a:r>
              <a:rPr lang="en-US" dirty="0">
                <a:latin typeface="Times New Roman" pitchFamily="18" charset="0"/>
                <a:cs typeface="Times New Roman" pitchFamily="18" charset="0"/>
              </a:rPr>
              <a:t> Uddin1 1,” A Robust and Secured     Image Steganography using LSB and Random Bit Substitution”, Bangladesh, 2019</a:t>
            </a:r>
            <a:r>
              <a:rPr lang="en-US" dirty="0" smtClean="0">
                <a:latin typeface="Times New Roman" pitchFamily="18" charset="0"/>
                <a:cs typeface="Times New Roman" pitchFamily="18" charset="0"/>
              </a:rPr>
              <a:t>.</a:t>
            </a:r>
          </a:p>
          <a:p>
            <a:pPr lvl="0"/>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Ako</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Muhamad</a:t>
            </a:r>
            <a:r>
              <a:rPr lang="en-US" dirty="0">
                <a:latin typeface="Times New Roman" pitchFamily="18" charset="0"/>
                <a:cs typeface="Times New Roman" pitchFamily="18" charset="0"/>
              </a:rPr>
              <a:t> Abdullah , Cyprus," Advanced Encryption Standard (AES) Algorithm to Encrypt and Decrypt Data”, Eastern Mediterranean University – Cyprus, 2017.</a:t>
            </a:r>
          </a:p>
          <a:p>
            <a:pPr lvl="0"/>
            <a:endParaRPr lang="en-US" dirty="0"/>
          </a:p>
          <a:p>
            <a:endParaRPr lang="en-US" dirty="0"/>
          </a:p>
        </p:txBody>
      </p:sp>
    </p:spTree>
    <p:extLst>
      <p:ext uri="{BB962C8B-B14F-4D97-AF65-F5344CB8AC3E}">
        <p14:creationId xmlns:p14="http://schemas.microsoft.com/office/powerpoint/2010/main" val="3091951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AppData\Local\Microsoft\Windows\INetCache\IE\CKGVS0SB\thank-you[1].jpg"/>
          <p:cNvPicPr>
            <a:picLocks noGrp="1" noChangeAspect="1" noChangeArrowheads="1"/>
          </p:cNvPicPr>
          <p:nvPr>
            <p:ph idx="1"/>
          </p:nvPr>
        </p:nvPicPr>
        <p:blipFill>
          <a:blip r:embed="rId2"/>
          <a:srcRect/>
          <a:stretch>
            <a:fillRect/>
          </a:stretch>
        </p:blipFill>
        <p:spPr bwMode="auto">
          <a:xfrm>
            <a:off x="2089150" y="1600200"/>
            <a:ext cx="7200900" cy="4800600"/>
          </a:xfrm>
          <a:prstGeom prst="rect">
            <a:avLst/>
          </a:prstGeom>
          <a:noFill/>
        </p:spPr>
      </p:pic>
    </p:spTree>
    <p:extLst>
      <p:ext uri="{BB962C8B-B14F-4D97-AF65-F5344CB8AC3E}">
        <p14:creationId xmlns:p14="http://schemas.microsoft.com/office/powerpoint/2010/main" val="372100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E80103-ED84-4AA8-996E-92471AE7FC40}"/>
              </a:ext>
            </a:extLst>
          </p:cNvPr>
          <p:cNvSpPr>
            <a:spLocks noGrp="1"/>
          </p:cNvSpPr>
          <p:nvPr>
            <p:ph type="title"/>
          </p:nvPr>
        </p:nvSpPr>
        <p:spPr>
          <a:xfrm>
            <a:off x="677334" y="609599"/>
            <a:ext cx="8596668" cy="553375"/>
          </a:xfrm>
        </p:spPr>
        <p:txBody>
          <a:bodyPr>
            <a:normAutofit fontScale="90000"/>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 xmlns:a16="http://schemas.microsoft.com/office/drawing/2014/main" id="{3CDED637-9023-434F-96A0-8BE88361F9CC}"/>
              </a:ext>
            </a:extLst>
          </p:cNvPr>
          <p:cNvSpPr>
            <a:spLocks noGrp="1"/>
          </p:cNvSpPr>
          <p:nvPr>
            <p:ph idx="1"/>
          </p:nvPr>
        </p:nvSpPr>
        <p:spPr>
          <a:xfrm>
            <a:off x="677334" y="1526959"/>
            <a:ext cx="8596668" cy="4514403"/>
          </a:xfrm>
        </p:spPr>
        <p:txBody>
          <a:bodyPr>
            <a:normAutofit fontScale="55000" lnSpcReduction="20000"/>
          </a:bodyPr>
          <a:lstStyle/>
          <a:p>
            <a:r>
              <a:rPr lang="en-US" sz="3600" dirty="0">
                <a:latin typeface="Times New Roman" pitchFamily="18" charset="0"/>
                <a:cs typeface="Times New Roman" pitchFamily="18" charset="0"/>
              </a:rPr>
              <a:t>The AES algorithm gains wide application in our daily </a:t>
            </a:r>
            <a:r>
              <a:rPr lang="en-US" sz="3600" dirty="0" smtClean="0">
                <a:latin typeface="Times New Roman" pitchFamily="18" charset="0"/>
                <a:cs typeface="Times New Roman" pitchFamily="18" charset="0"/>
              </a:rPr>
              <a:t>life, the application </a:t>
            </a:r>
            <a:r>
              <a:rPr lang="en-US" sz="3600" dirty="0">
                <a:latin typeface="Times New Roman" pitchFamily="18" charset="0"/>
                <a:cs typeface="Times New Roman" pitchFamily="18" charset="0"/>
              </a:rPr>
              <a:t>of AES (Advanced Encryption Standard) operations in image encryption and decryption. The encrypted cipher images always display the uniformly distributed RGB </a:t>
            </a:r>
            <a:r>
              <a:rPr lang="en-US" sz="3600" dirty="0" smtClean="0">
                <a:latin typeface="Times New Roman" pitchFamily="18" charset="0"/>
                <a:cs typeface="Times New Roman" pitchFamily="18" charset="0"/>
              </a:rPr>
              <a:t>pixels[1].</a:t>
            </a:r>
          </a:p>
          <a:p>
            <a:endParaRPr lang="en-US" sz="3600" dirty="0" smtClean="0">
              <a:latin typeface="Times New Roman" pitchFamily="18" charset="0"/>
              <a:cs typeface="Times New Roman" pitchFamily="18" charset="0"/>
            </a:endParaRPr>
          </a:p>
          <a:p>
            <a:r>
              <a:rPr lang="en-US" sz="3600" dirty="0">
                <a:latin typeface="Times New Roman" pitchFamily="18" charset="0"/>
                <a:cs typeface="Times New Roman" pitchFamily="18" charset="0"/>
              </a:rPr>
              <a:t>Cryptography and Steganography help us to keep our information secure. If someone finds out the unknown message we known as </a:t>
            </a:r>
            <a:r>
              <a:rPr lang="en-US" sz="3600" dirty="0" err="1">
                <a:latin typeface="Times New Roman" pitchFamily="18" charset="0"/>
                <a:cs typeface="Times New Roman" pitchFamily="18" charset="0"/>
              </a:rPr>
              <a:t>ciphertext</a:t>
            </a:r>
            <a:r>
              <a:rPr lang="en-US" sz="3600" dirty="0">
                <a:latin typeface="Times New Roman" pitchFamily="18" charset="0"/>
                <a:cs typeface="Times New Roman" pitchFamily="18" charset="0"/>
              </a:rPr>
              <a:t>, they will crack it, and it's the weakness of the cryptography itself. Combining the RC4 Algorithm and LSB Cryptography will solve that </a:t>
            </a:r>
            <a:r>
              <a:rPr lang="en-US" sz="3600" dirty="0" smtClean="0">
                <a:latin typeface="Times New Roman" pitchFamily="18" charset="0"/>
                <a:cs typeface="Times New Roman" pitchFamily="18" charset="0"/>
              </a:rPr>
              <a:t>problem[2].</a:t>
            </a:r>
          </a:p>
          <a:p>
            <a:endParaRPr lang="en-US" sz="3600" dirty="0" smtClean="0">
              <a:latin typeface="Times New Roman" pitchFamily="18" charset="0"/>
              <a:cs typeface="Times New Roman" pitchFamily="18" charset="0"/>
            </a:endParaRPr>
          </a:p>
          <a:p>
            <a:r>
              <a:rPr lang="en-US" sz="3600" dirty="0">
                <a:latin typeface="Times New Roman" pitchFamily="18" charset="0"/>
                <a:cs typeface="Times New Roman" pitchFamily="18" charset="0"/>
              </a:rPr>
              <a:t>The performance analysis of the combination of LSB and Blowfish-RC4 was carried out on various image sizes with messages that had various types of file extensions. The </a:t>
            </a:r>
            <a:r>
              <a:rPr lang="en-US" sz="3600" dirty="0" err="1">
                <a:latin typeface="Times New Roman" pitchFamily="18" charset="0"/>
                <a:cs typeface="Times New Roman" pitchFamily="18" charset="0"/>
              </a:rPr>
              <a:t>stego</a:t>
            </a:r>
            <a:r>
              <a:rPr lang="en-US" sz="3600" dirty="0">
                <a:latin typeface="Times New Roman" pitchFamily="18" charset="0"/>
                <a:cs typeface="Times New Roman" pitchFamily="18" charset="0"/>
              </a:rPr>
              <a:t> image was compared to determine the level of its imperceptibility with the cover image through Mean Square Error (MSE) test, Peak Signal to Noise Ratio (PSNR) test also histogram analysis from both of that </a:t>
            </a:r>
            <a:r>
              <a:rPr lang="en-US" sz="3600" dirty="0" smtClean="0">
                <a:latin typeface="Times New Roman" pitchFamily="18" charset="0"/>
                <a:cs typeface="Times New Roman" pitchFamily="18" charset="0"/>
              </a:rPr>
              <a:t>images[3].</a:t>
            </a:r>
          </a:p>
          <a:p>
            <a:endParaRPr lang="en-US" dirty="0"/>
          </a:p>
          <a:p>
            <a:endParaRPr lang="en-US" dirty="0" smtClean="0"/>
          </a:p>
          <a:p>
            <a:endParaRPr lang="en-IN" dirty="0"/>
          </a:p>
        </p:txBody>
      </p:sp>
    </p:spTree>
    <p:extLst>
      <p:ext uri="{BB962C8B-B14F-4D97-AF65-F5344CB8AC3E}">
        <p14:creationId xmlns:p14="http://schemas.microsoft.com/office/powerpoint/2010/main" val="160810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47565"/>
            <a:ext cx="8596668" cy="4993797"/>
          </a:xfrm>
        </p:spPr>
        <p:txBody>
          <a:bodyPr/>
          <a:lstStyle/>
          <a:p>
            <a:r>
              <a:rPr lang="en-IN" dirty="0">
                <a:latin typeface="Times New Roman" pitchFamily="18" charset="0"/>
                <a:cs typeface="Times New Roman" pitchFamily="18" charset="0"/>
              </a:rPr>
              <a:t>Storing data inside image pixels is known as the LSB technique which later when encrypted it still displays the same picture similar to the original picture, this helps to enhance the security level as both original and encrypted images are </a:t>
            </a:r>
            <a:r>
              <a:rPr lang="en-IN" dirty="0" smtClean="0">
                <a:latin typeface="Times New Roman" pitchFamily="18" charset="0"/>
                <a:cs typeface="Times New Roman" pitchFamily="18" charset="0"/>
              </a:rPr>
              <a:t>indifferent[4]. </a:t>
            </a: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RSA there is another technique that is more secure than it is AES. This AES is a technique that encrypts the original text and sends it to NAND flash for storage this takes less time for execution. This algorithm has a unique structure to encrypt and decrypt sensitive information and is applied in hardware and software all over the </a:t>
            </a:r>
            <a:r>
              <a:rPr lang="en-IN" dirty="0" smtClean="0">
                <a:latin typeface="Times New Roman" pitchFamily="18" charset="0"/>
                <a:cs typeface="Times New Roman" pitchFamily="18" charset="0"/>
              </a:rPr>
              <a:t>world[5].</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8381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86BF2-D7EE-4CC1-8DFE-1400DFD34B30}"/>
              </a:ext>
            </a:extLst>
          </p:cNvPr>
          <p:cNvSpPr>
            <a:spLocks noGrp="1"/>
          </p:cNvSpPr>
          <p:nvPr>
            <p:ph type="title"/>
          </p:nvPr>
        </p:nvSpPr>
        <p:spPr>
          <a:xfrm>
            <a:off x="677334" y="609600"/>
            <a:ext cx="8596668" cy="615518"/>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75469097-E704-4B3F-8409-46D83187B7AF}"/>
              </a:ext>
            </a:extLst>
          </p:cNvPr>
          <p:cNvSpPr>
            <a:spLocks noGrp="1"/>
          </p:cNvSpPr>
          <p:nvPr>
            <p:ph idx="1"/>
          </p:nvPr>
        </p:nvSpPr>
        <p:spPr>
          <a:xfrm>
            <a:off x="677334" y="1358283"/>
            <a:ext cx="8596668" cy="4683079"/>
          </a:xfrm>
        </p:spPr>
        <p:txBody>
          <a:bodyPr>
            <a:normAutofit/>
          </a:bodyPr>
          <a:lstStyle/>
          <a:p>
            <a:r>
              <a:rPr lang="en-US" dirty="0" smtClean="0">
                <a:latin typeface="Times New Roman" pitchFamily="18" charset="0"/>
                <a:cs typeface="Times New Roman" pitchFamily="18" charset="0"/>
              </a:rPr>
              <a:t>Transfer of information </a:t>
            </a:r>
            <a:r>
              <a:rPr lang="en-US" dirty="0">
                <a:latin typeface="Times New Roman" pitchFamily="18" charset="0"/>
                <a:cs typeface="Times New Roman" pitchFamily="18" charset="0"/>
              </a:rPr>
              <a:t>via medium can be intercepted.</a:t>
            </a:r>
          </a:p>
          <a:p>
            <a:pPr marL="0" indent="0">
              <a:buNone/>
            </a:pP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Steganography</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Cryptography</a:t>
            </a:r>
            <a:r>
              <a:rPr lang="en-US" dirty="0">
                <a:latin typeface="Times New Roman" pitchFamily="18" charset="0"/>
                <a:cs typeface="Times New Roman" pitchFamily="18" charset="0"/>
              </a:rPr>
              <a:t> are two different techniques that maintain data confidentiality and integrity.</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purpose of Steganography is to hide secret messages in digital media ,while Cryptography protects messages from unauthorized individuals by changing their meaning.</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When combine with two or more techniques attack tolerance and  resistance increases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8906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6129"/>
            <a:ext cx="8596668" cy="5615234"/>
          </a:xfrm>
        </p:spPr>
        <p:txBody>
          <a:bodyPr/>
          <a:lstStyle/>
          <a:p>
            <a:pPr marL="457200" lvl="1" indent="0">
              <a:lnSpc>
                <a:spcPct val="150000"/>
              </a:lnSpc>
              <a:buNone/>
            </a:pPr>
            <a:r>
              <a:rPr lang="en-IN"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Why </a:t>
            </a:r>
            <a:r>
              <a:rPr lang="en-US"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Encryption</a:t>
            </a:r>
            <a:r>
              <a:rPr lang="en-IN"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266700" algn="just">
              <a:lnSpc>
                <a:spcPct val="150000"/>
              </a:lnSpc>
              <a:spcBef>
                <a:spcPts val="575"/>
              </a:spcBef>
            </a:pPr>
            <a:r>
              <a:rPr lang="en-US" sz="1600" dirty="0">
                <a:solidFill>
                  <a:srgbClr val="2F2B20"/>
                </a:solidFill>
                <a:latin typeface="Times New Roman" panose="02020603050405020304" pitchFamily="18" charset="0"/>
                <a:ea typeface="mn-ea"/>
                <a:cs typeface="Times New Roman" panose="02020603050405020304" pitchFamily="18" charset="0"/>
              </a:rPr>
              <a:t>Sending and receiving information via email or the use of web browsers are not secure as sensitive information such as credit card and some personal and important information sent over such medium can be hacked or attacked.</a:t>
            </a:r>
          </a:p>
          <a:p>
            <a:pPr marL="266700" algn="just">
              <a:lnSpc>
                <a:spcPct val="150000"/>
              </a:lnSpc>
              <a:spcBef>
                <a:spcPts val="575"/>
              </a:spcBef>
            </a:pPr>
            <a:r>
              <a:rPr lang="en-US" sz="1600" dirty="0">
                <a:solidFill>
                  <a:srgbClr val="2F2B20"/>
                </a:solidFill>
                <a:latin typeface="Times New Roman" panose="02020603050405020304" pitchFamily="18" charset="0"/>
                <a:ea typeface="mn-ea"/>
                <a:cs typeface="Times New Roman" panose="02020603050405020304" pitchFamily="18" charset="0"/>
              </a:rPr>
              <a:t>We need a system to secure information which is being attacked through online. Encryption is needed to avoid such kind of attacks in which the user probably can secure the most important and personal information such as account numbers and password where as coming to large organizations they need encryption for hiding the </a:t>
            </a:r>
            <a:r>
              <a:rPr lang="en-US" sz="1600" dirty="0" err="1">
                <a:solidFill>
                  <a:srgbClr val="2F2B20"/>
                </a:solidFill>
                <a:latin typeface="Times New Roman" panose="02020603050405020304" pitchFamily="18" charset="0"/>
                <a:ea typeface="mn-ea"/>
                <a:cs typeface="Times New Roman" panose="02020603050405020304" pitchFamily="18" charset="0"/>
              </a:rPr>
              <a:t>ip</a:t>
            </a:r>
            <a:r>
              <a:rPr lang="en-US" sz="1600" dirty="0">
                <a:solidFill>
                  <a:srgbClr val="2F2B20"/>
                </a:solidFill>
                <a:latin typeface="Times New Roman" panose="02020603050405020304" pitchFamily="18" charset="0"/>
                <a:ea typeface="mn-ea"/>
                <a:cs typeface="Times New Roman" panose="02020603050405020304" pitchFamily="18" charset="0"/>
              </a:rPr>
              <a:t> address of the website and securing the data.</a:t>
            </a:r>
          </a:p>
          <a:p>
            <a:pPr marL="266700" algn="just">
              <a:lnSpc>
                <a:spcPct val="150000"/>
              </a:lnSpc>
              <a:spcBef>
                <a:spcPts val="575"/>
              </a:spcBef>
            </a:pPr>
            <a:r>
              <a:rPr lang="en-US" sz="1600" dirty="0">
                <a:solidFill>
                  <a:srgbClr val="2F2B20"/>
                </a:solidFill>
                <a:latin typeface="Times New Roman" panose="02020603050405020304" pitchFamily="18" charset="0"/>
                <a:ea typeface="mn-ea"/>
                <a:cs typeface="Times New Roman" panose="02020603050405020304" pitchFamily="18" charset="0"/>
              </a:rPr>
              <a:t> As we can see nowadays just a change in the domain or a small change in the </a:t>
            </a:r>
            <a:r>
              <a:rPr lang="en-US" sz="1600" dirty="0" err="1">
                <a:solidFill>
                  <a:srgbClr val="2F2B20"/>
                </a:solidFill>
                <a:latin typeface="Times New Roman" panose="02020603050405020304" pitchFamily="18" charset="0"/>
                <a:ea typeface="mn-ea"/>
                <a:cs typeface="Times New Roman" panose="02020603050405020304" pitchFamily="18" charset="0"/>
              </a:rPr>
              <a:t>ip</a:t>
            </a:r>
            <a:r>
              <a:rPr lang="en-US" sz="1600" dirty="0">
                <a:solidFill>
                  <a:srgbClr val="2F2B20"/>
                </a:solidFill>
                <a:latin typeface="Times New Roman" panose="02020603050405020304" pitchFamily="18" charset="0"/>
                <a:ea typeface="mn-ea"/>
                <a:cs typeface="Times New Roman" panose="02020603050405020304" pitchFamily="18" charset="0"/>
              </a:rPr>
              <a:t> address leads us to go to an unethical or a wrong website but the original and wrong website both seems similar so anyone cannot identify which is the real one. </a:t>
            </a:r>
            <a:r>
              <a:rPr lang="en-US" sz="1600" dirty="0" err="1">
                <a:solidFill>
                  <a:srgbClr val="2F2B20"/>
                </a:solidFill>
                <a:latin typeface="Times New Roman" panose="02020603050405020304" pitchFamily="18" charset="0"/>
                <a:ea typeface="mn-ea"/>
                <a:cs typeface="Times New Roman" panose="02020603050405020304" pitchFamily="18" charset="0"/>
              </a:rPr>
              <a:t>Inorder</a:t>
            </a:r>
            <a:r>
              <a:rPr lang="en-US" sz="1600" dirty="0">
                <a:solidFill>
                  <a:srgbClr val="2F2B20"/>
                </a:solidFill>
                <a:latin typeface="Times New Roman" panose="02020603050405020304" pitchFamily="18" charset="0"/>
                <a:ea typeface="mn-ea"/>
                <a:cs typeface="Times New Roman" panose="02020603050405020304" pitchFamily="18" charset="0"/>
              </a:rPr>
              <a:t> to avoid that whatever the elements related to networking like </a:t>
            </a:r>
            <a:r>
              <a:rPr lang="en-US" sz="1600" dirty="0" err="1">
                <a:solidFill>
                  <a:srgbClr val="2F2B20"/>
                </a:solidFill>
                <a:latin typeface="Times New Roman" panose="02020603050405020304" pitchFamily="18" charset="0"/>
                <a:ea typeface="mn-ea"/>
                <a:cs typeface="Times New Roman" panose="02020603050405020304" pitchFamily="18" charset="0"/>
              </a:rPr>
              <a:t>ip</a:t>
            </a:r>
            <a:r>
              <a:rPr lang="en-US" sz="1600" dirty="0">
                <a:solidFill>
                  <a:srgbClr val="2F2B20"/>
                </a:solidFill>
                <a:latin typeface="Times New Roman" panose="02020603050405020304" pitchFamily="18" charset="0"/>
                <a:ea typeface="mn-ea"/>
                <a:cs typeface="Times New Roman" panose="02020603050405020304" pitchFamily="18" charset="0"/>
              </a:rPr>
              <a:t> address and our information should be encrypted and kept safe.</a:t>
            </a:r>
            <a:endParaRPr lang="en-IN" sz="16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190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E9AAB6-B4CF-4D88-8C1F-FD7F0D335E15}"/>
              </a:ext>
            </a:extLst>
          </p:cNvPr>
          <p:cNvSpPr>
            <a:spLocks noGrp="1"/>
          </p:cNvSpPr>
          <p:nvPr>
            <p:ph idx="1"/>
          </p:nvPr>
        </p:nvSpPr>
        <p:spPr>
          <a:xfrm>
            <a:off x="677334" y="923278"/>
            <a:ext cx="8596668" cy="5118085"/>
          </a:xfrm>
        </p:spPr>
        <p:txBody>
          <a:bodyPr>
            <a:normAutofit fontScale="92500"/>
          </a:bodyP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CRYPTOGRAPHY</a:t>
            </a:r>
            <a:r>
              <a:rPr lang="en-IN" b="1"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IN" b="1" dirty="0">
              <a:latin typeface="Times New Roman" panose="02020603050405020304" pitchFamily="18" charset="0"/>
              <a:cs typeface="Times New Roman" panose="02020603050405020304" pitchFamily="18" charset="0"/>
            </a:endParaRPr>
          </a:p>
          <a:p>
            <a:pPr marL="342900" lvl="0" indent="-342900">
              <a:lnSpc>
                <a:spcPct val="150000"/>
              </a:lnSpc>
              <a:spcBef>
                <a:spcPts val="670"/>
              </a:spcBef>
              <a:spcAft>
                <a:spcPts val="0"/>
              </a:spcAft>
              <a:buFont typeface="Symbol" panose="05050102010706020507" pitchFamily="18" charset="2"/>
              <a:buChar char=""/>
            </a:pPr>
            <a:r>
              <a:rPr lang="en-US" sz="1700" kern="1200" dirty="0">
                <a:solidFill>
                  <a:srgbClr val="2F2B20"/>
                </a:solidFill>
                <a:effectLst/>
                <a:latin typeface="Times New Roman" panose="02020603050405020304" pitchFamily="18" charset="0"/>
                <a:ea typeface="mn-ea"/>
                <a:cs typeface="Gautami" panose="020B0502040204020203" pitchFamily="34" charset="0"/>
              </a:rPr>
              <a:t>Cryptography is the process of securing and safeguarding data so that only the intended users have access to it.</a:t>
            </a:r>
            <a:endParaRPr lang="en-IN" sz="1700" dirty="0">
              <a:effectLst/>
              <a:latin typeface="Calibri" panose="020F0502020204030204" pitchFamily="34" charset="0"/>
              <a:ea typeface="SimSun" panose="02010600030101010101" pitchFamily="2" charset="-122"/>
              <a:cs typeface="Gautami" panose="020B0502040204020203" pitchFamily="34" charset="0"/>
            </a:endParaRPr>
          </a:p>
          <a:p>
            <a:pPr marL="342900" lvl="0" indent="-342900">
              <a:lnSpc>
                <a:spcPct val="150000"/>
              </a:lnSpc>
              <a:spcBef>
                <a:spcPts val="670"/>
              </a:spcBef>
              <a:spcAft>
                <a:spcPts val="0"/>
              </a:spcAft>
              <a:buFont typeface="Symbol" panose="05050102010706020507" pitchFamily="18" charset="2"/>
              <a:buChar char=""/>
            </a:pPr>
            <a:r>
              <a:rPr lang="en-US" sz="1700" kern="1200" dirty="0">
                <a:solidFill>
                  <a:srgbClr val="2F2B20"/>
                </a:solidFill>
                <a:effectLst/>
                <a:latin typeface="Times New Roman" panose="02020603050405020304" pitchFamily="18" charset="0"/>
                <a:ea typeface="mn-ea"/>
                <a:cs typeface="Gautami" panose="020B0502040204020203" pitchFamily="34" charset="0"/>
              </a:rPr>
              <a:t>It can secure messages that pass via untrustworthy networks. An adversary may attempt to carry out one of two types of assaults on a network.</a:t>
            </a:r>
            <a:endParaRPr lang="en-IN" sz="1700" dirty="0">
              <a:effectLst/>
              <a:latin typeface="Calibri" panose="020F0502020204030204" pitchFamily="34" charset="0"/>
              <a:ea typeface="SimSun" panose="02010600030101010101" pitchFamily="2" charset="-122"/>
              <a:cs typeface="Gautami" panose="020B0502040204020203" pitchFamily="34" charset="0"/>
            </a:endParaRPr>
          </a:p>
          <a:p>
            <a:r>
              <a:rPr lang="en-IN" sz="1700" dirty="0">
                <a:latin typeface="Times New Roman" panose="02020603050405020304" pitchFamily="18" charset="0"/>
                <a:cs typeface="Times New Roman" panose="02020603050405020304" pitchFamily="18" charset="0"/>
              </a:rPr>
              <a:t>There are 3 types of Cryptography:</a:t>
            </a:r>
          </a:p>
          <a:p>
            <a:pPr>
              <a:lnSpc>
                <a:spcPct val="150000"/>
              </a:lnSpc>
            </a:pPr>
            <a:r>
              <a:rPr lang="en-IN" sz="1700" dirty="0">
                <a:latin typeface="Times New Roman" panose="02020603050405020304" pitchFamily="18" charset="0"/>
                <a:cs typeface="Times New Roman" panose="02020603050405020304" pitchFamily="18" charset="0"/>
              </a:rPr>
              <a:t>1.Symmetric </a:t>
            </a:r>
            <a:r>
              <a:rPr lang="en-IN" sz="1700" dirty="0" err="1">
                <a:latin typeface="Times New Roman" panose="02020603050405020304" pitchFamily="18" charset="0"/>
                <a:cs typeface="Times New Roman" panose="02020603050405020304" pitchFamily="18" charset="0"/>
              </a:rPr>
              <a:t>Cryptography:It</a:t>
            </a:r>
            <a:r>
              <a:rPr lang="en-IN" sz="1700" dirty="0">
                <a:latin typeface="Times New Roman" panose="02020603050405020304" pitchFamily="18" charset="0"/>
                <a:cs typeface="Times New Roman" panose="02020603050405020304" pitchFamily="18" charset="0"/>
              </a:rPr>
              <a:t> is a cryptography technique which uses same key for both encryption and decryption.</a:t>
            </a:r>
          </a:p>
          <a:p>
            <a:pPr>
              <a:lnSpc>
                <a:spcPct val="150000"/>
              </a:lnSpc>
            </a:pPr>
            <a:r>
              <a:rPr lang="en-US" sz="1700" b="0" i="0" dirty="0">
                <a:solidFill>
                  <a:srgbClr val="050000"/>
                </a:solidFill>
                <a:effectLst/>
                <a:latin typeface="Times New Roman" panose="02020603050405020304" pitchFamily="18" charset="0"/>
                <a:cs typeface="Times New Roman" panose="02020603050405020304" pitchFamily="18" charset="0"/>
              </a:rPr>
              <a:t>By using symmetric encryption algorithms, data is converted to a form that cannot be understood by anyone who does not possess the secret key to decrypt it. Once the intended recipient who possesses the key has the message, the algorithm reverses its action so that the message is returned to its original and understandable form. Example of symmetric cryptography is AES,DES etc.</a:t>
            </a:r>
            <a:endParaRPr lang="en-IN" sz="17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15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F75A2F-6B0A-4BC1-BE0B-E55935665DEF}"/>
              </a:ext>
            </a:extLst>
          </p:cNvPr>
          <p:cNvSpPr>
            <a:spLocks noGrp="1"/>
          </p:cNvSpPr>
          <p:nvPr>
            <p:ph idx="1"/>
          </p:nvPr>
        </p:nvSpPr>
        <p:spPr>
          <a:xfrm>
            <a:off x="677334" y="1012054"/>
            <a:ext cx="8596668" cy="5029308"/>
          </a:xfrm>
        </p:spPr>
        <p:txBody>
          <a:bodyPr/>
          <a:lstStyle/>
          <a:p>
            <a:pPr>
              <a:lnSpc>
                <a:spcPct val="150000"/>
              </a:lnSpc>
            </a:pPr>
            <a:r>
              <a:rPr lang="en-IN" dirty="0">
                <a:latin typeface="Times New Roman" panose="02020603050405020304" pitchFamily="18" charset="0"/>
                <a:cs typeface="Times New Roman" panose="02020603050405020304" pitchFamily="18" charset="0"/>
              </a:rPr>
              <a:t>Asymmetric </a:t>
            </a:r>
            <a:r>
              <a:rPr lang="en-IN" dirty="0" err="1">
                <a:latin typeface="Times New Roman" panose="02020603050405020304" pitchFamily="18" charset="0"/>
                <a:cs typeface="Times New Roman" panose="02020603050405020304" pitchFamily="18" charset="0"/>
              </a:rPr>
              <a:t>Cryptography:These</a:t>
            </a:r>
            <a:r>
              <a:rPr lang="en-IN" dirty="0">
                <a:latin typeface="Times New Roman" panose="02020603050405020304" pitchFamily="18" charset="0"/>
                <a:cs typeface="Times New Roman" panose="02020603050405020304" pitchFamily="18" charset="0"/>
              </a:rPr>
              <a:t> type of </a:t>
            </a:r>
            <a:r>
              <a:rPr lang="en-IN" sz="1600" dirty="0">
                <a:solidFill>
                  <a:schemeClr val="tx1"/>
                </a:solidFill>
                <a:latin typeface="Times New Roman" panose="02020603050405020304" pitchFamily="18" charset="0"/>
                <a:cs typeface="Times New Roman" panose="02020603050405020304" pitchFamily="18" charset="0"/>
              </a:rPr>
              <a:t>a</a:t>
            </a:r>
            <a:r>
              <a:rPr lang="en-US" sz="1600" i="0" dirty="0" err="1">
                <a:solidFill>
                  <a:schemeClr val="tx1"/>
                </a:solidFill>
                <a:effectLst/>
                <a:latin typeface="Times New Roman" panose="02020603050405020304" pitchFamily="18" charset="0"/>
                <a:cs typeface="Times New Roman" panose="02020603050405020304" pitchFamily="18" charset="0"/>
              </a:rPr>
              <a:t>lgorithms</a:t>
            </a:r>
            <a:r>
              <a:rPr lang="en-US" sz="1600" i="0" dirty="0">
                <a:solidFill>
                  <a:schemeClr val="tx1"/>
                </a:solidFill>
                <a:effectLst/>
                <a:latin typeface="Times New Roman" panose="02020603050405020304" pitchFamily="18" charset="0"/>
                <a:cs typeface="Times New Roman" panose="02020603050405020304" pitchFamily="18" charset="0"/>
              </a:rPr>
              <a:t> use a pair of keys, a public key associated with the creator/sender for encrypting messages and a private key that only the originator knows (unless it is exposed or they decide to share it) for decrypting that information.</a:t>
            </a:r>
          </a:p>
          <a:p>
            <a:pPr algn="l">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Example of this kind of cryptography is RSA,</a:t>
            </a:r>
            <a:r>
              <a:rPr lang="en-IN" sz="1600" b="0" i="0" dirty="0">
                <a:solidFill>
                  <a:schemeClr val="tx1"/>
                </a:solidFill>
                <a:effectLst/>
                <a:latin typeface="Times New Roman" panose="02020603050405020304" pitchFamily="18" charset="0"/>
                <a:cs typeface="Times New Roman" panose="02020603050405020304" pitchFamily="18" charset="0"/>
              </a:rPr>
              <a:t> Diffie-Hellman key exchange</a:t>
            </a:r>
          </a:p>
          <a:p>
            <a:pPr>
              <a:lnSpc>
                <a:spcPct val="150000"/>
              </a:lnSpc>
            </a:pPr>
            <a:r>
              <a:rPr lang="en-IN" sz="1600" dirty="0">
                <a:solidFill>
                  <a:schemeClr val="tx1"/>
                </a:solidFill>
                <a:latin typeface="Times New Roman" panose="02020603050405020304" pitchFamily="18" charset="0"/>
                <a:cs typeface="Times New Roman" panose="02020603050405020304" pitchFamily="18" charset="0"/>
              </a:rPr>
              <a:t>Hash functions:</a:t>
            </a:r>
            <a:r>
              <a:rPr lang="en-US" sz="1600" b="0" i="0" dirty="0">
                <a:solidFill>
                  <a:schemeClr val="tx1"/>
                </a:solidFill>
                <a:effectLst/>
                <a:latin typeface="Times New Roman" panose="02020603050405020304" pitchFamily="18" charset="0"/>
                <a:cs typeface="Times New Roman" panose="02020603050405020304" pitchFamily="18" charset="0"/>
              </a:rPr>
              <a:t>To maintain data integrity in cryptography, </a:t>
            </a:r>
            <a:r>
              <a:rPr lang="en-US" sz="1600" i="0" dirty="0">
                <a:solidFill>
                  <a:schemeClr val="tx1"/>
                </a:solidFill>
                <a:effectLst/>
                <a:latin typeface="Times New Roman" panose="02020603050405020304" pitchFamily="18" charset="0"/>
                <a:cs typeface="Times New Roman" panose="02020603050405020304" pitchFamily="18" charset="0"/>
              </a:rPr>
              <a:t>hash functions</a:t>
            </a:r>
            <a:r>
              <a:rPr lang="en-US" sz="1600" b="0" i="0" dirty="0">
                <a:solidFill>
                  <a:schemeClr val="tx1"/>
                </a:solidFill>
                <a:effectLst/>
                <a:latin typeface="Times New Roman" panose="02020603050405020304" pitchFamily="18" charset="0"/>
                <a:cs typeface="Times New Roman" panose="02020603050405020304" pitchFamily="18" charset="0"/>
              </a:rPr>
              <a:t>, which return a deterministic output from an input value, are used to map data to a fixed data size. Types of cryptographic hash functions include SHA-1 (Secure Hash Algorithm 1), SHA-2 and SHA-3.</a:t>
            </a: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We are using combination of both symmetric and asymmetric cryptographic algorithms so that the system is more secure and provide authentication, Integrity.</a:t>
            </a:r>
            <a:r>
              <a:rPr lang="en-IN" sz="1600" dirty="0">
                <a:solidFill>
                  <a:schemeClr val="tx1"/>
                </a:solidFill>
                <a:latin typeface="Times New Roman" panose="02020603050405020304" pitchFamily="18" charset="0"/>
                <a:cs typeface="Times New Roman" panose="02020603050405020304" pitchFamily="18" charset="0"/>
              </a:rPr>
              <a:t/>
            </a:r>
            <a:br>
              <a:rPr lang="en-IN" sz="1600" dirty="0">
                <a:solidFill>
                  <a:schemeClr val="tx1"/>
                </a:solidFill>
                <a:latin typeface="Times New Roman" panose="02020603050405020304" pitchFamily="18" charset="0"/>
                <a:cs typeface="Times New Roman" panose="02020603050405020304" pitchFamily="18" charset="0"/>
              </a:rPr>
            </a:b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750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16747"/>
            <a:ext cx="8596668" cy="5224616"/>
          </a:xfrm>
        </p:spPr>
        <p:txBody>
          <a:bodyPr>
            <a:normAutofit lnSpcReduction="10000"/>
          </a:bodyPr>
          <a:lstStyle/>
          <a:p>
            <a:pPr marL="0" lvl="0" indent="0">
              <a:buNone/>
            </a:pPr>
            <a:r>
              <a:rPr lang="en-US" b="1" dirty="0" smtClean="0">
                <a:solidFill>
                  <a:schemeClr val="tx1"/>
                </a:solidFill>
                <a:latin typeface="Times New Roman" pitchFamily="18" charset="0"/>
                <a:cs typeface="Times New Roman" pitchFamily="18" charset="0"/>
              </a:rPr>
              <a:t>STEGANOGRAPHY</a:t>
            </a:r>
          </a:p>
          <a:p>
            <a:pPr marL="0" lvl="0" indent="0">
              <a:buNone/>
            </a:pP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of the most secure methods for concealing information is steganography. It is more secure since information is buried in an image, making it impossible to distinguish between a regular image and an encrypted image.</a:t>
            </a:r>
          </a:p>
          <a:p>
            <a:endParaRPr lang="en-US" dirty="0" smtClean="0">
              <a:latin typeface="Times New Roman" pitchFamily="18" charset="0"/>
              <a:cs typeface="Times New Roman" pitchFamily="18" charset="0"/>
            </a:endParaRPr>
          </a:p>
          <a:p>
            <a:pPr lvl="0"/>
            <a:r>
              <a:rPr lang="en-US" dirty="0">
                <a:latin typeface="Times New Roman" pitchFamily="18" charset="0"/>
                <a:cs typeface="Times New Roman" pitchFamily="18" charset="0"/>
              </a:rPr>
              <a:t>Image Steganography is a technique that finds applications in many fields, for purposes like data hiding or storing confidential data.</a:t>
            </a:r>
          </a:p>
          <a:p>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Although </a:t>
            </a:r>
            <a:r>
              <a:rPr lang="en-US" dirty="0">
                <a:latin typeface="Times New Roman" pitchFamily="18" charset="0"/>
                <a:cs typeface="Times New Roman" pitchFamily="18" charset="0"/>
              </a:rPr>
              <a:t>this encryption technology was one of the most secure, it was not extensively employed</a:t>
            </a:r>
            <a:r>
              <a:rPr lang="en-US" dirty="0" smtClean="0">
                <a:latin typeface="Times New Roman" pitchFamily="18" charset="0"/>
                <a:cs typeface="Times New Roman" pitchFamily="18" charset="0"/>
              </a:rPr>
              <a:t>.</a:t>
            </a:r>
          </a:p>
          <a:p>
            <a:pPr lvl="0"/>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Both images seems similar and an attacker cannot identify if at all the attacker identifies it is most difficult to crack the data which is hidden.</a:t>
            </a:r>
          </a:p>
          <a:p>
            <a:pPr lvl="0"/>
            <a:endParaRPr lang="en-US" dirty="0"/>
          </a:p>
          <a:p>
            <a:endParaRPr lang="en-US" dirty="0"/>
          </a:p>
        </p:txBody>
      </p:sp>
    </p:spTree>
    <p:extLst>
      <p:ext uri="{BB962C8B-B14F-4D97-AF65-F5344CB8AC3E}">
        <p14:creationId xmlns:p14="http://schemas.microsoft.com/office/powerpoint/2010/main" val="47204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299</TotalTime>
  <Words>1584</Words>
  <Application>Microsoft Office PowerPoint</Application>
  <PresentationFormat>Custom</PresentationFormat>
  <Paragraphs>92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DATA HIDING USING STEGANOGRAPHY AND CRYPTOGRAPHY</vt:lpstr>
      <vt:lpstr>ABSTRACT</vt:lpstr>
      <vt:lpstr>LITERATURE SURVEY</vt:lpstr>
      <vt:lpstr>PowerPoint Presentation</vt:lpstr>
      <vt:lpstr>INTRODUCTION</vt:lpstr>
      <vt:lpstr>PowerPoint Presentation</vt:lpstr>
      <vt:lpstr>PowerPoint Presentation</vt:lpstr>
      <vt:lpstr>PowerPoint Presentation</vt:lpstr>
      <vt:lpstr>PowerPoint Presentation</vt:lpstr>
      <vt:lpstr>EXISTING WORK</vt:lpstr>
      <vt:lpstr>PROPOSED METHOD</vt:lpstr>
      <vt:lpstr>EXPERIMENTAL INVESTIGATION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HIDING USING STEGANOGRAPHY AND CRYPTOGRAPHY</dc:title>
  <dc:creator>Naga Madhuri Tammana</dc:creator>
  <cp:lastModifiedBy>Deekshitha</cp:lastModifiedBy>
  <cp:revision>12</cp:revision>
  <dcterms:created xsi:type="dcterms:W3CDTF">2021-11-23T08:58:33Z</dcterms:created>
  <dcterms:modified xsi:type="dcterms:W3CDTF">2021-11-24T02:31:58Z</dcterms:modified>
</cp:coreProperties>
</file>