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6D9A4A-37E0-4F78-8796-E0FACE7D315D}">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EB"/>
    <a:srgbClr val="FFFFE5"/>
    <a:srgbClr val="FFFFEF"/>
    <a:srgbClr val="80C5E8"/>
    <a:srgbClr val="8ACAEA"/>
    <a:srgbClr val="D8EEF8"/>
    <a:srgbClr val="E9F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9" d="100"/>
          <a:sy n="109"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FABE-AFC3-42D0-AA02-DCCD7A4D5E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92C6EEF-F04A-205C-C989-300195C1E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4976BF-C4F1-C3C4-5154-05D397F29D92}"/>
              </a:ext>
            </a:extLst>
          </p:cNvPr>
          <p:cNvSpPr>
            <a:spLocks noGrp="1"/>
          </p:cNvSpPr>
          <p:nvPr>
            <p:ph type="dt" sz="half" idx="10"/>
          </p:nvPr>
        </p:nvSpPr>
        <p:spPr/>
        <p:txBody>
          <a:bodyPr/>
          <a:lstStyle/>
          <a:p>
            <a:fld id="{6670FE10-F406-47AF-8AE1-E9BA4C7E25F2}" type="datetimeFigureOut">
              <a:rPr lang="en-GB" smtClean="0"/>
              <a:t>01/12/2024</a:t>
            </a:fld>
            <a:endParaRPr lang="en-GB" dirty="0"/>
          </a:p>
        </p:txBody>
      </p:sp>
      <p:sp>
        <p:nvSpPr>
          <p:cNvPr id="5" name="Footer Placeholder 4">
            <a:extLst>
              <a:ext uri="{FF2B5EF4-FFF2-40B4-BE49-F238E27FC236}">
                <a16:creationId xmlns:a16="http://schemas.microsoft.com/office/drawing/2014/main" id="{187FFF6C-3873-CE17-FC17-5627E70D6C76}"/>
              </a:ext>
            </a:extLst>
          </p:cNvPr>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a:extLst>
              <a:ext uri="{FF2B5EF4-FFF2-40B4-BE49-F238E27FC236}">
                <a16:creationId xmlns:a16="http://schemas.microsoft.com/office/drawing/2014/main" id="{E7BE5ED8-1036-D3B9-F850-8CF0DD404EA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9803E80A-BB41-9F3F-6374-24C72AD9200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53930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BE53F-4AFF-7ED4-5644-D9F30B9FF38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6B8FE9-0661-9930-0E2A-3E39DE49F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298D11-CCB5-6BF4-F662-E8F3CF3B3F05}"/>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7D181982-42BE-4FBE-F5A4-1EAE4723FA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171C0E-E982-87C7-80FF-12E771782F80}"/>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008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12EE4-133B-88F8-0B03-D8C89D3CF1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5FA232-DF16-01B7-675A-2DA41D98F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7A1D61-CF62-D53F-227E-F5092D9BC93E}"/>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7899CD44-D74F-3F29-3A3F-6BEDE2936A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E44467-2C2F-7230-DCA3-90FA9E0B0561}"/>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9581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7D7A-9E9B-840A-8E9B-67081D5B77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C9269B4-8431-CEC1-C81C-BFEBFA07F0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A0EA50-0E27-056F-42CF-57E68C3EACE2}"/>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7CA53785-45D6-33F6-9229-A94084717E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256E6F-0A29-CC45-DB54-223ED9D134C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35133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CE70D-1199-10C6-274C-B296C0199D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A9BB488-39ED-FD1A-3E84-1E925BF230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9A3E4-22F1-CAC8-9CAE-BF00D6F606A3}"/>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8DA21022-D831-BC89-3919-DBD9CE00F5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B84029-BE2B-BE92-2A98-0D30C6A1BE49}"/>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27950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57BD-DB40-BE80-FF65-17F7BF93A2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5102B17-A4D9-606B-47BA-4B2C4787E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ECB4E2-68C6-2085-048E-81AD91948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801553-DB29-7024-8419-D95287DE4634}"/>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6" name="Footer Placeholder 5">
            <a:extLst>
              <a:ext uri="{FF2B5EF4-FFF2-40B4-BE49-F238E27FC236}">
                <a16:creationId xmlns:a16="http://schemas.microsoft.com/office/drawing/2014/main" id="{4812C377-3311-118E-905D-185B1E84A6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35D6AE-00C2-F92D-AD01-92C605D5F48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28226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2D71-D5D4-7ED1-01FE-1D71650684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E335CF-D67B-B6CE-B164-E8DBC9AE54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C4542-C18A-FAE8-7B58-D8E0282DC6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ADFF629-0AC7-9BB0-0004-97E033657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94B50-46E2-F7F8-E3BA-D442C2773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D3EE549-6025-5096-6ED1-5E72E89AF590}"/>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8" name="Footer Placeholder 7">
            <a:extLst>
              <a:ext uri="{FF2B5EF4-FFF2-40B4-BE49-F238E27FC236}">
                <a16:creationId xmlns:a16="http://schemas.microsoft.com/office/drawing/2014/main" id="{76857B70-5261-92AF-76D1-A9DE2442702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965649-0FA4-7EFD-E0C1-0BACFF3106A3}"/>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2443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BFC90-A4B8-73E6-EACA-301AE5B9371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2E7E66B-41E8-9EB5-0CC9-EA00FD214A0A}"/>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4" name="Footer Placeholder 3">
            <a:extLst>
              <a:ext uri="{FF2B5EF4-FFF2-40B4-BE49-F238E27FC236}">
                <a16:creationId xmlns:a16="http://schemas.microsoft.com/office/drawing/2014/main" id="{C7D17F0D-6B12-4F16-C6E0-E8BA39D1FF3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73D282F-FF0C-1F43-07ED-D53CD4DD1023}"/>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4717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FCA43-634C-5791-594A-49C004D7747F}"/>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3" name="Footer Placeholder 2">
            <a:extLst>
              <a:ext uri="{FF2B5EF4-FFF2-40B4-BE49-F238E27FC236}">
                <a16:creationId xmlns:a16="http://schemas.microsoft.com/office/drawing/2014/main" id="{02EFBEC1-D1FD-1658-B433-045F239A8C2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C938F7-FCEC-39DE-1188-F9412A2A519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97768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F1B5-FE86-54BB-EF5A-0ABCBD123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93B3C69-DE89-822D-65D9-73319AACB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580801-7D9A-C0D3-8384-295718569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7D54A-8434-95DF-3FEF-21EDC7DC1D28}"/>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6" name="Footer Placeholder 5">
            <a:extLst>
              <a:ext uri="{FF2B5EF4-FFF2-40B4-BE49-F238E27FC236}">
                <a16:creationId xmlns:a16="http://schemas.microsoft.com/office/drawing/2014/main" id="{6C90B898-0763-844C-7B18-E51FA36094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63DEA1-BCFA-1BA6-867B-5F2AE4234469}"/>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81646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075E-7A5E-9B20-E225-081A1A72F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C658530-3E12-AD88-958C-3703617DC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E9B419-27E7-C4E9-5F07-82E69F194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43CDB-6739-C92C-6EE9-EEC1BEE85441}"/>
              </a:ext>
            </a:extLst>
          </p:cNvPr>
          <p:cNvSpPr>
            <a:spLocks noGrp="1"/>
          </p:cNvSpPr>
          <p:nvPr>
            <p:ph type="dt" sz="half" idx="10"/>
          </p:nvPr>
        </p:nvSpPr>
        <p:spPr/>
        <p:txBody>
          <a:bodyPr/>
          <a:lstStyle/>
          <a:p>
            <a:fld id="{6670FE10-F406-47AF-8AE1-E9BA4C7E25F2}" type="datetimeFigureOut">
              <a:rPr lang="en-GB" smtClean="0"/>
              <a:t>01/12/2024</a:t>
            </a:fld>
            <a:endParaRPr lang="en-GB"/>
          </a:p>
        </p:txBody>
      </p:sp>
      <p:sp>
        <p:nvSpPr>
          <p:cNvPr id="6" name="Footer Placeholder 5">
            <a:extLst>
              <a:ext uri="{FF2B5EF4-FFF2-40B4-BE49-F238E27FC236}">
                <a16:creationId xmlns:a16="http://schemas.microsoft.com/office/drawing/2014/main" id="{48A9A4BC-A698-AD00-C215-F359FBC774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C94CCF-EFF3-9FB2-1465-A59A462BEBB2}"/>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7847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45666C-FDE6-B3FB-B6A3-548C5B25B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FFC736-F094-58C6-9407-4E1DD2E4F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BEFADD-E3E6-71E8-ED8C-9CE3395771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70FE10-F406-47AF-8AE1-E9BA4C7E25F2}" type="datetimeFigureOut">
              <a:rPr lang="en-GB" smtClean="0"/>
              <a:t>01/12/2024</a:t>
            </a:fld>
            <a:endParaRPr lang="en-GB"/>
          </a:p>
        </p:txBody>
      </p:sp>
      <p:sp>
        <p:nvSpPr>
          <p:cNvPr id="5" name="Footer Placeholder 4">
            <a:extLst>
              <a:ext uri="{FF2B5EF4-FFF2-40B4-BE49-F238E27FC236}">
                <a16:creationId xmlns:a16="http://schemas.microsoft.com/office/drawing/2014/main" id="{61DBEC58-883F-0C7D-4B18-F18125183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00D902B-ACEB-C9B0-B49F-B73A1B4771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2050027918"/>
      </p:ext>
    </p:extLst>
  </p:cSld>
  <p:clrMap bg1="dk1" tx1="lt1" bg2="dk2"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3659638" y="2366889"/>
            <a:ext cx="5446377" cy="2424774"/>
          </a:xfrm>
        </p:spPr>
        <p:txBody>
          <a:bodyPr vert="horz" lIns="91440" tIns="45720" rIns="91440" bIns="45720" rtlCol="0" anchor="ctr">
            <a:normAutofit/>
          </a:bodyPr>
          <a:lstStyle/>
          <a:p>
            <a:pPr algn="l"/>
            <a:r>
              <a:rPr lang="en-US" sz="4400" b="1" kern="1200" dirty="0">
                <a:latin typeface="Courier New" panose="02070309020205020404" pitchFamily="49" charset="0"/>
                <a:ea typeface="Batang" panose="020B0503020000020004" pitchFamily="18" charset="-127"/>
                <a:cs typeface="Courier New" panose="02070309020205020404" pitchFamily="49" charset="0"/>
              </a:rPr>
              <a:t>BRITISH AIRWAYS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4532879" y="3221455"/>
            <a:ext cx="3919560" cy="1792281"/>
          </a:xfrm>
        </p:spPr>
        <p:txBody>
          <a:bodyPr vert="horz" lIns="91440" tIns="45720" rIns="91440" bIns="45720" rtlCol="0" anchor="ctr">
            <a:normAutofit/>
          </a:bodyPr>
          <a:lstStyle/>
          <a:p>
            <a:pPr algn="l"/>
            <a:r>
              <a:rPr lang="en-US" sz="1400" dirty="0"/>
              <a:t>Customer Feedback Analysis and Insights</a:t>
            </a:r>
          </a:p>
        </p:txBody>
      </p:sp>
      <p:sp>
        <p:nvSpPr>
          <p:cNvPr id="4" name="TextBox 3">
            <a:extLst>
              <a:ext uri="{FF2B5EF4-FFF2-40B4-BE49-F238E27FC236}">
                <a16:creationId xmlns:a16="http://schemas.microsoft.com/office/drawing/2014/main" id="{F9F06D4D-8F0D-5864-E559-840FCE31C2F0}"/>
              </a:ext>
            </a:extLst>
          </p:cNvPr>
          <p:cNvSpPr txBox="1"/>
          <p:nvPr/>
        </p:nvSpPr>
        <p:spPr>
          <a:xfrm>
            <a:off x="10516071" y="6083639"/>
            <a:ext cx="3474621" cy="87636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dirty="0"/>
              <a:t>20/11/2024</a:t>
            </a:r>
          </a:p>
        </p:txBody>
      </p:sp>
      <p:pic>
        <p:nvPicPr>
          <p:cNvPr id="8" name="Graphic 7">
            <a:extLst>
              <a:ext uri="{FF2B5EF4-FFF2-40B4-BE49-F238E27FC236}">
                <a16:creationId xmlns:a16="http://schemas.microsoft.com/office/drawing/2014/main" id="{CADD8F82-A440-1928-D860-575E6CBA90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45685" y="207570"/>
            <a:ext cx="1375161" cy="1459482"/>
          </a:xfrm>
          <a:prstGeom prst="rect">
            <a:avLst/>
          </a:prstGeom>
        </p:spPr>
      </p:pic>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42">
            <a:extLst>
              <a:ext uri="{FF2B5EF4-FFF2-40B4-BE49-F238E27FC236}">
                <a16:creationId xmlns:a16="http://schemas.microsoft.com/office/drawing/2014/main" id="{57E7B5DE-9CA5-93A9-813B-7CE1E94EB8CE}"/>
              </a:ext>
            </a:extLst>
          </p:cNvPr>
          <p:cNvSpPr/>
          <p:nvPr/>
        </p:nvSpPr>
        <p:spPr>
          <a:xfrm>
            <a:off x="0" y="247650"/>
            <a:ext cx="12192000" cy="6490283"/>
          </a:xfrm>
          <a:prstGeom prst="rect">
            <a:avLst/>
          </a:prstGeom>
          <a:gradFill flip="none" rotWithShape="1">
            <a:gsLst>
              <a:gs pos="66000">
                <a:srgbClr val="FFFFEB"/>
              </a:gs>
              <a:gs pos="34000">
                <a:srgbClr val="FFFFFF"/>
              </a:gs>
              <a:gs pos="0">
                <a:srgbClr val="FFFFEB"/>
              </a:gs>
              <a:gs pos="100000">
                <a:srgbClr val="FFFFFF"/>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Rectangle 112">
            <a:extLst>
              <a:ext uri="{FF2B5EF4-FFF2-40B4-BE49-F238E27FC236}">
                <a16:creationId xmlns:a16="http://schemas.microsoft.com/office/drawing/2014/main" id="{F0C7FC05-C25B-E1D1-1318-605A39E5BA40}"/>
              </a:ext>
            </a:extLst>
          </p:cNvPr>
          <p:cNvSpPr/>
          <p:nvPr/>
        </p:nvSpPr>
        <p:spPr>
          <a:xfrm>
            <a:off x="93950" y="38100"/>
            <a:ext cx="7711810" cy="653755"/>
          </a:xfrm>
          <a:prstGeom prst="rect">
            <a:avLst/>
          </a:prstGeom>
          <a:gradFill flip="none" rotWithShape="1">
            <a:gsLst>
              <a:gs pos="63000">
                <a:srgbClr val="8ACAEA"/>
              </a:gs>
              <a:gs pos="34000">
                <a:srgbClr val="80C5E8"/>
              </a:gs>
              <a:gs pos="0">
                <a:srgbClr val="E9F5FB"/>
              </a:gs>
              <a:gs pos="100000">
                <a:srgbClr val="E9F5FB"/>
              </a:gs>
            </a:gsLst>
            <a:path path="circle">
              <a:fillToRect l="100000" t="100000"/>
            </a:path>
            <a:tileRect r="-100000" b="-100000"/>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Rectangle 141">
            <a:extLst>
              <a:ext uri="{FF2B5EF4-FFF2-40B4-BE49-F238E27FC236}">
                <a16:creationId xmlns:a16="http://schemas.microsoft.com/office/drawing/2014/main" id="{87241F5C-486D-570C-77FA-F23F6F01B0F8}"/>
              </a:ext>
            </a:extLst>
          </p:cNvPr>
          <p:cNvSpPr/>
          <p:nvPr/>
        </p:nvSpPr>
        <p:spPr>
          <a:xfrm>
            <a:off x="0" y="6740551"/>
            <a:ext cx="12192000" cy="130643"/>
          </a:xfrm>
          <a:prstGeom prst="rect">
            <a:avLst/>
          </a:prstGeom>
          <a:gradFill>
            <a:gsLst>
              <a:gs pos="63000">
                <a:srgbClr val="80C5E8"/>
              </a:gs>
              <a:gs pos="34000">
                <a:srgbClr val="8ACAEA"/>
              </a:gs>
              <a:gs pos="0">
                <a:srgbClr val="E9F5FB"/>
              </a:gs>
              <a:gs pos="100000">
                <a:srgbClr val="E9F5FB"/>
              </a:gs>
            </a:gsLst>
            <a:path path="shape">
              <a:fillToRect l="50000" t="50000" r="50000" b="5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graph of different colored bars&#10;&#10;Description automatically generated">
            <a:extLst>
              <a:ext uri="{FF2B5EF4-FFF2-40B4-BE49-F238E27FC236}">
                <a16:creationId xmlns:a16="http://schemas.microsoft.com/office/drawing/2014/main" id="{4DC444A5-A04E-18D8-4CFC-755A00C452C2}"/>
              </a:ext>
            </a:extLst>
          </p:cNvPr>
          <p:cNvPicPr>
            <a:picLocks noChangeAspect="1"/>
          </p:cNvPicPr>
          <p:nvPr/>
        </p:nvPicPr>
        <p:blipFill>
          <a:blip r:embed="rId2"/>
          <a:srcRect l="328" t="1021" r="1009" b="1675"/>
          <a:stretch/>
        </p:blipFill>
        <p:spPr>
          <a:xfrm>
            <a:off x="4360478" y="795327"/>
            <a:ext cx="3428716" cy="2253816"/>
          </a:xfrm>
          <a:prstGeom prst="rect">
            <a:avLst/>
          </a:prstGeom>
          <a:ln>
            <a:solidFill>
              <a:schemeClr val="bg1"/>
            </a:solidFill>
          </a:ln>
        </p:spPr>
      </p:pic>
      <p:pic>
        <p:nvPicPr>
          <p:cNvPr id="12" name="Picture 11" descr="A graph of a bar graph&#10;&#10;Description automatically generated">
            <a:extLst>
              <a:ext uri="{FF2B5EF4-FFF2-40B4-BE49-F238E27FC236}">
                <a16:creationId xmlns:a16="http://schemas.microsoft.com/office/drawing/2014/main" id="{F7409073-10A3-1182-8D47-6A143122F78F}"/>
              </a:ext>
            </a:extLst>
          </p:cNvPr>
          <p:cNvPicPr>
            <a:picLocks noChangeAspect="1"/>
          </p:cNvPicPr>
          <p:nvPr/>
        </p:nvPicPr>
        <p:blipFill>
          <a:blip r:embed="rId3"/>
          <a:srcRect l="1412" t="1177" r="1538" b="2167"/>
          <a:stretch/>
        </p:blipFill>
        <p:spPr>
          <a:xfrm>
            <a:off x="4331280" y="4286471"/>
            <a:ext cx="3457913" cy="2357313"/>
          </a:xfrm>
          <a:prstGeom prst="rect">
            <a:avLst/>
          </a:prstGeom>
          <a:ln>
            <a:solidFill>
              <a:schemeClr val="bg1"/>
            </a:solidFill>
          </a:ln>
        </p:spPr>
      </p:pic>
      <p:pic>
        <p:nvPicPr>
          <p:cNvPr id="6" name="Picture 5" descr="A graph of a bar chart&#10;&#10;Description automatically generated with medium confidence">
            <a:extLst>
              <a:ext uri="{FF2B5EF4-FFF2-40B4-BE49-F238E27FC236}">
                <a16:creationId xmlns:a16="http://schemas.microsoft.com/office/drawing/2014/main" id="{93A7598F-465C-60EA-0412-C04C6228FE2A}"/>
              </a:ext>
            </a:extLst>
          </p:cNvPr>
          <p:cNvPicPr>
            <a:picLocks noChangeAspect="1"/>
          </p:cNvPicPr>
          <p:nvPr/>
        </p:nvPicPr>
        <p:blipFill rotWithShape="1">
          <a:blip r:embed="rId4"/>
          <a:srcRect l="616" t="1149" r="595" b="1463"/>
          <a:stretch/>
        </p:blipFill>
        <p:spPr>
          <a:xfrm>
            <a:off x="7883932" y="4180991"/>
            <a:ext cx="4178504" cy="2510417"/>
          </a:xfrm>
          <a:prstGeom prst="rect">
            <a:avLst/>
          </a:prstGeom>
          <a:ln>
            <a:solidFill>
              <a:schemeClr val="bg1"/>
            </a:solidFill>
          </a:ln>
        </p:spPr>
      </p:pic>
      <p:grpSp>
        <p:nvGrpSpPr>
          <p:cNvPr id="21" name="Group 20">
            <a:extLst>
              <a:ext uri="{FF2B5EF4-FFF2-40B4-BE49-F238E27FC236}">
                <a16:creationId xmlns:a16="http://schemas.microsoft.com/office/drawing/2014/main" id="{4A4CB50D-7223-31F0-4D23-5E0811B9996A}"/>
              </a:ext>
            </a:extLst>
          </p:cNvPr>
          <p:cNvGrpSpPr/>
          <p:nvPr/>
        </p:nvGrpSpPr>
        <p:grpSpPr>
          <a:xfrm>
            <a:off x="7883932" y="91492"/>
            <a:ext cx="4178504" cy="3045261"/>
            <a:chOff x="8105776" y="1084683"/>
            <a:chExt cx="3939700" cy="3388560"/>
          </a:xfrm>
        </p:grpSpPr>
        <p:pic>
          <p:nvPicPr>
            <p:cNvPr id="14" name="Picture 13" descr="A close up of words&#10;&#10;Description automatically generated">
              <a:extLst>
                <a:ext uri="{FF2B5EF4-FFF2-40B4-BE49-F238E27FC236}">
                  <a16:creationId xmlns:a16="http://schemas.microsoft.com/office/drawing/2014/main" id="{FE9942FD-4244-CCDF-4598-2329048F177B}"/>
                </a:ext>
              </a:extLst>
            </p:cNvPr>
            <p:cNvPicPr>
              <a:picLocks noChangeAspect="1"/>
            </p:cNvPicPr>
            <p:nvPr/>
          </p:nvPicPr>
          <p:blipFill>
            <a:blip r:embed="rId5"/>
            <a:stretch>
              <a:fillRect/>
            </a:stretch>
          </p:blipFill>
          <p:spPr>
            <a:xfrm>
              <a:off x="8105776" y="1084683"/>
              <a:ext cx="3939700" cy="1658518"/>
            </a:xfrm>
            <a:prstGeom prst="rect">
              <a:avLst/>
            </a:prstGeom>
          </p:spPr>
        </p:pic>
        <p:pic>
          <p:nvPicPr>
            <p:cNvPr id="16" name="Picture 15" descr="A close up of words&#10;&#10;Description automatically generated">
              <a:extLst>
                <a:ext uri="{FF2B5EF4-FFF2-40B4-BE49-F238E27FC236}">
                  <a16:creationId xmlns:a16="http://schemas.microsoft.com/office/drawing/2014/main" id="{77789C37-25CA-E499-DCE4-44A8273F7EB5}"/>
                </a:ext>
              </a:extLst>
            </p:cNvPr>
            <p:cNvPicPr>
              <a:picLocks noChangeAspect="1"/>
            </p:cNvPicPr>
            <p:nvPr/>
          </p:nvPicPr>
          <p:blipFill>
            <a:blip r:embed="rId6"/>
            <a:stretch>
              <a:fillRect/>
            </a:stretch>
          </p:blipFill>
          <p:spPr>
            <a:xfrm>
              <a:off x="8105776" y="2735425"/>
              <a:ext cx="3939700" cy="1737818"/>
            </a:xfrm>
            <a:prstGeom prst="rect">
              <a:avLst/>
            </a:prstGeom>
          </p:spPr>
        </p:pic>
      </p:grpSp>
      <p:sp>
        <p:nvSpPr>
          <p:cNvPr id="115" name="Rectangle: Rounded Corners 114">
            <a:extLst>
              <a:ext uri="{FF2B5EF4-FFF2-40B4-BE49-F238E27FC236}">
                <a16:creationId xmlns:a16="http://schemas.microsoft.com/office/drawing/2014/main" id="{ACF014AD-9890-6647-9112-138F69A8299F}"/>
              </a:ext>
            </a:extLst>
          </p:cNvPr>
          <p:cNvSpPr/>
          <p:nvPr/>
        </p:nvSpPr>
        <p:spPr>
          <a:xfrm>
            <a:off x="93950" y="771743"/>
            <a:ext cx="1284643" cy="690515"/>
          </a:xfrm>
          <a:prstGeom prst="roundRect">
            <a:avLst>
              <a:gd name="adj" fmla="val 7216"/>
            </a:avLst>
          </a:prstGeom>
          <a:solidFill>
            <a:schemeClr val="tx2">
              <a:lumMod val="40000"/>
              <a:lumOff val="6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00" b="1" dirty="0">
              <a:solidFill>
                <a:schemeClr val="bg1"/>
              </a:solidFill>
            </a:endParaRPr>
          </a:p>
        </p:txBody>
      </p:sp>
      <p:sp>
        <p:nvSpPr>
          <p:cNvPr id="114" name="Title 24">
            <a:extLst>
              <a:ext uri="{FF2B5EF4-FFF2-40B4-BE49-F238E27FC236}">
                <a16:creationId xmlns:a16="http://schemas.microsoft.com/office/drawing/2014/main" id="{981868BF-F3E1-18BF-07E0-1F6B4026D826}"/>
              </a:ext>
            </a:extLst>
          </p:cNvPr>
          <p:cNvSpPr txBox="1">
            <a:spLocks/>
          </p:cNvSpPr>
          <p:nvPr/>
        </p:nvSpPr>
        <p:spPr>
          <a:xfrm>
            <a:off x="28575" y="91492"/>
            <a:ext cx="5984881" cy="44117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Customer Feedback Analysis: Key Insights</a:t>
            </a:r>
          </a:p>
        </p:txBody>
      </p:sp>
      <p:sp>
        <p:nvSpPr>
          <p:cNvPr id="116" name="TextBox 115">
            <a:extLst>
              <a:ext uri="{FF2B5EF4-FFF2-40B4-BE49-F238E27FC236}">
                <a16:creationId xmlns:a16="http://schemas.microsoft.com/office/drawing/2014/main" id="{5C5F468B-20B8-01BF-EFB7-8A197AB4B39D}"/>
              </a:ext>
            </a:extLst>
          </p:cNvPr>
          <p:cNvSpPr txBox="1"/>
          <p:nvPr/>
        </p:nvSpPr>
        <p:spPr>
          <a:xfrm>
            <a:off x="144884" y="774072"/>
            <a:ext cx="1140552" cy="646331"/>
          </a:xfrm>
          <a:prstGeom prst="rect">
            <a:avLst/>
          </a:prstGeom>
          <a:noFill/>
        </p:spPr>
        <p:txBody>
          <a:bodyPr wrap="square" rtlCol="0">
            <a:spAutoFit/>
          </a:bodyPr>
          <a:lstStyle/>
          <a:p>
            <a:pPr algn="ctr"/>
            <a:r>
              <a:rPr lang="en-US" sz="1200" b="1" dirty="0">
                <a:solidFill>
                  <a:schemeClr val="bg1"/>
                </a:solidFill>
              </a:rPr>
              <a:t>Average Star Rating</a:t>
            </a:r>
          </a:p>
          <a:p>
            <a:pPr algn="ctr"/>
            <a:r>
              <a:rPr lang="en-US" sz="1200" b="1" dirty="0">
                <a:solidFill>
                  <a:schemeClr val="bg1"/>
                </a:solidFill>
              </a:rPr>
              <a:t>4.68/10</a:t>
            </a:r>
            <a:endParaRPr lang="en-GB" sz="1200" b="1" dirty="0">
              <a:solidFill>
                <a:schemeClr val="bg1"/>
              </a:solidFill>
            </a:endParaRPr>
          </a:p>
        </p:txBody>
      </p:sp>
      <p:sp>
        <p:nvSpPr>
          <p:cNvPr id="117" name="Star: 5 Points 116">
            <a:extLst>
              <a:ext uri="{FF2B5EF4-FFF2-40B4-BE49-F238E27FC236}">
                <a16:creationId xmlns:a16="http://schemas.microsoft.com/office/drawing/2014/main" id="{56ABE5E5-7DB9-278C-69CA-5E8FA7906E7F}"/>
              </a:ext>
            </a:extLst>
          </p:cNvPr>
          <p:cNvSpPr/>
          <p:nvPr/>
        </p:nvSpPr>
        <p:spPr>
          <a:xfrm>
            <a:off x="268171" y="1198716"/>
            <a:ext cx="147683" cy="115478"/>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Rectangle: Rounded Corners 117">
            <a:extLst>
              <a:ext uri="{FF2B5EF4-FFF2-40B4-BE49-F238E27FC236}">
                <a16:creationId xmlns:a16="http://schemas.microsoft.com/office/drawing/2014/main" id="{52251519-F09D-9EB8-B5AF-A059F7A3E8CF}"/>
              </a:ext>
            </a:extLst>
          </p:cNvPr>
          <p:cNvSpPr/>
          <p:nvPr/>
        </p:nvSpPr>
        <p:spPr>
          <a:xfrm>
            <a:off x="3013400" y="771589"/>
            <a:ext cx="1274376" cy="684134"/>
          </a:xfrm>
          <a:prstGeom prst="roundRect">
            <a:avLst>
              <a:gd name="adj" fmla="val 7216"/>
            </a:avLst>
          </a:prstGeom>
          <a:solidFill>
            <a:schemeClr val="tx2">
              <a:lumMod val="40000"/>
              <a:lumOff val="6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00" b="1" dirty="0">
              <a:solidFill>
                <a:schemeClr val="bg1"/>
              </a:solidFill>
            </a:endParaRPr>
          </a:p>
        </p:txBody>
      </p:sp>
      <p:sp>
        <p:nvSpPr>
          <p:cNvPr id="119" name="TextBox 118">
            <a:extLst>
              <a:ext uri="{FF2B5EF4-FFF2-40B4-BE49-F238E27FC236}">
                <a16:creationId xmlns:a16="http://schemas.microsoft.com/office/drawing/2014/main" id="{EF39D0D1-E563-77DF-4A51-B9A0FE6ACEFE}"/>
              </a:ext>
            </a:extLst>
          </p:cNvPr>
          <p:cNvSpPr txBox="1"/>
          <p:nvPr/>
        </p:nvSpPr>
        <p:spPr>
          <a:xfrm>
            <a:off x="2981884" y="761620"/>
            <a:ext cx="1354250" cy="646331"/>
          </a:xfrm>
          <a:prstGeom prst="rect">
            <a:avLst/>
          </a:prstGeom>
          <a:noFill/>
        </p:spPr>
        <p:txBody>
          <a:bodyPr wrap="square" rtlCol="0">
            <a:spAutoFit/>
          </a:bodyPr>
          <a:lstStyle/>
          <a:p>
            <a:pPr algn="ctr"/>
            <a:r>
              <a:rPr lang="en-US" sz="1200" b="1" dirty="0">
                <a:solidFill>
                  <a:schemeClr val="bg1"/>
                </a:solidFill>
              </a:rPr>
              <a:t>Customer Sentiment Score</a:t>
            </a:r>
          </a:p>
          <a:p>
            <a:pPr algn="ctr"/>
            <a:r>
              <a:rPr lang="en-US" sz="1200" b="1" dirty="0">
                <a:solidFill>
                  <a:schemeClr val="bg1"/>
                </a:solidFill>
              </a:rPr>
              <a:t>0.29</a:t>
            </a:r>
            <a:endParaRPr lang="en-GB" sz="1200" b="1" dirty="0">
              <a:solidFill>
                <a:schemeClr val="bg1"/>
              </a:solidFill>
            </a:endParaRPr>
          </a:p>
        </p:txBody>
      </p:sp>
      <p:sp>
        <p:nvSpPr>
          <p:cNvPr id="120" name="Rectangle: Rounded Corners 119">
            <a:extLst>
              <a:ext uri="{FF2B5EF4-FFF2-40B4-BE49-F238E27FC236}">
                <a16:creationId xmlns:a16="http://schemas.microsoft.com/office/drawing/2014/main" id="{83D87D0E-58BF-8A87-793F-D1EA1B749326}"/>
              </a:ext>
            </a:extLst>
          </p:cNvPr>
          <p:cNvSpPr/>
          <p:nvPr/>
        </p:nvSpPr>
        <p:spPr>
          <a:xfrm>
            <a:off x="1535289" y="778125"/>
            <a:ext cx="1321416" cy="684134"/>
          </a:xfrm>
          <a:prstGeom prst="roundRect">
            <a:avLst>
              <a:gd name="adj" fmla="val 7216"/>
            </a:avLst>
          </a:prstGeom>
          <a:solidFill>
            <a:schemeClr val="tx2">
              <a:lumMod val="40000"/>
              <a:lumOff val="6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00" b="1" dirty="0">
              <a:solidFill>
                <a:schemeClr val="bg1"/>
              </a:solidFill>
            </a:endParaRPr>
          </a:p>
        </p:txBody>
      </p:sp>
      <p:sp>
        <p:nvSpPr>
          <p:cNvPr id="121" name="TextBox 120">
            <a:extLst>
              <a:ext uri="{FF2B5EF4-FFF2-40B4-BE49-F238E27FC236}">
                <a16:creationId xmlns:a16="http://schemas.microsoft.com/office/drawing/2014/main" id="{EF4E414B-1EE1-EE5F-5001-67875F5E4015}"/>
              </a:ext>
            </a:extLst>
          </p:cNvPr>
          <p:cNvSpPr txBox="1"/>
          <p:nvPr/>
        </p:nvSpPr>
        <p:spPr>
          <a:xfrm>
            <a:off x="1580591" y="834119"/>
            <a:ext cx="1328402" cy="738664"/>
          </a:xfrm>
          <a:prstGeom prst="rect">
            <a:avLst/>
          </a:prstGeom>
          <a:noFill/>
        </p:spPr>
        <p:txBody>
          <a:bodyPr wrap="square" rtlCol="0">
            <a:spAutoFit/>
          </a:bodyPr>
          <a:lstStyle/>
          <a:p>
            <a:pPr algn="ctr"/>
            <a:r>
              <a:rPr lang="en-US" sz="1400" b="1" dirty="0">
                <a:solidFill>
                  <a:schemeClr val="bg1"/>
                </a:solidFill>
              </a:rPr>
              <a:t>Total reviews</a:t>
            </a:r>
          </a:p>
          <a:p>
            <a:pPr algn="ctr"/>
            <a:r>
              <a:rPr lang="en-US" sz="1400" b="1" dirty="0">
                <a:solidFill>
                  <a:schemeClr val="bg1"/>
                </a:solidFill>
              </a:rPr>
              <a:t>3894</a:t>
            </a:r>
            <a:endParaRPr lang="en-GB" sz="1400" b="1" dirty="0">
              <a:solidFill>
                <a:schemeClr val="bg1"/>
              </a:solidFill>
            </a:endParaRPr>
          </a:p>
          <a:p>
            <a:endParaRPr lang="en-GB" sz="1400" dirty="0"/>
          </a:p>
        </p:txBody>
      </p:sp>
      <p:pic>
        <p:nvPicPr>
          <p:cNvPr id="122" name="Graphic 121" descr="Speedometer Middle outline">
            <a:extLst>
              <a:ext uri="{FF2B5EF4-FFF2-40B4-BE49-F238E27FC236}">
                <a16:creationId xmlns:a16="http://schemas.microsoft.com/office/drawing/2014/main" id="{5EADA45D-2D18-EFBC-1053-BF2C098A67E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11211" y="1136039"/>
            <a:ext cx="192130" cy="225887"/>
          </a:xfrm>
          <a:prstGeom prst="rect">
            <a:avLst/>
          </a:prstGeom>
        </p:spPr>
      </p:pic>
      <p:pic>
        <p:nvPicPr>
          <p:cNvPr id="123" name="Graphic 122" descr="List with solid fill">
            <a:extLst>
              <a:ext uri="{FF2B5EF4-FFF2-40B4-BE49-F238E27FC236}">
                <a16:creationId xmlns:a16="http://schemas.microsoft.com/office/drawing/2014/main" id="{DD00F794-7718-55A4-310C-EAFFCF6333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19940" y="1078008"/>
            <a:ext cx="211763" cy="225478"/>
          </a:xfrm>
          <a:prstGeom prst="rect">
            <a:avLst/>
          </a:prstGeom>
        </p:spPr>
      </p:pic>
      <p:sp>
        <p:nvSpPr>
          <p:cNvPr id="125" name="Rectangle 3">
            <a:extLst>
              <a:ext uri="{FF2B5EF4-FFF2-40B4-BE49-F238E27FC236}">
                <a16:creationId xmlns:a16="http://schemas.microsoft.com/office/drawing/2014/main" id="{46C4063F-1BFE-1E25-7E6E-3F5D89A1D8F4}"/>
              </a:ext>
            </a:extLst>
          </p:cNvPr>
          <p:cNvSpPr>
            <a:spLocks noChangeArrowheads="1"/>
          </p:cNvSpPr>
          <p:nvPr/>
        </p:nvSpPr>
        <p:spPr bwMode="auto">
          <a:xfrm>
            <a:off x="57150" y="1517066"/>
            <a:ext cx="42931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a:solidFill>
                  <a:schemeClr val="bg1"/>
                </a:solidFill>
              </a:rPr>
              <a:t>With a </a:t>
            </a:r>
            <a:r>
              <a:rPr lang="en-US" sz="1200" b="1" dirty="0">
                <a:solidFill>
                  <a:schemeClr val="bg2">
                    <a:lumMod val="50000"/>
                    <a:lumOff val="50000"/>
                  </a:schemeClr>
                </a:solidFill>
              </a:rPr>
              <a:t>Sentiment score of 0.29</a:t>
            </a:r>
            <a:r>
              <a:rPr lang="en-US" sz="1200" dirty="0">
                <a:solidFill>
                  <a:schemeClr val="bg2">
                    <a:lumMod val="50000"/>
                    <a:lumOff val="50000"/>
                  </a:schemeClr>
                </a:solidFill>
              </a:rPr>
              <a:t> </a:t>
            </a:r>
            <a:r>
              <a:rPr lang="en-US" sz="1200" dirty="0">
                <a:solidFill>
                  <a:schemeClr val="bg1"/>
                </a:solidFill>
              </a:rPr>
              <a:t>and an </a:t>
            </a:r>
            <a:r>
              <a:rPr lang="en-US" sz="1200" b="1" dirty="0">
                <a:solidFill>
                  <a:schemeClr val="bg2">
                    <a:lumMod val="50000"/>
                    <a:lumOff val="50000"/>
                  </a:schemeClr>
                </a:solidFill>
              </a:rPr>
              <a:t>average star rating of 4.68/10</a:t>
            </a:r>
            <a:r>
              <a:rPr lang="en-US" sz="1200" dirty="0">
                <a:solidFill>
                  <a:schemeClr val="bg1"/>
                </a:solidFill>
              </a:rPr>
              <a:t>, customer feedback reflects mixed experiences. While higher star ratings correlate with positive sentiment, the prevalence of low ratings indicates dissatisfaction with key services, especially in Economy Class.</a:t>
            </a:r>
            <a:endParaRPr kumimoji="0" lang="en-US" altLang="en-US" sz="1200" i="0" u="none" strike="noStrike" cap="none" normalizeH="0" baseline="0" dirty="0">
              <a:ln>
                <a:noFill/>
              </a:ln>
              <a:solidFill>
                <a:schemeClr val="bg1"/>
              </a:solidFill>
              <a:effectLst/>
            </a:endParaRPr>
          </a:p>
        </p:txBody>
      </p:sp>
      <p:sp>
        <p:nvSpPr>
          <p:cNvPr id="130" name="TextBox 129">
            <a:extLst>
              <a:ext uri="{FF2B5EF4-FFF2-40B4-BE49-F238E27FC236}">
                <a16:creationId xmlns:a16="http://schemas.microsoft.com/office/drawing/2014/main" id="{5245736F-AC44-449D-1D47-F8062670C8B0}"/>
              </a:ext>
            </a:extLst>
          </p:cNvPr>
          <p:cNvSpPr txBox="1"/>
          <p:nvPr/>
        </p:nvSpPr>
        <p:spPr>
          <a:xfrm>
            <a:off x="7813491" y="3136753"/>
            <a:ext cx="4286017" cy="1015663"/>
          </a:xfrm>
          <a:prstGeom prst="rect">
            <a:avLst/>
          </a:prstGeom>
          <a:noFill/>
        </p:spPr>
        <p:txBody>
          <a:bodyPr wrap="square" rtlCol="0">
            <a:spAutoFit/>
          </a:bodyPr>
          <a:lstStyle/>
          <a:p>
            <a:pPr algn="just"/>
            <a:r>
              <a:rPr lang="en-US" sz="1200" dirty="0">
                <a:solidFill>
                  <a:schemeClr val="bg1"/>
                </a:solidFill>
              </a:rPr>
              <a:t>Positive reviews emphasize </a:t>
            </a:r>
            <a:r>
              <a:rPr lang="en-US" sz="1200" i="1" dirty="0">
                <a:solidFill>
                  <a:schemeClr val="accent6">
                    <a:lumMod val="75000"/>
                  </a:schemeClr>
                </a:solidFill>
              </a:rPr>
              <a:t>time</a:t>
            </a:r>
            <a:r>
              <a:rPr lang="en-US" sz="1200" dirty="0">
                <a:solidFill>
                  <a:schemeClr val="bg1"/>
                </a:solidFill>
              </a:rPr>
              <a:t>, </a:t>
            </a:r>
            <a:r>
              <a:rPr lang="en-US" sz="1200" i="1" dirty="0">
                <a:solidFill>
                  <a:schemeClr val="accent6">
                    <a:lumMod val="75000"/>
                  </a:schemeClr>
                </a:solidFill>
              </a:rPr>
              <a:t>seat</a:t>
            </a:r>
            <a:r>
              <a:rPr lang="en-US" sz="1200" dirty="0">
                <a:solidFill>
                  <a:schemeClr val="bg1"/>
                </a:solidFill>
              </a:rPr>
              <a:t>, and </a:t>
            </a:r>
            <a:r>
              <a:rPr lang="en-US" sz="1200" i="1" dirty="0">
                <a:solidFill>
                  <a:schemeClr val="accent6">
                    <a:lumMod val="75000"/>
                  </a:schemeClr>
                </a:solidFill>
              </a:rPr>
              <a:t>service</a:t>
            </a:r>
            <a:r>
              <a:rPr lang="en-US" sz="1200" dirty="0">
                <a:solidFill>
                  <a:schemeClr val="bg1"/>
                </a:solidFill>
              </a:rPr>
              <a:t>, reflecting satisfaction with comfort and efficiency. Negative reviews focus on </a:t>
            </a:r>
            <a:r>
              <a:rPr lang="en-US" sz="1200" i="1" dirty="0">
                <a:solidFill>
                  <a:srgbClr val="FF0000"/>
                </a:solidFill>
              </a:rPr>
              <a:t>delays</a:t>
            </a:r>
            <a:r>
              <a:rPr lang="en-US" sz="1200" dirty="0">
                <a:solidFill>
                  <a:schemeClr val="bg1"/>
                </a:solidFill>
              </a:rPr>
              <a:t> and </a:t>
            </a:r>
            <a:r>
              <a:rPr lang="en-US" sz="1200" i="1" dirty="0">
                <a:solidFill>
                  <a:srgbClr val="FF0000"/>
                </a:solidFill>
              </a:rPr>
              <a:t>service</a:t>
            </a:r>
            <a:r>
              <a:rPr lang="en-US" sz="1200" dirty="0">
                <a:solidFill>
                  <a:schemeClr val="bg1"/>
                </a:solidFill>
              </a:rPr>
              <a:t>, highlighting issues to address. The most common words reveal customer priorities like </a:t>
            </a:r>
            <a:r>
              <a:rPr lang="en-US" sz="1200" i="1" dirty="0">
                <a:solidFill>
                  <a:schemeClr val="bg1"/>
                </a:solidFill>
              </a:rPr>
              <a:t>crew</a:t>
            </a:r>
            <a:r>
              <a:rPr lang="en-US" sz="1200" dirty="0">
                <a:solidFill>
                  <a:schemeClr val="bg1"/>
                </a:solidFill>
              </a:rPr>
              <a:t>, </a:t>
            </a:r>
            <a:r>
              <a:rPr lang="en-US" sz="1200" i="1" dirty="0">
                <a:solidFill>
                  <a:schemeClr val="bg1"/>
                </a:solidFill>
              </a:rPr>
              <a:t>cabin</a:t>
            </a:r>
            <a:r>
              <a:rPr lang="en-US" sz="1200" dirty="0">
                <a:solidFill>
                  <a:schemeClr val="bg1"/>
                </a:solidFill>
              </a:rPr>
              <a:t>, and </a:t>
            </a:r>
            <a:r>
              <a:rPr lang="en-US" sz="1200" i="1" dirty="0">
                <a:solidFill>
                  <a:schemeClr val="bg1"/>
                </a:solidFill>
              </a:rPr>
              <a:t>food</a:t>
            </a:r>
            <a:r>
              <a:rPr lang="en-US" sz="1200" dirty="0">
                <a:solidFill>
                  <a:schemeClr val="bg1"/>
                </a:solidFill>
              </a:rPr>
              <a:t>, offering areas to improve and sustain quality.</a:t>
            </a:r>
            <a:endParaRPr lang="en-GB" sz="1200" dirty="0">
              <a:solidFill>
                <a:schemeClr val="bg1"/>
              </a:solidFill>
            </a:endParaRPr>
          </a:p>
        </p:txBody>
      </p:sp>
      <p:sp>
        <p:nvSpPr>
          <p:cNvPr id="131" name="TextBox 130">
            <a:extLst>
              <a:ext uri="{FF2B5EF4-FFF2-40B4-BE49-F238E27FC236}">
                <a16:creationId xmlns:a16="http://schemas.microsoft.com/office/drawing/2014/main" id="{17AF541A-CC86-9285-F4C0-2D2588EF6253}"/>
              </a:ext>
            </a:extLst>
          </p:cNvPr>
          <p:cNvSpPr txBox="1"/>
          <p:nvPr/>
        </p:nvSpPr>
        <p:spPr>
          <a:xfrm>
            <a:off x="4248960" y="3067092"/>
            <a:ext cx="3599752" cy="1200329"/>
          </a:xfrm>
          <a:prstGeom prst="rect">
            <a:avLst/>
          </a:prstGeom>
          <a:noFill/>
        </p:spPr>
        <p:txBody>
          <a:bodyPr wrap="square" rtlCol="0">
            <a:spAutoFit/>
          </a:bodyPr>
          <a:lstStyle/>
          <a:p>
            <a:pPr algn="just"/>
            <a:r>
              <a:rPr lang="en-US" sz="1200" dirty="0">
                <a:solidFill>
                  <a:schemeClr val="bg1"/>
                </a:solidFill>
              </a:rPr>
              <a:t>Countries like the Netherlands and South Africa have the most positive sentiments, while the U.S. shows more neutral feedback. Additionally, sentiment scores correlate strongly with star ratings, with lower ratings showing dissatisfaction and higher ratings indicating positive experiences.</a:t>
            </a:r>
            <a:endParaRPr lang="en-GB" sz="1200" dirty="0">
              <a:solidFill>
                <a:schemeClr val="bg1"/>
              </a:solidFill>
            </a:endParaRPr>
          </a:p>
        </p:txBody>
      </p:sp>
      <p:pic>
        <p:nvPicPr>
          <p:cNvPr id="135" name="Picture 134">
            <a:extLst>
              <a:ext uri="{FF2B5EF4-FFF2-40B4-BE49-F238E27FC236}">
                <a16:creationId xmlns:a16="http://schemas.microsoft.com/office/drawing/2014/main" id="{53AC0ED2-445D-CB0F-0B02-3EBCD04BFE5F}"/>
              </a:ext>
            </a:extLst>
          </p:cNvPr>
          <p:cNvPicPr>
            <a:picLocks noChangeAspect="1"/>
          </p:cNvPicPr>
          <p:nvPr/>
        </p:nvPicPr>
        <p:blipFill>
          <a:blip r:embed="rId11"/>
          <a:srcRect l="293" t="894" r="713" b="1119"/>
          <a:stretch/>
        </p:blipFill>
        <p:spPr>
          <a:xfrm>
            <a:off x="129564" y="2569690"/>
            <a:ext cx="4101795" cy="2645819"/>
          </a:xfrm>
          <a:prstGeom prst="rect">
            <a:avLst/>
          </a:prstGeom>
          <a:ln>
            <a:solidFill>
              <a:schemeClr val="bg1"/>
            </a:solidFill>
          </a:ln>
        </p:spPr>
      </p:pic>
      <p:sp>
        <p:nvSpPr>
          <p:cNvPr id="137" name="TextBox 136">
            <a:extLst>
              <a:ext uri="{FF2B5EF4-FFF2-40B4-BE49-F238E27FC236}">
                <a16:creationId xmlns:a16="http://schemas.microsoft.com/office/drawing/2014/main" id="{237A013B-A9B5-510B-EFA6-F1F817916001}"/>
              </a:ext>
            </a:extLst>
          </p:cNvPr>
          <p:cNvSpPr txBox="1"/>
          <p:nvPr/>
        </p:nvSpPr>
        <p:spPr>
          <a:xfrm>
            <a:off x="57150" y="5237177"/>
            <a:ext cx="4174209" cy="1384995"/>
          </a:xfrm>
          <a:prstGeom prst="rect">
            <a:avLst/>
          </a:prstGeom>
          <a:noFill/>
        </p:spPr>
        <p:txBody>
          <a:bodyPr wrap="square">
            <a:spAutoFit/>
          </a:bodyPr>
          <a:lstStyle/>
          <a:p>
            <a:pPr algn="just"/>
            <a:r>
              <a:rPr lang="en-US" sz="1200" b="1" dirty="0">
                <a:solidFill>
                  <a:schemeClr val="bg2">
                    <a:lumMod val="50000"/>
                    <a:lumOff val="50000"/>
                  </a:schemeClr>
                </a:solidFill>
              </a:rPr>
              <a:t>Customers Appreciate </a:t>
            </a:r>
            <a:r>
              <a:rPr lang="en-US" sz="1200" dirty="0">
                <a:solidFill>
                  <a:schemeClr val="bg1"/>
                </a:solidFill>
              </a:rPr>
              <a:t>premium experiences like attentive cabin crew, comfortable seating, and efficient service, especially in Business and First Class. </a:t>
            </a:r>
            <a:r>
              <a:rPr lang="en-US" sz="1200" b="1" dirty="0">
                <a:solidFill>
                  <a:schemeClr val="bg2">
                    <a:lumMod val="50000"/>
                    <a:lumOff val="50000"/>
                  </a:schemeClr>
                </a:solidFill>
              </a:rPr>
              <a:t>Focus</a:t>
            </a:r>
            <a:r>
              <a:rPr lang="en-US" sz="1200" dirty="0">
                <a:solidFill>
                  <a:schemeClr val="bg1"/>
                </a:solidFill>
              </a:rPr>
              <a:t> should be placed on addressing delays, cancellations, and communication issues in Economy Class. Improving consistency and enhancing service quality across all classes can drive higher satisfaction and loyalty.</a:t>
            </a:r>
            <a:endParaRPr lang="en-GB" sz="1200" dirty="0">
              <a:solidFill>
                <a:schemeClr val="bg1"/>
              </a:solidFill>
            </a:endParaRPr>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8885</TotalTime>
  <Words>225</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Courier New</vt:lpstr>
      <vt:lpstr>Office Theme</vt:lpstr>
      <vt:lpstr>BRITISH AIRWAYS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Faruq Lawal</cp:lastModifiedBy>
  <cp:revision>5</cp:revision>
  <dcterms:created xsi:type="dcterms:W3CDTF">2022-12-06T11:13:27Z</dcterms:created>
  <dcterms:modified xsi:type="dcterms:W3CDTF">2024-12-01T01:26:14Z</dcterms:modified>
</cp:coreProperties>
</file>