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16D9A4A-37E0-4F78-8796-E0FACE7D315D}">
          <p14:sldIdLst>
            <p14:sldId id="256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4862"/>
    <a:srgbClr val="FFFFFF"/>
    <a:srgbClr val="FFFFEB"/>
    <a:srgbClr val="FFFFE5"/>
    <a:srgbClr val="FFFFEF"/>
    <a:srgbClr val="80C5E8"/>
    <a:srgbClr val="8ACAEA"/>
    <a:srgbClr val="D8EEF8"/>
    <a:srgbClr val="E9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FABE-AFC3-42D0-AA02-DCCD7A4D5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C6EEF-F04A-205C-C989-300195C1E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76BF-C4F1-C3C4-5154-05D397F29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FF6C-3873-CE17-FC17-5627E70D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5ED8-1036-D3B9-F850-8CF0DD40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803E80A-BB41-9F3F-6374-24C72AD9200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9300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E53F-4AFF-7ED4-5644-D9F30B9F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B8FE9-0661-9930-0E2A-3E39DE49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98D11-CCB5-6BF4-F662-E8F3CF3B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81982-42BE-4FBE-F5A4-1EAE4723F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71C0E-E982-87C7-80FF-12E771782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8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12EE4-133B-88F8-0B03-D8C89D3C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FA232-DF16-01B7-675A-2DA41D98F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A1D61-CF62-D53F-227E-F5092D9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9CD44-D74F-3F29-3A3F-6BEDE293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44467-2C2F-7230-DCA3-90FA9E0B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17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7D7A-9E9B-840A-8E9B-67081D5B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69B4-8431-CEC1-C81C-BFEBFA07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EA50-0E27-056F-42CF-57E68C3E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53785-45D6-33F6-9229-A9408471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6E6F-0A29-CC45-DB54-223ED9D1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3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E70D-1199-10C6-274C-B296C019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BB488-39ED-FD1A-3E84-1E925BF23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9A3E4-22F1-CAC8-9CAE-BF00D6F6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1022-D831-BC89-3919-DBD9CE00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84029-BE2B-BE92-2A98-0D30C6A1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95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57BD-DB40-BE80-FF65-17F7BF93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02B17-A4D9-606B-47BA-4B2C4787E9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CB4E2-68C6-2085-048E-81AD9194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1553-DB29-7024-8419-D95287DE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2C377-3311-118E-905D-185B1E84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D6AE-00C2-F92D-AD01-92C605D5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260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71-D5D4-7ED1-01FE-1D716506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35CF-D67B-B6CE-B164-E8DBC9AE5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C4542-C18A-FAE8-7B58-D8E0282D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DFF629-0AC7-9BB0-0004-97E033657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194B50-46E2-F7F8-E3BA-D442C2773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3EE549-6025-5096-6ED1-5E72E89AF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57B70-5261-92AF-76D1-A9DE2442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965649-0FA4-7EFD-E0C1-0BACFF31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FC90-A4B8-73E6-EACA-301AE5B9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7E66B-41E8-9EB5-0CC9-EA00FD214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17F0D-6B12-4F16-C6E0-E8BA39D1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D282F-FF0C-1F43-07ED-D53CD4DD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17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FCA43-634C-5791-594A-49C004D77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FBEC1-D1FD-1658-B433-045F239A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38F7-FCEC-39DE-1188-F9412A2A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68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3F1B5-FE86-54BB-EF5A-0ABCBD123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3C69-DE89-822D-65D9-73319AACB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0801-7D9A-C0D3-8384-295718569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7D54A-8434-95DF-3FEF-21EDC7DC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0B898-0763-844C-7B18-E51FA360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DEA1-BCFA-1BA6-867B-5F2AE423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60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2075E-7A5E-9B20-E225-081A1A72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58530-3E12-AD88-958C-3703617DC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9B419-27E7-C4E9-5F07-82E69F194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43CDB-6739-C92C-6EE9-EEC1BEE85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9A4BC-A698-AD00-C215-F359FBC7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94CCF-EFF3-9FB2-1465-A59A462B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47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5666C-FDE6-B3FB-B6A3-548C5B25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FC736-F094-58C6-9407-4E1DD2E4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EFADD-E3E6-71E8-ED8C-9CE339577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BEC58-883F-0C7D-4B18-F18125183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902B-ACEB-C9B0-B49F-B73A1B477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027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638" y="2366889"/>
            <a:ext cx="5446377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latin typeface="Courier New" panose="02070309020205020404" pitchFamily="49" charset="0"/>
                <a:ea typeface="Batang" panose="020B0503020000020004" pitchFamily="18" charset="-127"/>
                <a:cs typeface="Courier New" panose="02070309020205020404" pitchFamily="49" charset="0"/>
              </a:rPr>
              <a:t>BRITISH AIRWAYS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5704" y="3221455"/>
            <a:ext cx="3919560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400" b="1" i="0" dirty="0">
                <a:effectLst/>
                <a:latin typeface="Comic Sans MS" panose="030F0702030302020204" pitchFamily="66" charset="0"/>
              </a:rPr>
              <a:t>CUSTOMER’S PREDICTIVE MODELLING</a:t>
            </a:r>
            <a:endParaRPr lang="en-GB" sz="1400" dirty="0">
              <a:latin typeface="Comic Sans MS" panose="030F07020303020202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06D4D-8F0D-5864-E559-840FCE31C2F0}"/>
              </a:ext>
            </a:extLst>
          </p:cNvPr>
          <p:cNvSpPr txBox="1"/>
          <p:nvPr/>
        </p:nvSpPr>
        <p:spPr>
          <a:xfrm>
            <a:off x="10454689" y="6095938"/>
            <a:ext cx="3474621" cy="876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01/12/2024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ADD8F82-A440-1928-D860-575E6CBA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685" y="207570"/>
            <a:ext cx="1375161" cy="145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F3B313-10B0-B0D5-1BEF-84B107CE7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B38E40-8BC7-F1A9-E284-7FBDD7C42857}"/>
              </a:ext>
            </a:extLst>
          </p:cNvPr>
          <p:cNvSpPr/>
          <p:nvPr/>
        </p:nvSpPr>
        <p:spPr>
          <a:xfrm>
            <a:off x="0" y="0"/>
            <a:ext cx="12192000" cy="93287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F5D13BB-B53A-DE3F-D9CE-156B5221F0F7}"/>
              </a:ext>
            </a:extLst>
          </p:cNvPr>
          <p:cNvGrpSpPr/>
          <p:nvPr/>
        </p:nvGrpSpPr>
        <p:grpSpPr>
          <a:xfrm>
            <a:off x="148743" y="1048901"/>
            <a:ext cx="1795968" cy="929628"/>
            <a:chOff x="148743" y="1048901"/>
            <a:chExt cx="1795968" cy="929628"/>
          </a:xfrm>
          <a:solidFill>
            <a:srgbClr val="10486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F1C51A7-AF98-3322-A91C-78439E052CC2}"/>
                </a:ext>
              </a:extLst>
            </p:cNvPr>
            <p:cNvSpPr/>
            <p:nvPr/>
          </p:nvSpPr>
          <p:spPr>
            <a:xfrm>
              <a:off x="148743" y="1048901"/>
              <a:ext cx="1795968" cy="92962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EF97A0-588A-5445-BEA6-6D5B679CF0E5}"/>
                </a:ext>
              </a:extLst>
            </p:cNvPr>
            <p:cNvSpPr txBox="1"/>
            <p:nvPr/>
          </p:nvSpPr>
          <p:spPr>
            <a:xfrm>
              <a:off x="328700" y="1138929"/>
              <a:ext cx="1399742" cy="80021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>
                  <a:latin typeface="Comic Sans MS" panose="030F0702030302020204" pitchFamily="66" charset="0"/>
                </a:rPr>
                <a:t>Accuracy</a:t>
              </a:r>
            </a:p>
            <a:p>
              <a:pPr algn="ctr"/>
              <a:r>
                <a:rPr lang="en-US" sz="2400" dirty="0">
                  <a:latin typeface="Comic Sans MS" panose="030F0702030302020204" pitchFamily="66" charset="0"/>
                </a:rPr>
                <a:t>62%</a:t>
              </a:r>
              <a:endParaRPr lang="en-GB" sz="2400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453AC4-CE31-7CAF-6D1B-A2E2EBE31B00}"/>
              </a:ext>
            </a:extLst>
          </p:cNvPr>
          <p:cNvGrpSpPr/>
          <p:nvPr/>
        </p:nvGrpSpPr>
        <p:grpSpPr>
          <a:xfrm>
            <a:off x="2321835" y="1048901"/>
            <a:ext cx="1795968" cy="944480"/>
            <a:chOff x="2321835" y="1048901"/>
            <a:chExt cx="1795968" cy="944480"/>
          </a:xfrm>
          <a:solidFill>
            <a:srgbClr val="10486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3488DE-6A63-9079-8071-DE4825C09B6E}"/>
                </a:ext>
              </a:extLst>
            </p:cNvPr>
            <p:cNvSpPr/>
            <p:nvPr/>
          </p:nvSpPr>
          <p:spPr>
            <a:xfrm>
              <a:off x="2321835" y="1048901"/>
              <a:ext cx="1795968" cy="94448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AE9E371-A882-EAE9-0191-0B960E30521E}"/>
                </a:ext>
              </a:extLst>
            </p:cNvPr>
            <p:cNvSpPr txBox="1"/>
            <p:nvPr/>
          </p:nvSpPr>
          <p:spPr>
            <a:xfrm>
              <a:off x="2509380" y="1129404"/>
              <a:ext cx="1449436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200" dirty="0">
                  <a:latin typeface="Comic Sans MS" panose="030F0702030302020204" pitchFamily="66" charset="0"/>
                </a:rPr>
                <a:t>Precision</a:t>
              </a:r>
              <a:r>
                <a:rPr lang="en-GB" sz="2400" dirty="0">
                  <a:latin typeface="Comic Sans MS" panose="030F0702030302020204" pitchFamily="66" charset="0"/>
                </a:rPr>
                <a:t> </a:t>
              </a:r>
            </a:p>
            <a:p>
              <a:pPr algn="ctr"/>
              <a:r>
                <a:rPr lang="en-GB" sz="2400" dirty="0">
                  <a:latin typeface="Comic Sans MS" panose="030F0702030302020204" pitchFamily="66" charset="0"/>
                </a:rPr>
                <a:t>61%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0C88145-6118-4B87-DF12-A7C1A14AB40C}"/>
              </a:ext>
            </a:extLst>
          </p:cNvPr>
          <p:cNvGrpSpPr/>
          <p:nvPr/>
        </p:nvGrpSpPr>
        <p:grpSpPr>
          <a:xfrm>
            <a:off x="4474089" y="1048902"/>
            <a:ext cx="1795968" cy="929628"/>
            <a:chOff x="4474089" y="1048902"/>
            <a:chExt cx="1795968" cy="9296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B729E460-6849-02D1-FD44-59A2009B3295}"/>
                </a:ext>
              </a:extLst>
            </p:cNvPr>
            <p:cNvSpPr/>
            <p:nvPr/>
          </p:nvSpPr>
          <p:spPr>
            <a:xfrm>
              <a:off x="4474089" y="1048902"/>
              <a:ext cx="1795968" cy="929628"/>
            </a:xfrm>
            <a:prstGeom prst="roundRect">
              <a:avLst/>
            </a:prstGeom>
            <a:solidFill>
              <a:srgbClr val="10486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48772DC-2D46-EDB9-4490-851303F7142B}"/>
                </a:ext>
              </a:extLst>
            </p:cNvPr>
            <p:cNvSpPr txBox="1"/>
            <p:nvPr/>
          </p:nvSpPr>
          <p:spPr>
            <a:xfrm>
              <a:off x="4896682" y="1154317"/>
              <a:ext cx="104387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200" dirty="0">
                  <a:latin typeface="Comic Sans MS" panose="030F0702030302020204" pitchFamily="66" charset="0"/>
                </a:rPr>
                <a:t>Recall </a:t>
              </a:r>
            </a:p>
            <a:p>
              <a:pPr algn="ctr"/>
              <a:r>
                <a:rPr lang="en-GB" sz="2200" dirty="0">
                  <a:latin typeface="Comic Sans MS" panose="030F0702030302020204" pitchFamily="66" charset="0"/>
                </a:rPr>
                <a:t>60%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D62B849A-E8AC-989B-0B0B-03A972A3C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l="429" t="1263" r="824" b="1472"/>
          <a:stretch/>
        </p:blipFill>
        <p:spPr>
          <a:xfrm>
            <a:off x="6732554" y="1239724"/>
            <a:ext cx="5193552" cy="4547937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64F0706-F3B0-4AF3-060F-174596F13F3C}"/>
              </a:ext>
            </a:extLst>
          </p:cNvPr>
          <p:cNvSpPr txBox="1"/>
          <p:nvPr/>
        </p:nvSpPr>
        <p:spPr>
          <a:xfrm>
            <a:off x="66675" y="281770"/>
            <a:ext cx="4137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i="0" dirty="0">
                <a:effectLst/>
                <a:latin typeface="Comic Sans MS" panose="030F0702030302020204" pitchFamily="66" charset="0"/>
              </a:rPr>
              <a:t>PREDICTIVE MODELLING</a:t>
            </a:r>
            <a:endParaRPr lang="en-GB" sz="2400" dirty="0">
              <a:latin typeface="Comic Sans MS" panose="030F0702030302020204" pitchFamily="66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289945-B934-3A8F-1D9F-EC035BC82A76}"/>
              </a:ext>
            </a:extLst>
          </p:cNvPr>
          <p:cNvSpPr txBox="1"/>
          <p:nvPr/>
        </p:nvSpPr>
        <p:spPr>
          <a:xfrm>
            <a:off x="286363" y="1978528"/>
            <a:ext cx="1645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Indicates overall correct predictions.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55A132-2C10-EC05-24E0-368AE2A5EE77}"/>
              </a:ext>
            </a:extLst>
          </p:cNvPr>
          <p:cNvSpPr txBox="1"/>
          <p:nvPr/>
        </p:nvSpPr>
        <p:spPr>
          <a:xfrm>
            <a:off x="2471829" y="2006127"/>
            <a:ext cx="164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Indicates the percentage of true successful bookings correctly predicted</a:t>
            </a:r>
            <a:endParaRPr lang="en-GB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11378A-5CC2-C4F7-56D5-DD055FF8DFBB}"/>
              </a:ext>
            </a:extLst>
          </p:cNvPr>
          <p:cNvSpPr txBox="1"/>
          <p:nvPr/>
        </p:nvSpPr>
        <p:spPr>
          <a:xfrm>
            <a:off x="4602558" y="1995601"/>
            <a:ext cx="1645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Measures the model’s ability to find all actual successful bookings.</a:t>
            </a:r>
            <a:endParaRPr lang="en-GB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D7AF723-CBE9-14CD-EC05-B4BA2046D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70703" y="-257858"/>
            <a:ext cx="1375161" cy="1459482"/>
          </a:xfrm>
          <a:prstGeom prst="rect">
            <a:avLst/>
          </a:prstGeom>
          <a:effectLst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4A07C32-6057-7780-0745-6BAA51D580F1}"/>
              </a:ext>
            </a:extLst>
          </p:cNvPr>
          <p:cNvSpPr txBox="1"/>
          <p:nvPr/>
        </p:nvSpPr>
        <p:spPr>
          <a:xfrm>
            <a:off x="286363" y="5430154"/>
            <a:ext cx="62622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Comic Sans MS" panose="030F0702030302020204" pitchFamily="66" charset="0"/>
              </a:rPr>
              <a:t>Purchase Lead, Flight Hour, and Length of Stay </a:t>
            </a: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are the most influential predictors of booking completion. These features play a crucial role in the model's ability to forecast whether a customer will finalize a booking. By understanding these factors, strategies can be tailored to target key customer behaviors, ultimately enhancing booking rates and overall customer engagement.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46108B-3ED2-06EB-2E0B-ED4F5F50E492}"/>
              </a:ext>
            </a:extLst>
          </p:cNvPr>
          <p:cNvSpPr txBox="1"/>
          <p:nvPr/>
        </p:nvSpPr>
        <p:spPr>
          <a:xfrm>
            <a:off x="163216" y="2922307"/>
            <a:ext cx="6115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Class Imbalance Addressed: </a:t>
            </a: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The dataset initially had a severe imbalance, skewed towards incomplete bookings.</a:t>
            </a:r>
          </a:p>
          <a:p>
            <a:pPr algn="just"/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Balancing techniques (down-sampling and SMOTE) were applied, resulting in a dataset with 8,000 incomplete and 7,000 complete bookings.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Balancing ensured fair and unbiased model predictions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2A89B26-E9A8-06E6-997E-66CEEE762C43}"/>
              </a:ext>
            </a:extLst>
          </p:cNvPr>
          <p:cNvSpPr txBox="1"/>
          <p:nvPr/>
        </p:nvSpPr>
        <p:spPr>
          <a:xfrm>
            <a:off x="2492969" y="4421650"/>
            <a:ext cx="4047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Cross-Validation Results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Cross-validation was conducted with a mean F1-score of </a:t>
            </a:r>
            <a:r>
              <a:rPr lang="en-US" sz="1200" b="1" dirty="0">
                <a:solidFill>
                  <a:schemeClr val="bg1"/>
                </a:solidFill>
                <a:latin typeface="Comic Sans MS" panose="030F0702030302020204" pitchFamily="66" charset="0"/>
              </a:rPr>
              <a:t>61%.</a:t>
            </a:r>
            <a:endParaRPr lang="en-US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Comic Sans MS" panose="030F0702030302020204" pitchFamily="66" charset="0"/>
              </a:rPr>
              <a:t>Confirms that the model performs consistently across different data splits.</a:t>
            </a:r>
          </a:p>
          <a:p>
            <a:endParaRPr lang="en-GB" sz="12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444014-F9B6-D3F4-085B-F5DB9B058C70}"/>
              </a:ext>
            </a:extLst>
          </p:cNvPr>
          <p:cNvGrpSpPr/>
          <p:nvPr/>
        </p:nvGrpSpPr>
        <p:grpSpPr>
          <a:xfrm>
            <a:off x="525867" y="4528426"/>
            <a:ext cx="1795968" cy="929628"/>
            <a:chOff x="328700" y="4324602"/>
            <a:chExt cx="1795968" cy="929628"/>
          </a:xfrm>
          <a:solidFill>
            <a:srgbClr val="10486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0F7AD88-EDDA-284A-BD88-E19FC41CB2EB}"/>
                </a:ext>
              </a:extLst>
            </p:cNvPr>
            <p:cNvSpPr/>
            <p:nvPr/>
          </p:nvSpPr>
          <p:spPr>
            <a:xfrm>
              <a:off x="328700" y="4324602"/>
              <a:ext cx="1795968" cy="929628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070ECD-DBDC-4029-C6D1-A64C2CFD0A24}"/>
                </a:ext>
              </a:extLst>
            </p:cNvPr>
            <p:cNvSpPr txBox="1"/>
            <p:nvPr/>
          </p:nvSpPr>
          <p:spPr>
            <a:xfrm>
              <a:off x="510024" y="4392485"/>
              <a:ext cx="1378904" cy="769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200" dirty="0">
                  <a:latin typeface="Comic Sans MS" panose="030F0702030302020204" pitchFamily="66" charset="0"/>
                </a:rPr>
                <a:t>F1-Score</a:t>
              </a:r>
            </a:p>
            <a:p>
              <a:pPr algn="ctr"/>
              <a:r>
                <a:rPr lang="en-GB" sz="2200" b="1" dirty="0">
                  <a:latin typeface="Comic Sans MS" panose="030F0702030302020204" pitchFamily="66" charset="0"/>
                </a:rPr>
                <a:t>60%</a:t>
              </a:r>
              <a:endParaRPr lang="en-GB" sz="2200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5E7DFAD-366C-EB3D-1EF2-9E98E439098D}"/>
              </a:ext>
            </a:extLst>
          </p:cNvPr>
          <p:cNvSpPr txBox="1"/>
          <p:nvPr/>
        </p:nvSpPr>
        <p:spPr>
          <a:xfrm>
            <a:off x="7867650" y="5846279"/>
            <a:ext cx="3857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omic Sans MS" panose="030F0702030302020204" pitchFamily="66" charset="0"/>
              </a:rPr>
              <a:t>Fig: Key Features Influencing Booking Completion</a:t>
            </a:r>
            <a:endParaRPr lang="en-GB" sz="1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51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8999</TotalTime>
  <Words>184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Comic Sans MS</vt:lpstr>
      <vt:lpstr>Courier New</vt:lpstr>
      <vt:lpstr>Wingdings</vt:lpstr>
      <vt:lpstr>Office Theme</vt:lpstr>
      <vt:lpstr>BRITISH AIRWAYS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Faruq Lawal</cp:lastModifiedBy>
  <cp:revision>7</cp:revision>
  <dcterms:created xsi:type="dcterms:W3CDTF">2022-12-06T11:13:27Z</dcterms:created>
  <dcterms:modified xsi:type="dcterms:W3CDTF">2024-12-01T01:25:00Z</dcterms:modified>
</cp:coreProperties>
</file>