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746"/>
    <a:srgbClr val="0E0060"/>
    <a:srgbClr val="84AF9B"/>
    <a:srgbClr val="C8C7A8"/>
    <a:srgbClr val="FACDAE"/>
    <a:srgbClr val="FC9D99"/>
    <a:srgbClr val="FF4266"/>
    <a:srgbClr val="93D6CA"/>
    <a:srgbClr val="F47B44"/>
    <a:srgbClr val="FC4A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9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5B550-FA0E-4E25-A14A-0BC4BBB48AD1}" type="datetimeFigureOut">
              <a:rPr lang="en-ZA" smtClean="0"/>
              <a:t>2023/11/01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EFF85-41C0-46C1-8CD7-B7214B034E9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94954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A674-CED6-484D-8454-75B9D39D0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FBC070-0098-45DE-903E-B3963AD59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8DEB1-B9F0-4548-BC60-63625D863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AD04-1BD9-44EE-B1F1-1659C7A8303C}" type="datetime1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97F0C-4460-4CBF-BD4F-04A1FD00A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2023 Designed by ZIAEE TECHNOLOGIES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8E0E1-A3F2-4C31-B6D9-09BB4BCD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50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6919B-08B6-4B12-ADCB-7D8EF857E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2833C-6F5F-44E6-AD9F-4764E70B9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7D572-93C0-4109-BF9E-EE714B0FA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D689-0914-4CBF-A068-9C00E4C7AB64}" type="datetime1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F0FA4-404C-4950-849D-30CF5B9E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2023 Designed by ZIAEE TECHNOLOGIES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2DB8C-E3D1-48DD-8AD3-4337D5427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97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2A27DF-60EB-4ACA-93A9-CDECA72272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3E89F-F3FC-469C-BFD2-ABBAC4CC9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CCCF9-E79E-475C-AB9F-05473C425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F23E-232A-4AC4-8ED6-02BB301F75DA}" type="datetime1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7FB93-87BF-4573-B387-3D2F0735C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2023 Designed by ZIAEE TECHNOLOGIES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E9E86-235A-4E9B-84DD-34D24E003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5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09018-381A-42BC-BFCD-0704158DB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A71B5-E12F-4E5B-96FE-ADD8320D4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7C489-7944-4A6B-B364-6EF5865EC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C97A-364E-4D91-9DE8-072E2FD25807}" type="datetime1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3E333-13C5-4984-95A1-88F63DC66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2023 Designed by ZIAEE TECHNOLOGIES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B18F1-0FED-4A5E-B01D-A05BD7DC7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6E58-3819-4E74-A15B-8EC5361E6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B3B81-077D-4EA6-B457-7DC8E8A3E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334A3-C29D-47AA-A4C5-5B77834E1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F4C9B-A189-476A-8388-F428F9A063FD}" type="datetime1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D7A02-7480-445D-9086-823D3599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2023 Designed by ZIAEE TECHNOLOGIES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78D26-50D8-4A18-826C-5088CD90D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8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21A18-B853-4C4B-9869-0D6EEC6F2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82BF4-8D66-4D18-BC52-266F669C8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63194-38A3-48F9-BF51-20705AE47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02B0F-B056-451A-A08C-ECE3690D9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EC0C-C450-4A3B-9B78-F362324EF08B}" type="datetime1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3CE37-ACBC-4001-9257-8CDAD7D61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2023 Designed by ZIAEE TECHNOLOGIES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E9C02-13DA-4213-B777-B74BAB839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9C3E1-D0C3-4F83-960B-196695A5D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82791-D744-4FFD-B2C1-DBB130636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F8D08-0B51-41BD-9FEB-794FB326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0FD374-F5C3-4395-8EC7-DC02333120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78F625-875D-499D-AB17-D59086B82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607281-8F29-4F10-9BAC-1D785DBF4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47EC-0888-403F-84C9-E96D7F926111}" type="datetime1">
              <a:rPr lang="en-US" smtClean="0"/>
              <a:t>11/1/2023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E813D3-2765-4743-A990-AD8E47428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2023 Designed by ZIAEE TECHNOLOGIES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D2E69A-5F6F-425E-87E8-01F8B16ED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62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80E8D-71D6-4DBF-9C86-5D60BD7CA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7E6019-5941-4057-8843-017DF357B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7B58-9372-4154-8050-E01AC6AC94A0}" type="datetime1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9E08F1-06EC-4796-9E57-9C92CE654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2023 Designed by ZIAEE TECHNOLOGIES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1A06FF-D87C-40AC-ADC5-AE53CAE6A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5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E372BB-E41C-4D4E-91CE-094A18FF6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DCB9-394E-4E9B-97F9-F4F8ABF91522}" type="datetime1">
              <a:rPr lang="en-US" smtClean="0"/>
              <a:t>11/1/2023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8F2F2B-6057-456D-97F8-3DC05B980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2023 Designed by ZIAEE TECHNOLOGIES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A766B-B067-44FF-80EF-90A95DA08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73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05D7B-FC66-4DDB-AF2C-2C2712A5C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73E95-532A-4537-818E-21A1AD4E1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866AE-8B7E-4EAD-816E-0EBA34FF1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AADFC-269E-4420-A949-C29ABD757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3A8E-54B5-44E4-B867-F8C67C086FF7}" type="datetime1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E7559-BE9D-4A2A-BE47-FF895733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2023 Designed by ZIAEE TECHNOLOGIES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BC039-F3CE-47AE-93A1-66F3A9B1E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1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8F72B-E9A7-49CA-BE4A-3256C8B97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7CDD87-C16E-4679-8B39-934940389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20AA4-D86F-4642-B96F-2E4B4ED86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6C4C1-2D83-443B-80DF-C96852E98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C7086-64AF-444E-BFFF-E595EBA4F780}" type="datetime1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51CED-4C33-452F-970F-0916999E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2023 Designed by ZIAEE TECHNOLOGIES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30EEF-E630-457B-8165-D794714FB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3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141A8F-16B4-42B4-BCD2-9D527AEE5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48783-6F45-4CD5-8CBD-3CB1AE64B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955B1-9F51-4C46-AD48-26807E68A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2202B-3E66-42AD-8F39-17D36574F066}" type="datetime1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688D8-FB80-49EF-B593-170DCB4FFF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(c) 2023 Designed by ZIAEE TECHNOLOGIES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69C12-CA27-4FD4-8883-4CDB70D8C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Picture 153" descr="A logo of a truck and tractor&#10;&#10;Description automatically generated">
            <a:extLst>
              <a:ext uri="{FF2B5EF4-FFF2-40B4-BE49-F238E27FC236}">
                <a16:creationId xmlns:a16="http://schemas.microsoft.com/office/drawing/2014/main" id="{D745EA25-9F43-F944-4E14-E87F420B6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087" y="577117"/>
            <a:ext cx="2885782" cy="2402816"/>
          </a:xfrm>
          <a:prstGeom prst="rect">
            <a:avLst/>
          </a:prstGeom>
        </p:spPr>
      </p:pic>
      <p:grpSp>
        <p:nvGrpSpPr>
          <p:cNvPr id="110" name="Group 109">
            <a:extLst>
              <a:ext uri="{FF2B5EF4-FFF2-40B4-BE49-F238E27FC236}">
                <a16:creationId xmlns:a16="http://schemas.microsoft.com/office/drawing/2014/main" id="{A0010A3B-A076-4F4E-B4CF-EB2607C0268B}"/>
              </a:ext>
            </a:extLst>
          </p:cNvPr>
          <p:cNvGrpSpPr/>
          <p:nvPr/>
        </p:nvGrpSpPr>
        <p:grpSpPr>
          <a:xfrm>
            <a:off x="7140300" y="2933883"/>
            <a:ext cx="5143501" cy="1938993"/>
            <a:chOff x="7146683" y="2111837"/>
            <a:chExt cx="5143501" cy="193899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E345BBC-45C2-4177-8EB0-87EBD8BF9165}"/>
                </a:ext>
              </a:extLst>
            </p:cNvPr>
            <p:cNvSpPr txBox="1"/>
            <p:nvPr/>
          </p:nvSpPr>
          <p:spPr>
            <a:xfrm>
              <a:off x="7146684" y="2887157"/>
              <a:ext cx="33369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accent1">
                      <a:lumMod val="50000"/>
                    </a:schemeClr>
                  </a:solidFill>
                  <a:latin typeface="Tw Cen MT" panose="020B0602020104020603" pitchFamily="34" charset="0"/>
                </a:rPr>
                <a:t>Plant Hire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173E096-BB55-472B-BC17-90588069DAE9}"/>
                </a:ext>
              </a:extLst>
            </p:cNvPr>
            <p:cNvSpPr txBox="1"/>
            <p:nvPr/>
          </p:nvSpPr>
          <p:spPr>
            <a:xfrm>
              <a:off x="7146684" y="2111837"/>
              <a:ext cx="514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chemeClr val="accent1">
                      <a:lumMod val="50000"/>
                    </a:schemeClr>
                  </a:solidFill>
                  <a:latin typeface="Tw Cen MT" panose="020B0602020104020603" pitchFamily="34" charset="0"/>
                </a:rPr>
                <a:t>IMVUSA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A22A125-AE2A-4E24-AEC3-D5CE82BD7E65}"/>
                </a:ext>
              </a:extLst>
            </p:cNvPr>
            <p:cNvSpPr txBox="1"/>
            <p:nvPr/>
          </p:nvSpPr>
          <p:spPr>
            <a:xfrm>
              <a:off x="7146683" y="3342944"/>
              <a:ext cx="45106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1">
                      <a:lumMod val="50000"/>
                    </a:schemeClr>
                  </a:solidFill>
                  <a:latin typeface="Tw Cen MT" panose="020B0602020104020603" pitchFamily="34" charset="0"/>
                </a:rPr>
                <a:t>A company that offers refurbishing and hiring of heavy-duty machinery. 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A807A70D-C916-4BBD-BF17-3717741CCA03}"/>
              </a:ext>
            </a:extLst>
          </p:cNvPr>
          <p:cNvGrpSpPr/>
          <p:nvPr/>
        </p:nvGrpSpPr>
        <p:grpSpPr>
          <a:xfrm>
            <a:off x="-3874676" y="-6676"/>
            <a:ext cx="10618174" cy="6858000"/>
            <a:chOff x="1490170" y="13262"/>
            <a:chExt cx="10618174" cy="6858000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B172B118-3103-960A-FA1F-52AC7D102175}"/>
                </a:ext>
              </a:extLst>
            </p:cNvPr>
            <p:cNvGrpSpPr/>
            <p:nvPr/>
          </p:nvGrpSpPr>
          <p:grpSpPr>
            <a:xfrm>
              <a:off x="1490170" y="13262"/>
              <a:ext cx="10618174" cy="6858000"/>
              <a:chOff x="1217829" y="-13610"/>
              <a:chExt cx="10730634" cy="6858000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56761E50-ACF4-4AEB-91B2-4D1260FF3876}"/>
                  </a:ext>
                </a:extLst>
              </p:cNvPr>
              <p:cNvGrpSpPr/>
              <p:nvPr/>
            </p:nvGrpSpPr>
            <p:grpSpPr>
              <a:xfrm>
                <a:off x="1217829" y="-13610"/>
                <a:ext cx="10730634" cy="6858000"/>
                <a:chOff x="-4125147" y="-13610"/>
                <a:chExt cx="10730634" cy="6858000"/>
              </a:xfrm>
              <a:effectLst>
                <a:outerShdw blurRad="254000" dist="88900" algn="l" rotWithShape="0">
                  <a:schemeClr val="tx1">
                    <a:lumMod val="95000"/>
                    <a:lumOff val="5000"/>
                    <a:alpha val="51000"/>
                  </a:schemeClr>
                </a:outerShdw>
              </a:effectLst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1A82F37-F384-44AF-8D4D-8E5AB51F36CD}"/>
                    </a:ext>
                  </a:extLst>
                </p:cNvPr>
                <p:cNvSpPr/>
                <p:nvPr/>
              </p:nvSpPr>
              <p:spPr>
                <a:xfrm>
                  <a:off x="-4125147" y="-13610"/>
                  <a:ext cx="9848850" cy="6858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84CE4060-9EA1-4A18-9D41-27A4057CDEAD}"/>
                    </a:ext>
                  </a:extLst>
                </p:cNvPr>
                <p:cNvGrpSpPr/>
                <p:nvPr/>
              </p:nvGrpSpPr>
              <p:grpSpPr>
                <a:xfrm>
                  <a:off x="5724424" y="2909043"/>
                  <a:ext cx="881063" cy="945713"/>
                  <a:chOff x="8391424" y="3564081"/>
                  <a:chExt cx="881063" cy="945713"/>
                </a:xfrm>
              </p:grpSpPr>
              <p:sp>
                <p:nvSpPr>
                  <p:cNvPr id="2" name="Rectangle: Top Corners Rounded 1">
                    <a:extLst>
                      <a:ext uri="{FF2B5EF4-FFF2-40B4-BE49-F238E27FC236}">
                        <a16:creationId xmlns:a16="http://schemas.microsoft.com/office/drawing/2014/main" id="{C5D1EB51-A0E9-4F9E-8E46-8B3E890D1A1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391077" y="3628384"/>
                    <a:ext cx="881757" cy="881063"/>
                  </a:xfrm>
                  <a:prstGeom prst="round2Same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E7756F21-0986-45B4-9493-6206B3F28A73}"/>
                      </a:ext>
                    </a:extLst>
                  </p:cNvPr>
                  <p:cNvSpPr txBox="1"/>
                  <p:nvPr/>
                </p:nvSpPr>
                <p:spPr>
                  <a:xfrm>
                    <a:off x="8494773" y="3564081"/>
                    <a:ext cx="674370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5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DAGGERSQUARE" pitchFamily="50" charset="0"/>
                      </a:rPr>
                      <a:t>A</a:t>
                    </a:r>
                  </a:p>
                </p:txBody>
              </p:sp>
            </p:grpSp>
          </p:grpSp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202E1DE4-D807-DEE6-B385-797EE66080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34527" y="44447"/>
                <a:ext cx="5554493" cy="3298026"/>
              </a:xfrm>
              <a:prstGeom prst="rect">
                <a:avLst/>
              </a:prstGeom>
            </p:spPr>
          </p:pic>
        </p:grp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27ABF14B-2512-F5AA-6898-2429ACF9A473}"/>
                </a:ext>
              </a:extLst>
            </p:cNvPr>
            <p:cNvSpPr txBox="1"/>
            <p:nvPr/>
          </p:nvSpPr>
          <p:spPr>
            <a:xfrm>
              <a:off x="5731736" y="3764880"/>
              <a:ext cx="5460139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2060"/>
                  </a:solidFill>
                  <a:latin typeface="Tw Cen MT" panose="020B0602020104020603" pitchFamily="34" charset="0"/>
                </a:rPr>
                <a:t>IMVUSA Plant Hire is a leading provider of heavy-duty machinery rental and refurbishment services. They offer a wide range of construction equipment for rent, including: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002060"/>
                  </a:solidFill>
                  <a:latin typeface="Tw Cen MT" panose="020B0602020104020603" pitchFamily="34" charset="0"/>
                </a:rPr>
                <a:t>Backhoes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002060"/>
                  </a:solidFill>
                  <a:latin typeface="Tw Cen MT" panose="020B0602020104020603" pitchFamily="34" charset="0"/>
                </a:rPr>
                <a:t>tipper trucks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002060"/>
                  </a:solidFill>
                  <a:latin typeface="Tw Cen MT" panose="020B0602020104020603" pitchFamily="34" charset="0"/>
                </a:rPr>
                <a:t>cement mixers.</a:t>
              </a:r>
              <a:endParaRPr lang="en-ZA" sz="2000" dirty="0">
                <a:solidFill>
                  <a:srgbClr val="00206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9A33CDDD-9796-99D7-8CFA-1CF10EC6A5D8}"/>
              </a:ext>
            </a:extLst>
          </p:cNvPr>
          <p:cNvGrpSpPr/>
          <p:nvPr/>
        </p:nvGrpSpPr>
        <p:grpSpPr>
          <a:xfrm>
            <a:off x="-5008495" y="-6594"/>
            <a:ext cx="10730291" cy="6858000"/>
            <a:chOff x="1326714" y="-11230"/>
            <a:chExt cx="10730291" cy="6858000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D22FFFAD-AEA3-DF1C-E2A0-A057FAD2E8F1}"/>
                </a:ext>
              </a:extLst>
            </p:cNvPr>
            <p:cNvGrpSpPr/>
            <p:nvPr/>
          </p:nvGrpSpPr>
          <p:grpSpPr>
            <a:xfrm>
              <a:off x="1326714" y="-11230"/>
              <a:ext cx="10730291" cy="6858000"/>
              <a:chOff x="-401418" y="14514"/>
              <a:chExt cx="10730291" cy="6858000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D9F87DD0-B660-4FD3-9876-F10CFF006B32}"/>
                  </a:ext>
                </a:extLst>
              </p:cNvPr>
              <p:cNvGrpSpPr/>
              <p:nvPr/>
            </p:nvGrpSpPr>
            <p:grpSpPr>
              <a:xfrm>
                <a:off x="-401418" y="14514"/>
                <a:ext cx="10730291" cy="6858000"/>
                <a:chOff x="-5220078" y="-1642"/>
                <a:chExt cx="10730291" cy="6858000"/>
              </a:xfrm>
              <a:effectLst>
                <a:outerShdw blurRad="254000" dist="88900" algn="l" rotWithShape="0">
                  <a:prstClr val="black">
                    <a:alpha val="51000"/>
                  </a:prstClr>
                </a:outerShdw>
              </a:effectLst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3275D813-8D64-4748-8D21-48563217B55D}"/>
                    </a:ext>
                  </a:extLst>
                </p:cNvPr>
                <p:cNvSpPr/>
                <p:nvPr/>
              </p:nvSpPr>
              <p:spPr>
                <a:xfrm>
                  <a:off x="-5220078" y="-1642"/>
                  <a:ext cx="9848850" cy="6858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BC0D95A8-67B5-4055-9C4F-3DBEE1C07201}"/>
                    </a:ext>
                  </a:extLst>
                </p:cNvPr>
                <p:cNvGrpSpPr/>
                <p:nvPr/>
              </p:nvGrpSpPr>
              <p:grpSpPr>
                <a:xfrm>
                  <a:off x="4629150" y="2511334"/>
                  <a:ext cx="881063" cy="923330"/>
                  <a:chOff x="8401050" y="3607250"/>
                  <a:chExt cx="881063" cy="923330"/>
                </a:xfrm>
              </p:grpSpPr>
              <p:sp>
                <p:nvSpPr>
                  <p:cNvPr id="13" name="Rectangle: Top Corners Rounded 12">
                    <a:extLst>
                      <a:ext uri="{FF2B5EF4-FFF2-40B4-BE49-F238E27FC236}">
                        <a16:creationId xmlns:a16="http://schemas.microsoft.com/office/drawing/2014/main" id="{4398BEEC-1423-4336-B5D8-03839CBA690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400703" y="3628384"/>
                    <a:ext cx="881757" cy="881063"/>
                  </a:xfrm>
                  <a:prstGeom prst="round2Same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0456715B-D0FD-4499-8AFC-ED7C0F550A86}"/>
                      </a:ext>
                    </a:extLst>
                  </p:cNvPr>
                  <p:cNvSpPr txBox="1"/>
                  <p:nvPr/>
                </p:nvSpPr>
                <p:spPr>
                  <a:xfrm>
                    <a:off x="8513922" y="3607250"/>
                    <a:ext cx="674370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5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DAGGERSQUARE" pitchFamily="50" charset="0"/>
                      </a:rPr>
                      <a:t>B</a:t>
                    </a:r>
                  </a:p>
                </p:txBody>
              </p:sp>
            </p:grpSp>
          </p:grpSp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F18C73BE-655D-F280-191B-1EC05904DB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1784" r="12812"/>
              <a:stretch/>
            </p:blipFill>
            <p:spPr>
              <a:xfrm>
                <a:off x="2963636" y="64057"/>
                <a:ext cx="6412135" cy="3670890"/>
              </a:xfrm>
              <a:prstGeom prst="rect">
                <a:avLst/>
              </a:prstGeom>
            </p:spPr>
          </p:pic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4D9D579F-4344-4940-D892-647F8F6A509B}"/>
                </a:ext>
              </a:extLst>
            </p:cNvPr>
            <p:cNvSpPr txBox="1"/>
            <p:nvPr/>
          </p:nvSpPr>
          <p:spPr>
            <a:xfrm>
              <a:off x="4691768" y="3970813"/>
              <a:ext cx="6412135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0" i="0" u="none" strike="noStrike" baseline="0" dirty="0">
                  <a:solidFill>
                    <a:srgbClr val="002060"/>
                  </a:solidFill>
                  <a:latin typeface="Tw Cen MT" panose="020B0602020104020603" pitchFamily="34" charset="0"/>
                </a:rPr>
                <a:t>Their team of experienced and skilled mechanics provides their customers with the highest quality services possible. 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0" i="0" u="none" strike="noStrike" baseline="0" dirty="0">
                  <a:solidFill>
                    <a:srgbClr val="002060"/>
                  </a:solidFill>
                  <a:latin typeface="Tw Cen MT" panose="020B0602020104020603" pitchFamily="34" charset="0"/>
                </a:rPr>
                <a:t>They also offer a wide range of maintenance and repair services to keep equipment running efficiently and avoid costly downtime. </a:t>
              </a:r>
              <a:endParaRPr lang="en-ZA" sz="2400" dirty="0">
                <a:solidFill>
                  <a:srgbClr val="00206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9F5E0B43-5362-2058-7CF7-4862901C46E8}"/>
              </a:ext>
            </a:extLst>
          </p:cNvPr>
          <p:cNvGrpSpPr/>
          <p:nvPr/>
        </p:nvGrpSpPr>
        <p:grpSpPr>
          <a:xfrm>
            <a:off x="-6132160" y="4468"/>
            <a:ext cx="10729913" cy="6858000"/>
            <a:chOff x="1276280" y="6676"/>
            <a:chExt cx="10729913" cy="6858000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13D6D408-C97D-8C8D-2D52-AF4AE234D044}"/>
                </a:ext>
              </a:extLst>
            </p:cNvPr>
            <p:cNvGrpSpPr/>
            <p:nvPr/>
          </p:nvGrpSpPr>
          <p:grpSpPr>
            <a:xfrm>
              <a:off x="1276280" y="6676"/>
              <a:ext cx="10729913" cy="6858000"/>
              <a:chOff x="-332740" y="-6304"/>
              <a:chExt cx="10729913" cy="6858000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86AB1F5F-FC4D-4A86-A9E5-BBEB8A5FDA63}"/>
                  </a:ext>
                </a:extLst>
              </p:cNvPr>
              <p:cNvGrpSpPr/>
              <p:nvPr/>
            </p:nvGrpSpPr>
            <p:grpSpPr>
              <a:xfrm>
                <a:off x="-332740" y="-6304"/>
                <a:ext cx="10729913" cy="6858000"/>
                <a:chOff x="-6324600" y="0"/>
                <a:chExt cx="10729913" cy="6858000"/>
              </a:xfrm>
              <a:effectLst>
                <a:outerShdw blurRad="254000" dist="88900" algn="l" rotWithShape="0">
                  <a:prstClr val="black">
                    <a:alpha val="51000"/>
                  </a:prstClr>
                </a:outerShdw>
              </a:effectLst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E61F369-01B8-42C0-AB81-1CDAED90BB31}"/>
                    </a:ext>
                  </a:extLst>
                </p:cNvPr>
                <p:cNvSpPr/>
                <p:nvPr/>
              </p:nvSpPr>
              <p:spPr>
                <a:xfrm>
                  <a:off x="-6324600" y="0"/>
                  <a:ext cx="9848850" cy="685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2B5E647-0CEC-423F-B558-37B9E35FDE29}"/>
                    </a:ext>
                  </a:extLst>
                </p:cNvPr>
                <p:cNvGrpSpPr/>
                <p:nvPr/>
              </p:nvGrpSpPr>
              <p:grpSpPr>
                <a:xfrm>
                  <a:off x="3524250" y="2049669"/>
                  <a:ext cx="881063" cy="923330"/>
                  <a:chOff x="8401050" y="3607250"/>
                  <a:chExt cx="881063" cy="923330"/>
                </a:xfrm>
              </p:grpSpPr>
              <p:sp>
                <p:nvSpPr>
                  <p:cNvPr id="16" name="Rectangle: Top Corners Rounded 15">
                    <a:extLst>
                      <a:ext uri="{FF2B5EF4-FFF2-40B4-BE49-F238E27FC236}">
                        <a16:creationId xmlns:a16="http://schemas.microsoft.com/office/drawing/2014/main" id="{8FBCEB8D-B1DF-412C-A248-C5E7E6FECF6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400703" y="3628384"/>
                    <a:ext cx="881757" cy="881063"/>
                  </a:xfrm>
                  <a:prstGeom prst="round2Same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E547BC8A-CC83-433F-B204-2012A7E0FDD3}"/>
                      </a:ext>
                    </a:extLst>
                  </p:cNvPr>
                  <p:cNvSpPr txBox="1"/>
                  <p:nvPr/>
                </p:nvSpPr>
                <p:spPr>
                  <a:xfrm>
                    <a:off x="8513922" y="3607250"/>
                    <a:ext cx="674370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5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DAGGERSQUARE" pitchFamily="50" charset="0"/>
                      </a:rPr>
                      <a:t>C</a:t>
                    </a:r>
                  </a:p>
                </p:txBody>
              </p:sp>
            </p:grpSp>
          </p:grpSp>
          <p:pic>
            <p:nvPicPr>
              <p:cNvPr id="127" name="Picture 126">
                <a:extLst>
                  <a:ext uri="{FF2B5EF4-FFF2-40B4-BE49-F238E27FC236}">
                    <a16:creationId xmlns:a16="http://schemas.microsoft.com/office/drawing/2014/main" id="{F8B31A04-E1C1-16FF-D4CF-DD6A245A935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0226" r="5233"/>
              <a:stretch/>
            </p:blipFill>
            <p:spPr>
              <a:xfrm>
                <a:off x="2774847" y="30366"/>
                <a:ext cx="6690586" cy="3720372"/>
              </a:xfrm>
              <a:prstGeom prst="rect">
                <a:avLst/>
              </a:prstGeom>
            </p:spPr>
          </p:pic>
        </p:grp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89C5214-085D-4C16-1E04-B6B11956D213}"/>
                </a:ext>
              </a:extLst>
            </p:cNvPr>
            <p:cNvSpPr txBox="1"/>
            <p:nvPr/>
          </p:nvSpPr>
          <p:spPr>
            <a:xfrm>
              <a:off x="3958424" y="4064000"/>
              <a:ext cx="702707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i="0" u="none" strike="noStrike" baseline="0" dirty="0">
                  <a:solidFill>
                    <a:srgbClr val="000000"/>
                  </a:solidFill>
                  <a:latin typeface="Tw Cen MT" panose="020B0602020104020603" pitchFamily="34" charset="0"/>
                </a:rPr>
                <a:t>“Whether you need to rent heavy-duty machinery for a short-term project or have your existing equipment refurbished, IMVUSA Plant Hire is the perfect solution for you. </a:t>
              </a:r>
              <a:endParaRPr lang="en-ZA" sz="2000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B45E9A58-0A81-D9E9-4DD9-5BCEE7DF3C68}"/>
              </a:ext>
            </a:extLst>
          </p:cNvPr>
          <p:cNvGrpSpPr/>
          <p:nvPr/>
        </p:nvGrpSpPr>
        <p:grpSpPr>
          <a:xfrm>
            <a:off x="-7244899" y="-17517"/>
            <a:ext cx="10729913" cy="6858000"/>
            <a:chOff x="541051" y="-8054"/>
            <a:chExt cx="10729913" cy="685800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1A911D1-2939-4C61-9809-8BFB85C5A363}"/>
                </a:ext>
              </a:extLst>
            </p:cNvPr>
            <p:cNvGrpSpPr/>
            <p:nvPr/>
          </p:nvGrpSpPr>
          <p:grpSpPr>
            <a:xfrm>
              <a:off x="541051" y="-8054"/>
              <a:ext cx="10729913" cy="6858000"/>
              <a:chOff x="-7429500" y="0"/>
              <a:chExt cx="10729913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0F7110D-033F-4AB8-9FBD-9DF1B764437D}"/>
                  </a:ext>
                </a:extLst>
              </p:cNvPr>
              <p:cNvSpPr/>
              <p:nvPr/>
            </p:nvSpPr>
            <p:spPr>
              <a:xfrm>
                <a:off x="-7429500" y="0"/>
                <a:ext cx="9848850" cy="6858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3AD618C5-74EF-4A13-A920-A5BE5528C742}"/>
                  </a:ext>
                </a:extLst>
              </p:cNvPr>
              <p:cNvGrpSpPr/>
              <p:nvPr/>
            </p:nvGrpSpPr>
            <p:grpSpPr>
              <a:xfrm>
                <a:off x="2419350" y="1588004"/>
                <a:ext cx="881063" cy="923330"/>
                <a:chOff x="8401050" y="3607250"/>
                <a:chExt cx="881063" cy="923330"/>
              </a:xfrm>
            </p:grpSpPr>
            <p:sp>
              <p:nvSpPr>
                <p:cNvPr id="19" name="Rectangle: Top Corners Rounded 18">
                  <a:extLst>
                    <a:ext uri="{FF2B5EF4-FFF2-40B4-BE49-F238E27FC236}">
                      <a16:creationId xmlns:a16="http://schemas.microsoft.com/office/drawing/2014/main" id="{350D83EA-93F0-4DDF-BE90-1EACDD67FD65}"/>
                    </a:ext>
                  </a:extLst>
                </p:cNvPr>
                <p:cNvSpPr/>
                <p:nvPr/>
              </p:nvSpPr>
              <p:spPr>
                <a:xfrm rot="5400000">
                  <a:off x="8400703" y="3628384"/>
                  <a:ext cx="881757" cy="881063"/>
                </a:xfrm>
                <a:prstGeom prst="round2Same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6BB9079-0F05-4D11-97F8-25F7CB504DD7}"/>
                    </a:ext>
                  </a:extLst>
                </p:cNvPr>
                <p:cNvSpPr txBox="1"/>
                <p:nvPr/>
              </p:nvSpPr>
              <p:spPr>
                <a:xfrm>
                  <a:off x="8513922" y="3607250"/>
                  <a:ext cx="67437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400" b="1" dirty="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atin typeface="DAGGERSQUARE" pitchFamily="50" charset="0"/>
                    </a:rPr>
                    <a:t>D</a:t>
                  </a:r>
                </a:p>
              </p:txBody>
            </p:sp>
          </p:grpSp>
        </p:grpSp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95AFFA1D-79C5-AD7C-B857-817D8EFACA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0112" t="24915" r="14387"/>
            <a:stretch/>
          </p:blipFill>
          <p:spPr>
            <a:xfrm>
              <a:off x="2278391" y="39531"/>
              <a:ext cx="8053415" cy="5038243"/>
            </a:xfrm>
            <a:prstGeom prst="rect">
              <a:avLst/>
            </a:prstGeom>
          </p:spPr>
        </p:pic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5F4B0ECA-21A3-BD17-DAD9-6E0A56268AE1}"/>
              </a:ext>
            </a:extLst>
          </p:cNvPr>
          <p:cNvGrpSpPr/>
          <p:nvPr/>
        </p:nvGrpSpPr>
        <p:grpSpPr>
          <a:xfrm>
            <a:off x="-8483302" y="-12803"/>
            <a:ext cx="10689756" cy="6885860"/>
            <a:chOff x="-8483302" y="40258"/>
            <a:chExt cx="10689756" cy="6858000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733E506A-3748-66BC-AD3B-BAE09A8C93C3}"/>
                </a:ext>
              </a:extLst>
            </p:cNvPr>
            <p:cNvGrpSpPr/>
            <p:nvPr/>
          </p:nvGrpSpPr>
          <p:grpSpPr>
            <a:xfrm>
              <a:off x="-8483302" y="40258"/>
              <a:ext cx="10689756" cy="6858000"/>
              <a:chOff x="-7429500" y="0"/>
              <a:chExt cx="10689756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37E76D8F-D5E2-84BE-9E21-76EB6BD0D7C9}"/>
                  </a:ext>
                </a:extLst>
              </p:cNvPr>
              <p:cNvSpPr/>
              <p:nvPr/>
            </p:nvSpPr>
            <p:spPr>
              <a:xfrm>
                <a:off x="-7429500" y="0"/>
                <a:ext cx="9848850" cy="68580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CBDF4785-85B8-5CCB-3FFA-CD838739AC56}"/>
                  </a:ext>
                </a:extLst>
              </p:cNvPr>
              <p:cNvGrpSpPr/>
              <p:nvPr/>
            </p:nvGrpSpPr>
            <p:grpSpPr>
              <a:xfrm>
                <a:off x="2379193" y="1209702"/>
                <a:ext cx="881063" cy="923330"/>
                <a:chOff x="8360893" y="3228948"/>
                <a:chExt cx="881063" cy="923330"/>
              </a:xfrm>
            </p:grpSpPr>
            <p:sp>
              <p:nvSpPr>
                <p:cNvPr id="123" name="Rectangle: Top Corners Rounded 122">
                  <a:extLst>
                    <a:ext uri="{FF2B5EF4-FFF2-40B4-BE49-F238E27FC236}">
                      <a16:creationId xmlns:a16="http://schemas.microsoft.com/office/drawing/2014/main" id="{5C99A4EB-10D9-A011-572F-5DE4E6A3E536}"/>
                    </a:ext>
                  </a:extLst>
                </p:cNvPr>
                <p:cNvSpPr/>
                <p:nvPr/>
              </p:nvSpPr>
              <p:spPr>
                <a:xfrm rot="5400000">
                  <a:off x="8360546" y="3250082"/>
                  <a:ext cx="881757" cy="881063"/>
                </a:xfrm>
                <a:prstGeom prst="round2Same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8B9991AF-6A0D-10B0-CEF6-338F33EC4680}"/>
                    </a:ext>
                  </a:extLst>
                </p:cNvPr>
                <p:cNvSpPr txBox="1"/>
                <p:nvPr/>
              </p:nvSpPr>
              <p:spPr>
                <a:xfrm>
                  <a:off x="8441808" y="3228948"/>
                  <a:ext cx="67437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400" b="1" dirty="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atin typeface="DAGGERSQUARE" pitchFamily="50" charset="0"/>
                    </a:rPr>
                    <a:t>E</a:t>
                  </a:r>
                </a:p>
              </p:txBody>
            </p:sp>
          </p:grpSp>
        </p:grpSp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4D674CAB-443A-5CA5-7D07-6032725B9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6832617" y="107543"/>
              <a:ext cx="8118216" cy="4512589"/>
            </a:xfrm>
            <a:prstGeom prst="rect">
              <a:avLst/>
            </a:prstGeom>
          </p:spPr>
        </p:pic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BC5C726C-D070-3C7C-62FA-F42C2CA62460}"/>
              </a:ext>
            </a:extLst>
          </p:cNvPr>
          <p:cNvGrpSpPr/>
          <p:nvPr/>
        </p:nvGrpSpPr>
        <p:grpSpPr>
          <a:xfrm>
            <a:off x="-9545223" y="-3879"/>
            <a:ext cx="10689615" cy="6885860"/>
            <a:chOff x="-9545223" y="-3879"/>
            <a:chExt cx="10689615" cy="6885860"/>
          </a:xfrm>
        </p:grpSpPr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851ED5F4-1169-5084-8F3C-99DEE82919E1}"/>
                </a:ext>
              </a:extLst>
            </p:cNvPr>
            <p:cNvGrpSpPr/>
            <p:nvPr/>
          </p:nvGrpSpPr>
          <p:grpSpPr>
            <a:xfrm>
              <a:off x="-9545223" y="-3879"/>
              <a:ext cx="10689615" cy="6885860"/>
              <a:chOff x="-7429500" y="0"/>
              <a:chExt cx="10689615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714BD118-7EF1-B011-D444-421946964FB5}"/>
                  </a:ext>
                </a:extLst>
              </p:cNvPr>
              <p:cNvSpPr/>
              <p:nvPr/>
            </p:nvSpPr>
            <p:spPr>
              <a:xfrm>
                <a:off x="-7429500" y="0"/>
                <a:ext cx="9848850" cy="6858000"/>
              </a:xfrm>
              <a:prstGeom prst="rect">
                <a:avLst/>
              </a:prstGeom>
              <a:solidFill>
                <a:srgbClr val="1627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5FA6B516-C85B-5762-F745-B5B8B8A9F26F}"/>
                  </a:ext>
                </a:extLst>
              </p:cNvPr>
              <p:cNvGrpSpPr/>
              <p:nvPr/>
            </p:nvGrpSpPr>
            <p:grpSpPr>
              <a:xfrm>
                <a:off x="2379052" y="724100"/>
                <a:ext cx="881063" cy="923330"/>
                <a:chOff x="8360752" y="2743346"/>
                <a:chExt cx="881063" cy="923330"/>
              </a:xfrm>
            </p:grpSpPr>
            <p:sp>
              <p:nvSpPr>
                <p:cNvPr id="191" name="Rectangle: Top Corners Rounded 190">
                  <a:extLst>
                    <a:ext uri="{FF2B5EF4-FFF2-40B4-BE49-F238E27FC236}">
                      <a16:creationId xmlns:a16="http://schemas.microsoft.com/office/drawing/2014/main" id="{A3ABE02E-B482-30DF-02C6-15BA7FF0C29F}"/>
                    </a:ext>
                  </a:extLst>
                </p:cNvPr>
                <p:cNvSpPr/>
                <p:nvPr/>
              </p:nvSpPr>
              <p:spPr>
                <a:xfrm rot="5400000">
                  <a:off x="8360405" y="2764481"/>
                  <a:ext cx="881757" cy="881063"/>
                </a:xfrm>
                <a:prstGeom prst="round2SameRect">
                  <a:avLst/>
                </a:prstGeom>
                <a:solidFill>
                  <a:srgbClr val="162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CAC7D99A-1F4B-1440-AC41-EF37DDE7E4EB}"/>
                    </a:ext>
                  </a:extLst>
                </p:cNvPr>
                <p:cNvSpPr txBox="1"/>
                <p:nvPr/>
              </p:nvSpPr>
              <p:spPr>
                <a:xfrm>
                  <a:off x="8441667" y="2743346"/>
                  <a:ext cx="67437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400" b="1" dirty="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atin typeface="DAGGERSQUARE" pitchFamily="50" charset="0"/>
                    </a:rPr>
                    <a:t>F</a:t>
                  </a:r>
                </a:p>
              </p:txBody>
            </p:sp>
          </p:grpSp>
        </p:grp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6766794E-FBA4-9730-1694-F05EF265E983}"/>
                </a:ext>
              </a:extLst>
            </p:cNvPr>
            <p:cNvSpPr txBox="1"/>
            <p:nvPr/>
          </p:nvSpPr>
          <p:spPr>
            <a:xfrm>
              <a:off x="-6403043" y="484542"/>
              <a:ext cx="6235693" cy="57861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32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New Features: </a:t>
              </a:r>
            </a:p>
            <a:p>
              <a:r>
                <a:rPr lang="en-ZA" sz="24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HIRE US: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ZA" sz="19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Empower customers to generate estimated quotes for hiring IMVUSA machinery, providing easier access to our offerings and ensuring prompt contact upon submission.</a:t>
              </a:r>
            </a:p>
            <a:p>
              <a:r>
                <a:rPr lang="en-ZA" sz="24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Gallery: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ZA" sz="19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This platform will allow customers and end users to view photos of all our work and machinery, helping them to find the right solutions for their business needs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ZA" sz="19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A secure administrative page will allow IMVUSA managers to upload and delete images</a:t>
              </a:r>
            </a:p>
            <a:p>
              <a:r>
                <a:rPr lang="en-ZA" sz="24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Home: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ZA" sz="19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The home page will be revamped to include additional business information and services.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ZA" sz="19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New CSS animations will enhance the visual appeal of the user experience.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ZA" sz="19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New social media Api’s will be integrated to optimize contact with IMVUSA agents.</a:t>
              </a:r>
            </a:p>
          </p:txBody>
        </p:sp>
      </p:grpSp>
      <p:sp>
        <p:nvSpPr>
          <p:cNvPr id="229" name="Footer Placeholder 228">
            <a:extLst>
              <a:ext uri="{FF2B5EF4-FFF2-40B4-BE49-F238E27FC236}">
                <a16:creationId xmlns:a16="http://schemas.microsoft.com/office/drawing/2014/main" id="{00701123-4CF3-A71C-0F79-856BC67E3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6321"/>
            <a:ext cx="4114800" cy="365125"/>
          </a:xfrm>
        </p:spPr>
        <p:txBody>
          <a:bodyPr/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Tw Cen MT" panose="020B0602020104020603" pitchFamily="34" charset="0"/>
              </a:rPr>
              <a:t>©</a:t>
            </a:r>
            <a:r>
              <a:rPr lang="en-US" dirty="0"/>
              <a:t> 2023 Designed by ZIAEE TECHNOLOGIES</a:t>
            </a:r>
          </a:p>
        </p:txBody>
      </p:sp>
    </p:spTree>
    <p:extLst>
      <p:ext uri="{BB962C8B-B14F-4D97-AF65-F5344CB8AC3E}">
        <p14:creationId xmlns:p14="http://schemas.microsoft.com/office/powerpoint/2010/main" val="246729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07407E-6 L 0.44778 0.00093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8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07407E-6 L 0.48112 -0.00092 " pathEditMode="relative" rAng="0" ptsTypes="AA">
                                      <p:cBhvr>
                                        <p:cTn id="10" dur="125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4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44444E-6 L 0.53607 -0.0051 " pathEditMode="relative" rAng="0" ptsTypes="AA">
                                      <p:cBhvr>
                                        <p:cTn id="14" dur="125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97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0.60326 -0.00324 " pathEditMode="relative" rAng="0" ptsTypes="AA">
                                      <p:cBhvr>
                                        <p:cTn id="18" dur="1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156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706 0 L 0.65143 -0.00069 " pathEditMode="relative" rAng="0" ptsTypes="AA">
                                      <p:cBhvr>
                                        <p:cTn id="22" dur="1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42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11111E-6 L 0.70078 -0.00139 " pathEditMode="relative" rAng="0" ptsTypes="AA">
                                      <p:cBhvr>
                                        <p:cTn id="26" dur="125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39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7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238E5B-80E2-3DB1-4526-15D5128765D4}"/>
              </a:ext>
            </a:extLst>
          </p:cNvPr>
          <p:cNvSpPr txBox="1"/>
          <p:nvPr/>
        </p:nvSpPr>
        <p:spPr>
          <a:xfrm>
            <a:off x="685800" y="2344087"/>
            <a:ext cx="108204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3500" dirty="0">
                <a:solidFill>
                  <a:schemeClr val="bg1"/>
                </a:solidFill>
                <a:latin typeface="Tw Cen MT" panose="020B0602020104020603" pitchFamily="34" charset="0"/>
              </a:rPr>
              <a:t>Thank You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7212FA-BD11-F2BA-942A-7A8B890A9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6640"/>
            <a:ext cx="4114800" cy="365125"/>
          </a:xfrm>
        </p:spPr>
        <p:txBody>
          <a:bodyPr/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Tw Cen MT" panose="020B0602020104020603" pitchFamily="34" charset="0"/>
              </a:rPr>
              <a:t>©</a:t>
            </a:r>
            <a:r>
              <a:rPr lang="en-US" dirty="0"/>
              <a:t> 2023 Designed by ZIAEE TECHNOLOGIES</a:t>
            </a:r>
          </a:p>
        </p:txBody>
      </p:sp>
    </p:spTree>
    <p:extLst>
      <p:ext uri="{BB962C8B-B14F-4D97-AF65-F5344CB8AC3E}">
        <p14:creationId xmlns:p14="http://schemas.microsoft.com/office/powerpoint/2010/main" val="1365497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4571</TotalTime>
  <Words>252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DAGGERSQUARE</vt:lpstr>
      <vt:lpstr>Tw Cen MT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Vivash Singh</cp:lastModifiedBy>
  <cp:revision>38</cp:revision>
  <dcterms:created xsi:type="dcterms:W3CDTF">2017-11-09T17:58:25Z</dcterms:created>
  <dcterms:modified xsi:type="dcterms:W3CDTF">2023-11-01T06:20:07Z</dcterms:modified>
</cp:coreProperties>
</file>