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7" r:id="rId2"/>
  </p:sldMasterIdLst>
  <p:notesMasterIdLst>
    <p:notesMasterId r:id="rId45"/>
  </p:notesMasterIdLst>
  <p:sldIdLst>
    <p:sldId id="356" r:id="rId3"/>
    <p:sldId id="256" r:id="rId4"/>
    <p:sldId id="263" r:id="rId5"/>
    <p:sldId id="365" r:id="rId6"/>
    <p:sldId id="401" r:id="rId7"/>
    <p:sldId id="400" r:id="rId8"/>
    <p:sldId id="432" r:id="rId9"/>
    <p:sldId id="402" r:id="rId10"/>
    <p:sldId id="403" r:id="rId11"/>
    <p:sldId id="404" r:id="rId12"/>
    <p:sldId id="433" r:id="rId13"/>
    <p:sldId id="434" r:id="rId14"/>
    <p:sldId id="411" r:id="rId15"/>
    <p:sldId id="416" r:id="rId16"/>
    <p:sldId id="412" r:id="rId17"/>
    <p:sldId id="413" r:id="rId18"/>
    <p:sldId id="414" r:id="rId19"/>
    <p:sldId id="435" r:id="rId20"/>
    <p:sldId id="415" r:id="rId21"/>
    <p:sldId id="428" r:id="rId22"/>
    <p:sldId id="436" r:id="rId23"/>
    <p:sldId id="437" r:id="rId24"/>
    <p:sldId id="440" r:id="rId25"/>
    <p:sldId id="438" r:id="rId26"/>
    <p:sldId id="439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1" r:id="rId37"/>
    <p:sldId id="450" r:id="rId38"/>
    <p:sldId id="452" r:id="rId39"/>
    <p:sldId id="453" r:id="rId40"/>
    <p:sldId id="454" r:id="rId41"/>
    <p:sldId id="456" r:id="rId42"/>
    <p:sldId id="455" r:id="rId43"/>
    <p:sldId id="457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759" autoAdjust="0"/>
  </p:normalViewPr>
  <p:slideViewPr>
    <p:cSldViewPr>
      <p:cViewPr varScale="1">
        <p:scale>
          <a:sx n="56" d="100"/>
          <a:sy n="56" d="100"/>
        </p:scale>
        <p:origin x="119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8080AF-BE29-438B-A835-FD5D3E1B53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290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080AF-BE29-438B-A835-FD5D3E1B53A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29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25" descr="7-00029_BAK_v03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968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149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06166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7927947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4B91D0B-CEC8-4101-B132-51066A136B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59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8555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  <p:pic>
        <p:nvPicPr>
          <p:cNvPr id="5" name="Picture 25" descr="7-00029_BAK_v03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424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4" name="Picture 25" descr="7-00029_BAK_v03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610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25" descr="7-00029_BAK_v03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63695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5" name="Picture 25" descr="7-00029_BAK_v03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19133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25" descr="7-00029_BAK_v03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101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5" descr="7-00029_BAK_v03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8771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 descr="7-00029_BAK_v03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8511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5" descr="7-00029_BAK_v03TOP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6461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-15875" y="6007100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382000" y="6356349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19E587D-F391-45BD-A7EF-8CEC91F593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115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8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05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0"/>
            <a:ext cx="8001000" cy="5998664"/>
          </a:xfrm>
        </p:spPr>
      </p:pic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219200" y="2999332"/>
            <a:ext cx="2895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/>
              <a:t>Chapter </a:t>
            </a:r>
            <a:r>
              <a:rPr lang="en-US" altLang="en-US" sz="4000" dirty="0" smtClean="0"/>
              <a:t>10</a:t>
            </a:r>
            <a:endParaRPr lang="en-US" alt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4748" y="6248400"/>
            <a:ext cx="5486400" cy="457200"/>
          </a:xfrm>
        </p:spPr>
        <p:txBody>
          <a:bodyPr/>
          <a:lstStyle/>
          <a:p>
            <a:r>
              <a:rPr lang="en-US" altLang="en-US" dirty="0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Newer Adaptive SDLC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411552"/>
            <a:ext cx="8382000" cy="4290405"/>
          </a:xfrm>
        </p:spPr>
        <p:txBody>
          <a:bodyPr/>
          <a:lstStyle/>
          <a:p>
            <a:r>
              <a:rPr lang="en-GB" altLang="en-US" sz="2800" dirty="0"/>
              <a:t>Emerged in response to increasingly complex requirements and uncertain technological environments</a:t>
            </a:r>
          </a:p>
          <a:p>
            <a:r>
              <a:rPr lang="en-GB" altLang="en-US" sz="2800" dirty="0"/>
              <a:t>Always includes iterations where some of design and implementation is done from the beginning</a:t>
            </a:r>
          </a:p>
          <a:p>
            <a:r>
              <a:rPr lang="en-GB" altLang="en-US" sz="2800" dirty="0"/>
              <a:t>Many developers claim it is the </a:t>
            </a:r>
            <a:r>
              <a:rPr lang="en-GB" altLang="en-US" sz="2800" b="1" i="1" dirty="0"/>
              <a:t>only</a:t>
            </a:r>
            <a:r>
              <a:rPr lang="en-GB" altLang="en-US" sz="2800" dirty="0"/>
              <a:t> way to develop information systems</a:t>
            </a:r>
          </a:p>
          <a:p>
            <a:r>
              <a:rPr lang="en-GB" altLang="en-US" sz="2800" dirty="0"/>
              <a:t>Many IS managers are still </a:t>
            </a:r>
            <a:r>
              <a:rPr lang="en-GB" altLang="en-US" sz="2800" dirty="0" smtClean="0"/>
              <a:t>sceptical due to apparent lack of overall plan</a:t>
            </a:r>
            <a:endParaRPr lang="en-GB" altLang="en-US" sz="2800" dirty="0"/>
          </a:p>
          <a:p>
            <a:pPr marL="571500" indent="-571500"/>
            <a:endParaRPr lang="en-GB" altLang="en-US" sz="32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Approaches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11895"/>
          </a:xfrm>
        </p:spPr>
        <p:txBody>
          <a:bodyPr/>
          <a:lstStyle/>
          <a:p>
            <a:r>
              <a:rPr lang="en-US" dirty="0" smtClean="0"/>
              <a:t>Incremental development</a:t>
            </a:r>
          </a:p>
          <a:p>
            <a:pPr lvl="1"/>
            <a:r>
              <a:rPr lang="en-US" dirty="0" smtClean="0"/>
              <a:t>Completes portions of the system in small increments and integrated as the project progresses</a:t>
            </a:r>
          </a:p>
          <a:p>
            <a:pPr lvl="1"/>
            <a:r>
              <a:rPr lang="en-US" dirty="0" smtClean="0"/>
              <a:t>Sometimes considered “growing” a system</a:t>
            </a:r>
          </a:p>
          <a:p>
            <a:r>
              <a:rPr lang="en-US" dirty="0" smtClean="0"/>
              <a:t>Walking Skeleton</a:t>
            </a:r>
          </a:p>
          <a:p>
            <a:pPr lvl="1"/>
            <a:r>
              <a:rPr lang="en-US" dirty="0" smtClean="0"/>
              <a:t>The complete system structure is built first, but with bare-bones functionality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143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Adaptive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8382000" cy="984885"/>
          </a:xfrm>
        </p:spPr>
        <p:txBody>
          <a:bodyPr/>
          <a:lstStyle/>
          <a:p>
            <a:r>
              <a:rPr lang="en-US" dirty="0" smtClean="0"/>
              <a:t>Six Core Processes go across iterations</a:t>
            </a:r>
          </a:p>
          <a:p>
            <a:r>
              <a:rPr lang="en-US" dirty="0" smtClean="0"/>
              <a:t>Multiple Iterations as required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64" y="2286000"/>
            <a:ext cx="6904117" cy="3657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304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altLang="en-US" sz="3600" dirty="0"/>
              <a:t>Methodologies, Models, Tools, and Techniques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338386"/>
            <a:ext cx="8382000" cy="4300414"/>
          </a:xfrm>
        </p:spPr>
        <p:txBody>
          <a:bodyPr/>
          <a:lstStyle/>
          <a:p>
            <a:r>
              <a:rPr lang="en-GB" altLang="en-US" sz="2800" dirty="0"/>
              <a:t>Methodologies</a:t>
            </a:r>
          </a:p>
          <a:p>
            <a:pPr lvl="1"/>
            <a:r>
              <a:rPr lang="en-GB" altLang="en-US" sz="2400" dirty="0"/>
              <a:t>Provides guidelines for every facet of system development: What to do when, why and how</a:t>
            </a:r>
          </a:p>
          <a:p>
            <a:pPr lvl="1"/>
            <a:r>
              <a:rPr lang="en-GB" altLang="en-US" sz="2400" dirty="0"/>
              <a:t>Specifies an SDLC with activities and tasks</a:t>
            </a:r>
          </a:p>
          <a:p>
            <a:pPr lvl="1"/>
            <a:r>
              <a:rPr lang="en-GB" altLang="en-US" sz="2400" dirty="0"/>
              <a:t>Specifies project planning and project management models and reporting</a:t>
            </a:r>
          </a:p>
          <a:p>
            <a:pPr lvl="1"/>
            <a:r>
              <a:rPr lang="en-GB" altLang="en-US" sz="2400" dirty="0"/>
              <a:t>Specifies analysis and design models to create</a:t>
            </a:r>
          </a:p>
          <a:p>
            <a:pPr lvl="1"/>
            <a:r>
              <a:rPr lang="en-GB" altLang="en-US" sz="2400" dirty="0"/>
              <a:t>Specifies implementation and testing techniques</a:t>
            </a:r>
          </a:p>
          <a:p>
            <a:pPr lvl="1"/>
            <a:r>
              <a:rPr lang="en-GB" altLang="en-US" sz="2400" dirty="0"/>
              <a:t>Specifies deployment and support techniques</a:t>
            </a:r>
          </a:p>
          <a:p>
            <a:r>
              <a:rPr lang="en-GB" altLang="en-US" sz="2800" dirty="0"/>
              <a:t>Other term used is </a:t>
            </a:r>
            <a:r>
              <a:rPr lang="en-GB" altLang="en-US" sz="2800" i="1" dirty="0"/>
              <a:t>System Development Process</a:t>
            </a:r>
          </a:p>
          <a:p>
            <a:pPr marL="0" indent="0">
              <a:buNone/>
            </a:pPr>
            <a:endParaRPr lang="en-GB" altLang="en-US" sz="2800" dirty="0"/>
          </a:p>
          <a:p>
            <a:pPr marL="571500" indent="-571500"/>
            <a:endParaRPr lang="en-GB" altLang="en-US" sz="32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393221" name="Rectangle 5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altLang="en-US" dirty="0" smtClean="0"/>
              <a:t>Methodologies</a:t>
            </a:r>
            <a:endParaRPr lang="en-US" alt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33586"/>
            <a:ext cx="8382000" cy="1705082"/>
          </a:xfrm>
        </p:spPr>
        <p:txBody>
          <a:bodyPr/>
          <a:lstStyle/>
          <a:p>
            <a:pPr marL="571500" indent="-571500"/>
            <a:r>
              <a:rPr lang="en-GB" altLang="en-US" sz="2800" dirty="0"/>
              <a:t>A </a:t>
            </a:r>
            <a:r>
              <a:rPr lang="en-GB" altLang="en-US" sz="2800" b="1" i="1" dirty="0"/>
              <a:t>Methodology</a:t>
            </a:r>
            <a:r>
              <a:rPr lang="en-GB" altLang="en-US" sz="2800" dirty="0"/>
              <a:t> includes a collection of techniques that are used to complete activities and tasks, including </a:t>
            </a:r>
            <a:r>
              <a:rPr lang="en-GB" altLang="en-US" sz="2800" dirty="0" err="1" smtClean="0"/>
              <a:t>modeling</a:t>
            </a:r>
            <a:r>
              <a:rPr lang="en-GB" altLang="en-US" sz="2800" dirty="0"/>
              <a:t>, for every aspect of the project</a:t>
            </a:r>
          </a:p>
          <a:p>
            <a:pPr marL="571500" indent="-571500"/>
            <a:endParaRPr lang="en-GB" altLang="en-US" sz="32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pic>
        <p:nvPicPr>
          <p:cNvPr id="39834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4797425" cy="337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altLang="en-US" sz="3600" dirty="0"/>
              <a:t>Methodologies, Models, Tools, and Techniques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1411553"/>
            <a:ext cx="8382000" cy="4227248"/>
          </a:xfrm>
        </p:spPr>
        <p:txBody>
          <a:bodyPr/>
          <a:lstStyle/>
          <a:p>
            <a:r>
              <a:rPr lang="en-GB" altLang="en-US" sz="2800" dirty="0"/>
              <a:t>Model</a:t>
            </a:r>
          </a:p>
          <a:p>
            <a:pPr lvl="1"/>
            <a:r>
              <a:rPr lang="en-GB" altLang="en-US" sz="2400" dirty="0"/>
              <a:t>An abstraction of an important aspect of the real world. </a:t>
            </a:r>
          </a:p>
          <a:p>
            <a:pPr lvl="1"/>
            <a:r>
              <a:rPr lang="en-GB" altLang="en-US" sz="2400" dirty="0"/>
              <a:t>Makes it possible to understand a complex concept by focusing only on a relevant part</a:t>
            </a:r>
          </a:p>
          <a:p>
            <a:pPr lvl="1"/>
            <a:r>
              <a:rPr lang="en-GB" altLang="en-US" sz="2400" dirty="0"/>
              <a:t>Each model shows a different aspect of the concept</a:t>
            </a:r>
          </a:p>
          <a:p>
            <a:pPr lvl="1"/>
            <a:r>
              <a:rPr lang="en-GB" altLang="en-US" sz="2400" dirty="0"/>
              <a:t>Crucial for communicating project information</a:t>
            </a:r>
          </a:p>
          <a:p>
            <a:r>
              <a:rPr lang="en-GB" altLang="en-US" sz="2800" dirty="0"/>
              <a:t>In IS, some models are of system </a:t>
            </a:r>
            <a:r>
              <a:rPr lang="en-GB" altLang="en-US" sz="2800" dirty="0" smtClean="0"/>
              <a:t>components that will be developed</a:t>
            </a:r>
            <a:endParaRPr lang="en-GB" altLang="en-US" sz="2800" dirty="0"/>
          </a:p>
          <a:p>
            <a:r>
              <a:rPr lang="en-GB" altLang="en-US" sz="2800" dirty="0" smtClean="0"/>
              <a:t>Other </a:t>
            </a:r>
            <a:r>
              <a:rPr lang="en-GB" altLang="en-US" sz="2800" dirty="0"/>
              <a:t>models are used to manage the development process</a:t>
            </a:r>
          </a:p>
          <a:p>
            <a:pPr marL="0" indent="0">
              <a:buNone/>
            </a:pPr>
            <a:endParaRPr lang="en-GB" altLang="en-US" sz="2800" dirty="0"/>
          </a:p>
          <a:p>
            <a:pPr marL="571500" indent="-571500"/>
            <a:endParaRPr lang="en-GB" altLang="en-US" sz="32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394244" name="Rectangle 4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924800" cy="498598"/>
          </a:xfrm>
        </p:spPr>
        <p:txBody>
          <a:bodyPr/>
          <a:lstStyle/>
          <a:p>
            <a:r>
              <a:rPr lang="en-US" altLang="en-US" sz="3600" dirty="0"/>
              <a:t>Methodologies, Models, Tools, and Techniques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395268" name="Rectangle 4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09" y="925636"/>
            <a:ext cx="7346824" cy="46482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altLang="en-US" sz="3600" dirty="0"/>
              <a:t>Methodologies, Models, Tools, and Techniques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12875"/>
            <a:ext cx="8382000" cy="4653582"/>
          </a:xfrm>
        </p:spPr>
        <p:txBody>
          <a:bodyPr/>
          <a:lstStyle/>
          <a:p>
            <a:r>
              <a:rPr lang="en-GB" altLang="en-US" dirty="0"/>
              <a:t>Tools</a:t>
            </a:r>
          </a:p>
          <a:p>
            <a:pPr lvl="1"/>
            <a:r>
              <a:rPr lang="en-GB" altLang="en-US" dirty="0"/>
              <a:t>Software applications that assists developers in creating models or other components required for a project </a:t>
            </a:r>
            <a:endParaRPr lang="en-GB" altLang="en-US" dirty="0" smtClean="0"/>
          </a:p>
          <a:p>
            <a:r>
              <a:rPr lang="en-GB" altLang="en-US" sz="3200" dirty="0" smtClean="0"/>
              <a:t>Integrated Development Environment (IDE)</a:t>
            </a:r>
          </a:p>
          <a:p>
            <a:pPr lvl="1"/>
            <a:r>
              <a:rPr lang="en-GB" altLang="en-US" sz="2800" dirty="0" smtClean="0"/>
              <a:t>set of tools that work together to provide a comprehensive development environment</a:t>
            </a:r>
          </a:p>
          <a:p>
            <a:r>
              <a:rPr lang="en-GB" altLang="en-US" sz="3200" dirty="0" smtClean="0"/>
              <a:t>Visual </a:t>
            </a:r>
            <a:r>
              <a:rPr lang="en-GB" altLang="en-US" sz="3200" dirty="0" err="1" smtClean="0"/>
              <a:t>Modeling</a:t>
            </a:r>
            <a:r>
              <a:rPr lang="en-GB" altLang="en-US" sz="3200" dirty="0" smtClean="0"/>
              <a:t> Tools</a:t>
            </a:r>
          </a:p>
          <a:p>
            <a:pPr lvl="1"/>
            <a:r>
              <a:rPr lang="en-GB" altLang="en-US" sz="2800" dirty="0" smtClean="0"/>
              <a:t>Tools to create graphical models</a:t>
            </a:r>
            <a:endParaRPr lang="en-GB" altLang="en-US" sz="2800" dirty="0"/>
          </a:p>
          <a:p>
            <a:pPr marL="571500" indent="-571500"/>
            <a:endParaRPr lang="en-GB" altLang="en-US" sz="32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396292" name="Rectangle 4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396293" name="Rectangle 5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altLang="en-US" sz="3600" dirty="0"/>
              <a:t>Methodologies, Models, Tools, and Techniques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984885"/>
          </a:xfrm>
        </p:spPr>
        <p:txBody>
          <a:bodyPr/>
          <a:lstStyle/>
          <a:p>
            <a:r>
              <a:rPr lang="en-US" dirty="0" smtClean="0"/>
              <a:t>Some typical tools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558" y="2564054"/>
            <a:ext cx="6408442" cy="231274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8168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en-US" altLang="en-US" sz="3600" dirty="0"/>
              <a:t>Methodologies, Models, Tools, and Techniques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953125"/>
            <a:ext cx="8382000" cy="1883593"/>
          </a:xfrm>
        </p:spPr>
        <p:txBody>
          <a:bodyPr/>
          <a:lstStyle/>
          <a:p>
            <a:r>
              <a:rPr lang="en-GB" altLang="en-US" sz="2800" dirty="0"/>
              <a:t>Technique</a:t>
            </a:r>
          </a:p>
          <a:p>
            <a:pPr lvl="1"/>
            <a:r>
              <a:rPr lang="en-GB" altLang="en-US" sz="2000" dirty="0"/>
              <a:t>A collection of guidelines that help an analyst complete an activity or task </a:t>
            </a:r>
          </a:p>
          <a:p>
            <a:pPr lvl="1"/>
            <a:r>
              <a:rPr lang="en-GB" altLang="en-US" sz="2000" dirty="0"/>
              <a:t>Learning techniques is the key to having expertise in a field  </a:t>
            </a:r>
            <a:endParaRPr lang="en-GB" altLang="en-US" sz="2800" dirty="0"/>
          </a:p>
          <a:p>
            <a:pPr marL="571500" indent="-571500"/>
            <a:endParaRPr lang="en-GB" altLang="en-US" sz="320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61" y="2438400"/>
            <a:ext cx="5567310" cy="34290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7010400" cy="1143000"/>
          </a:xfrm>
        </p:spPr>
        <p:txBody>
          <a:bodyPr/>
          <a:lstStyle/>
          <a:p>
            <a:pPr algn="l"/>
            <a:r>
              <a:rPr lang="en-US" altLang="en-US" sz="4000" dirty="0"/>
              <a:t>Approaches to System Development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0088" y="3656013"/>
            <a:ext cx="3668712" cy="1522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Systems Analysis and Design in a Changing World 6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Ed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Satzinger</a:t>
            </a:r>
            <a:r>
              <a:rPr lang="en-US" altLang="en-US" sz="2400" dirty="0"/>
              <a:t>, Jackson &amp; </a:t>
            </a:r>
            <a:r>
              <a:rPr lang="en-US" altLang="en-US" sz="2400" dirty="0" err="1"/>
              <a:t>Burd</a:t>
            </a:r>
            <a:endParaRPr lang="en-US" altLang="en-US" sz="2400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81000" y="1828800"/>
            <a:ext cx="6781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4000" dirty="0"/>
              <a:t>Chapter </a:t>
            </a:r>
            <a:r>
              <a:rPr lang="en-US" altLang="en-US" sz="4000" dirty="0" smtClean="0"/>
              <a:t>10</a:t>
            </a:r>
            <a:endParaRPr lang="en-US" alt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altLang="en-US" dirty="0"/>
              <a:t>Agile Development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371600"/>
            <a:ext cx="8382000" cy="2345257"/>
          </a:xfrm>
        </p:spPr>
        <p:txBody>
          <a:bodyPr/>
          <a:lstStyle/>
          <a:p>
            <a:r>
              <a:rPr lang="en-GB" altLang="en-US" dirty="0"/>
              <a:t>A guiding philosophy and set of guidelines for developing information systems in an unknown, rapidly changing environment</a:t>
            </a:r>
          </a:p>
          <a:p>
            <a:r>
              <a:rPr lang="en-US" dirty="0" err="1" smtClean="0"/>
              <a:t>Chaordic</a:t>
            </a:r>
            <a:endParaRPr lang="en-US" dirty="0" smtClean="0"/>
          </a:p>
          <a:p>
            <a:pPr lvl="1"/>
            <a:r>
              <a:rPr lang="en-US" dirty="0" smtClean="0"/>
              <a:t>A term for adaptive projects – chaotic yet ordered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altLang="en-US" dirty="0"/>
              <a:t>Agile Development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228436"/>
            <a:ext cx="8382000" cy="3945696"/>
          </a:xfrm>
        </p:spPr>
        <p:txBody>
          <a:bodyPr/>
          <a:lstStyle/>
          <a:p>
            <a:r>
              <a:rPr lang="en-US" dirty="0" smtClean="0"/>
              <a:t>Agile Values in “Manifesto for Agile Software Development”</a:t>
            </a:r>
          </a:p>
          <a:p>
            <a:pPr lvl="1"/>
            <a:r>
              <a:rPr lang="en-US" dirty="0"/>
              <a:t>Value responding to change over following a plan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individuals and interactions over processes and tools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 smtClean="0"/>
              <a:t>Value </a:t>
            </a:r>
            <a:r>
              <a:rPr lang="en-US" dirty="0"/>
              <a:t>customer collaboration over contract negotiation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82329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Modeling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48406"/>
            <a:ext cx="8382000" cy="1304973"/>
          </a:xfrm>
        </p:spPr>
        <p:txBody>
          <a:bodyPr/>
          <a:lstStyle/>
          <a:p>
            <a:r>
              <a:rPr lang="en-US" dirty="0" smtClean="0"/>
              <a:t>Agile Modeling (AM) – 12 Principles</a:t>
            </a:r>
          </a:p>
          <a:p>
            <a:pPr lvl="1"/>
            <a:r>
              <a:rPr lang="en-US" dirty="0" smtClean="0"/>
              <a:t>A philosophy – build only necessary models that are useful and at the right level of detail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86000"/>
            <a:ext cx="7734970" cy="365791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0122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351961"/>
          </a:xfrm>
        </p:spPr>
        <p:txBody>
          <a:bodyPr/>
          <a:lstStyle/>
          <a:p>
            <a:r>
              <a:rPr lang="en-US" dirty="0" smtClean="0"/>
              <a:t>Develop software as the primary goal</a:t>
            </a:r>
          </a:p>
          <a:p>
            <a:pPr lvl="1"/>
            <a:r>
              <a:rPr lang="en-US" dirty="0" smtClean="0"/>
              <a:t>Don’t get distracted by documentation or models</a:t>
            </a:r>
          </a:p>
          <a:p>
            <a:r>
              <a:rPr lang="en-US" dirty="0" smtClean="0"/>
              <a:t>Enable the next effort as your secondary goal</a:t>
            </a:r>
          </a:p>
          <a:p>
            <a:pPr lvl="1"/>
            <a:r>
              <a:rPr lang="en-US" dirty="0" smtClean="0"/>
              <a:t>Be aware of next step versions or revisions</a:t>
            </a:r>
          </a:p>
          <a:p>
            <a:r>
              <a:rPr lang="en-US" dirty="0" smtClean="0"/>
              <a:t>Minimize your modeling activity</a:t>
            </a:r>
          </a:p>
          <a:p>
            <a:pPr lvl="1"/>
            <a:r>
              <a:rPr lang="en-US" dirty="0" smtClean="0"/>
              <a:t>Only build what helps move the project forward</a:t>
            </a:r>
          </a:p>
          <a:p>
            <a:r>
              <a:rPr lang="en-US" dirty="0" smtClean="0"/>
              <a:t>Embrace change and change incrementally</a:t>
            </a:r>
          </a:p>
          <a:p>
            <a:pPr lvl="1"/>
            <a:r>
              <a:rPr lang="en-US" dirty="0" smtClean="0"/>
              <a:t>Take small steps that keep you on-track and that can be reversed if necessary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8464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1910"/>
            <a:ext cx="8382000" cy="4912114"/>
          </a:xfrm>
        </p:spPr>
        <p:txBody>
          <a:bodyPr/>
          <a:lstStyle/>
          <a:p>
            <a:r>
              <a:rPr lang="en-US" dirty="0"/>
              <a:t>Model with a purpose</a:t>
            </a:r>
          </a:p>
          <a:p>
            <a:pPr lvl="1"/>
            <a:r>
              <a:rPr lang="en-US" dirty="0"/>
              <a:t>Model to understand</a:t>
            </a:r>
          </a:p>
          <a:p>
            <a:pPr lvl="1"/>
            <a:r>
              <a:rPr lang="en-US" dirty="0"/>
              <a:t>Model to </a:t>
            </a:r>
            <a:r>
              <a:rPr lang="en-US" dirty="0" smtClean="0"/>
              <a:t>communicate</a:t>
            </a:r>
          </a:p>
          <a:p>
            <a:r>
              <a:rPr lang="en-US" dirty="0" smtClean="0"/>
              <a:t>Build multiple models</a:t>
            </a:r>
          </a:p>
          <a:p>
            <a:pPr lvl="1"/>
            <a:r>
              <a:rPr lang="en-US" dirty="0" smtClean="0"/>
              <a:t>Look at problems from different perspectives</a:t>
            </a:r>
          </a:p>
          <a:p>
            <a:r>
              <a:rPr lang="en-US" dirty="0" smtClean="0"/>
              <a:t>Build high-quality models and get feedback</a:t>
            </a:r>
          </a:p>
          <a:p>
            <a:r>
              <a:rPr lang="en-US" dirty="0" smtClean="0"/>
              <a:t>Focus on content rather than representation</a:t>
            </a:r>
          </a:p>
          <a:p>
            <a:pPr lvl="1"/>
            <a:r>
              <a:rPr lang="en-US" dirty="0" smtClean="0"/>
              <a:t>Informal hand-drawn models are sometimes okay</a:t>
            </a:r>
          </a:p>
          <a:p>
            <a:pPr lvl="1"/>
            <a:r>
              <a:rPr lang="en-US" dirty="0" smtClean="0"/>
              <a:t>Always focus on stakeholder needs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037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3053144"/>
          </a:xfrm>
        </p:spPr>
        <p:txBody>
          <a:bodyPr/>
          <a:lstStyle/>
          <a:p>
            <a:r>
              <a:rPr lang="en-US" dirty="0"/>
              <a:t>Learn from each other with open communication</a:t>
            </a:r>
          </a:p>
          <a:p>
            <a:r>
              <a:rPr lang="en-US" dirty="0"/>
              <a:t>Know your models and how to use them</a:t>
            </a:r>
          </a:p>
          <a:p>
            <a:r>
              <a:rPr lang="en-US" dirty="0"/>
              <a:t>Adapt to specific project needs</a:t>
            </a:r>
          </a:p>
          <a:p>
            <a:r>
              <a:rPr lang="en-US" dirty="0"/>
              <a:t>Maximize stakeholder RMI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6407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362729"/>
            <a:ext cx="8382000" cy="609398"/>
          </a:xfrm>
        </p:spPr>
        <p:txBody>
          <a:bodyPr/>
          <a:lstStyle/>
          <a:p>
            <a:r>
              <a:rPr lang="en-US" dirty="0" smtClean="0"/>
              <a:t>The Unified Process (UP)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7" y="1676400"/>
            <a:ext cx="8382000" cy="2412968"/>
          </a:xfrm>
        </p:spPr>
        <p:txBody>
          <a:bodyPr/>
          <a:lstStyle/>
          <a:p>
            <a:r>
              <a:rPr lang="en-US" dirty="0" smtClean="0"/>
              <a:t>The UP was the early leader in adaptive approaches</a:t>
            </a:r>
          </a:p>
          <a:p>
            <a:r>
              <a:rPr lang="en-US" dirty="0" smtClean="0"/>
              <a:t>UP and UML (Unified Modeling Language) were developed together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6280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381202"/>
            <a:ext cx="8382000" cy="609398"/>
          </a:xfrm>
        </p:spPr>
        <p:txBody>
          <a:bodyPr/>
          <a:lstStyle/>
          <a:p>
            <a:r>
              <a:rPr lang="en-US" dirty="0" smtClean="0"/>
              <a:t>The Unified Process (UP) – Phases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447800"/>
            <a:ext cx="8382000" cy="4099584"/>
          </a:xfrm>
        </p:spPr>
        <p:txBody>
          <a:bodyPr/>
          <a:lstStyle/>
          <a:p>
            <a:r>
              <a:rPr lang="en-US" dirty="0" smtClean="0"/>
              <a:t>UP Phases organize iterations into four primary areas of focus during a project</a:t>
            </a:r>
          </a:p>
          <a:p>
            <a:pPr lvl="1"/>
            <a:r>
              <a:rPr lang="en-US" dirty="0" smtClean="0"/>
              <a:t>Inception phase – getting the project started</a:t>
            </a:r>
          </a:p>
          <a:p>
            <a:pPr lvl="1"/>
            <a:r>
              <a:rPr lang="en-US" dirty="0" smtClean="0"/>
              <a:t>Elaboration – understanding the system requirements</a:t>
            </a:r>
          </a:p>
          <a:p>
            <a:pPr lvl="1"/>
            <a:r>
              <a:rPr lang="en-US" dirty="0" smtClean="0"/>
              <a:t>Construction – building the system</a:t>
            </a:r>
          </a:p>
          <a:p>
            <a:pPr lvl="1"/>
            <a:r>
              <a:rPr lang="en-US" dirty="0" smtClean="0"/>
              <a:t>Transitions – preparing for and moving to deploying the new system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5881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 (UP) – Phases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3198"/>
          </a:xfrm>
        </p:spPr>
        <p:txBody>
          <a:bodyPr/>
          <a:lstStyle/>
          <a:p>
            <a:r>
              <a:rPr lang="en-US" dirty="0" smtClean="0"/>
              <a:t>UP SDLC divides iterations into four phases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7108825" cy="150881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4715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 (UP) – Phases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443198"/>
          </a:xfrm>
        </p:spPr>
        <p:txBody>
          <a:bodyPr/>
          <a:lstStyle/>
          <a:p>
            <a:r>
              <a:rPr lang="en-US" dirty="0" smtClean="0"/>
              <a:t>Objectives of each phase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0" y="2384969"/>
            <a:ext cx="7653893" cy="287283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842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27867"/>
            <a:ext cx="8382000" cy="5967788"/>
          </a:xfrm>
        </p:spPr>
        <p:txBody>
          <a:bodyPr/>
          <a:lstStyle/>
          <a:p>
            <a:r>
              <a:rPr lang="en-GB" altLang="en-US" sz="2400" dirty="0"/>
              <a:t>Chapter 1 demonstrated a system development project that used an iterative and agile system development life cycle (SDLC)</a:t>
            </a:r>
          </a:p>
          <a:p>
            <a:r>
              <a:rPr lang="en-GB" altLang="en-US" sz="2400" dirty="0"/>
              <a:t>Later chapters focused on Systems Analysis activities and tasks and some System Design activities and tasks</a:t>
            </a:r>
          </a:p>
          <a:p>
            <a:r>
              <a:rPr lang="en-GB" altLang="en-US" sz="2400" dirty="0"/>
              <a:t>Now we return to look at the SDLC and related concepts in more detail</a:t>
            </a:r>
          </a:p>
          <a:p>
            <a:pPr lvl="1"/>
            <a:r>
              <a:rPr lang="en-GB" altLang="en-US" sz="2200" dirty="0"/>
              <a:t>Predictive versus Adaptive SDLC variations</a:t>
            </a:r>
          </a:p>
          <a:p>
            <a:pPr lvl="1"/>
            <a:r>
              <a:rPr lang="en-GB" altLang="en-US" sz="2200" dirty="0"/>
              <a:t>Activities and Tasks of System Support</a:t>
            </a:r>
          </a:p>
          <a:p>
            <a:pPr lvl="1"/>
            <a:r>
              <a:rPr lang="en-GB" altLang="en-US" sz="2200" dirty="0"/>
              <a:t>Models, Methodologies, Tools and Techniques</a:t>
            </a:r>
          </a:p>
          <a:p>
            <a:pPr lvl="1"/>
            <a:r>
              <a:rPr lang="en-GB" altLang="en-US" sz="2200" dirty="0" smtClean="0"/>
              <a:t>Agile Development</a:t>
            </a:r>
          </a:p>
          <a:p>
            <a:r>
              <a:rPr lang="en-GB" altLang="en-US" sz="2600" dirty="0" smtClean="0"/>
              <a:t>Specific SDLC Approaches</a:t>
            </a:r>
          </a:p>
          <a:p>
            <a:pPr lvl="1"/>
            <a:r>
              <a:rPr lang="en-GB" altLang="en-US" sz="2200" dirty="0" smtClean="0"/>
              <a:t>Unified Process (UP)</a:t>
            </a:r>
          </a:p>
          <a:p>
            <a:pPr lvl="1"/>
            <a:r>
              <a:rPr lang="en-GB" altLang="en-US" sz="2200" dirty="0" smtClean="0"/>
              <a:t>Extreme Programming (XP)</a:t>
            </a:r>
          </a:p>
          <a:p>
            <a:pPr lvl="1"/>
            <a:r>
              <a:rPr lang="en-GB" altLang="en-US" sz="2200" dirty="0" smtClean="0"/>
              <a:t>Scrum</a:t>
            </a:r>
            <a:endParaRPr lang="en-GB" altLang="en-US" sz="2200" dirty="0"/>
          </a:p>
          <a:p>
            <a:pPr lvl="1"/>
            <a:endParaRPr lang="en-GB" altLang="en-US" sz="2200" dirty="0"/>
          </a:p>
          <a:p>
            <a:endParaRPr lang="en-GB" altLang="en-US" sz="2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 – Disciplines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034677"/>
          </a:xfrm>
        </p:spPr>
        <p:txBody>
          <a:bodyPr/>
          <a:lstStyle/>
          <a:p>
            <a:r>
              <a:rPr lang="en-US" dirty="0" smtClean="0"/>
              <a:t>A set of functionally related development activities</a:t>
            </a:r>
          </a:p>
          <a:p>
            <a:pPr lvl="1"/>
            <a:r>
              <a:rPr lang="en-US" dirty="0" smtClean="0"/>
              <a:t>Each discipline are all the activities related to achieving one objective in the development project</a:t>
            </a:r>
          </a:p>
          <a:p>
            <a:pPr lvl="1"/>
            <a:r>
              <a:rPr lang="en-US" dirty="0" smtClean="0"/>
              <a:t>Two types of disciplines</a:t>
            </a:r>
          </a:p>
          <a:p>
            <a:pPr lvl="2"/>
            <a:r>
              <a:rPr lang="en-US" dirty="0" smtClean="0"/>
              <a:t>Development disciplines</a:t>
            </a:r>
          </a:p>
          <a:p>
            <a:pPr lvl="2"/>
            <a:r>
              <a:rPr lang="en-US" dirty="0" smtClean="0"/>
              <a:t>Management – planning and control disciplines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23568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Unified Process – Disciplines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354765"/>
          </a:xfrm>
        </p:spPr>
        <p:txBody>
          <a:bodyPr/>
          <a:lstStyle/>
          <a:p>
            <a:r>
              <a:rPr lang="en-US" dirty="0" smtClean="0"/>
              <a:t>Development Disciplines</a:t>
            </a:r>
          </a:p>
          <a:p>
            <a:pPr lvl="1"/>
            <a:r>
              <a:rPr lang="en-US" dirty="0"/>
              <a:t>Business </a:t>
            </a:r>
            <a:r>
              <a:rPr lang="en-US" dirty="0" smtClean="0"/>
              <a:t>modeling</a:t>
            </a:r>
          </a:p>
          <a:p>
            <a:pPr lvl="1"/>
            <a:r>
              <a:rPr lang="en-US" dirty="0" smtClean="0"/>
              <a:t>Requirements</a:t>
            </a:r>
            <a:endParaRPr lang="en-US" dirty="0"/>
          </a:p>
          <a:p>
            <a:pPr lvl="1"/>
            <a:r>
              <a:rPr lang="en-US" dirty="0" smtClean="0"/>
              <a:t>Design</a:t>
            </a:r>
            <a:endParaRPr lang="en-US" dirty="0"/>
          </a:p>
          <a:p>
            <a:pPr lvl="1"/>
            <a:r>
              <a:rPr lang="en-US" dirty="0" smtClean="0"/>
              <a:t>Implementation</a:t>
            </a:r>
            <a:endParaRPr lang="en-US" dirty="0"/>
          </a:p>
          <a:p>
            <a:pPr lvl="1"/>
            <a:r>
              <a:rPr lang="en-US" dirty="0" smtClean="0"/>
              <a:t>Testing</a:t>
            </a:r>
            <a:endParaRPr lang="en-US" dirty="0"/>
          </a:p>
          <a:p>
            <a:pPr lvl="1"/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5871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18" y="228600"/>
            <a:ext cx="8382000" cy="609398"/>
          </a:xfrm>
        </p:spPr>
        <p:txBody>
          <a:bodyPr/>
          <a:lstStyle/>
          <a:p>
            <a:r>
              <a:rPr lang="en-US" dirty="0"/>
              <a:t>Unified Process – Disciplines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932837"/>
          </a:xfrm>
        </p:spPr>
        <p:txBody>
          <a:bodyPr/>
          <a:lstStyle/>
          <a:p>
            <a:r>
              <a:rPr lang="en-US" dirty="0" smtClean="0"/>
              <a:t>Planning and Control disciplines</a:t>
            </a:r>
          </a:p>
          <a:p>
            <a:pPr lvl="1"/>
            <a:r>
              <a:rPr lang="en-US" dirty="0"/>
              <a:t>Configuration and change management</a:t>
            </a:r>
          </a:p>
          <a:p>
            <a:pPr lvl="1"/>
            <a:r>
              <a:rPr lang="en-US" dirty="0" smtClean="0"/>
              <a:t>Project </a:t>
            </a:r>
            <a:r>
              <a:rPr lang="en-US" dirty="0"/>
              <a:t>management</a:t>
            </a:r>
          </a:p>
          <a:p>
            <a:pPr lvl="1"/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8102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Process – Disciplines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7679"/>
            <a:ext cx="8382000" cy="387798"/>
          </a:xfrm>
        </p:spPr>
        <p:txBody>
          <a:bodyPr/>
          <a:lstStyle/>
          <a:p>
            <a:r>
              <a:rPr lang="en-US" sz="2800" dirty="0" smtClean="0"/>
              <a:t>Disciplines are used across all iterations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378970"/>
            <a:ext cx="5711427" cy="46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74498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610600" cy="4271939"/>
          </a:xfrm>
        </p:spPr>
        <p:txBody>
          <a:bodyPr/>
          <a:lstStyle/>
          <a:p>
            <a:r>
              <a:rPr lang="en-US" dirty="0" smtClean="0"/>
              <a:t>Takes the best practices of software development and extends them “to the extreme”</a:t>
            </a:r>
          </a:p>
          <a:p>
            <a:pPr lvl="1"/>
            <a:r>
              <a:rPr lang="en-US" dirty="0" smtClean="0"/>
              <a:t>Focus intensely on proven industry practices</a:t>
            </a:r>
          </a:p>
          <a:p>
            <a:pPr lvl="1"/>
            <a:r>
              <a:rPr lang="en-US" dirty="0" smtClean="0"/>
              <a:t>Combine them in unique ways to get better results</a:t>
            </a:r>
          </a:p>
          <a:p>
            <a:r>
              <a:rPr lang="en-US" dirty="0" smtClean="0"/>
              <a:t>XP Core Values</a:t>
            </a:r>
          </a:p>
          <a:p>
            <a:pPr lvl="1"/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Simplicity</a:t>
            </a:r>
          </a:p>
          <a:p>
            <a:pPr lvl="1"/>
            <a:r>
              <a:rPr lang="en-US" dirty="0" smtClean="0"/>
              <a:t>Feedback</a:t>
            </a:r>
          </a:p>
          <a:p>
            <a:pPr lvl="1"/>
            <a:r>
              <a:rPr lang="en-US" dirty="0" smtClean="0"/>
              <a:t>Courage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1259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844925"/>
          </a:xfrm>
        </p:spPr>
        <p:txBody>
          <a:bodyPr/>
          <a:lstStyle/>
          <a:p>
            <a:r>
              <a:rPr lang="en-US" dirty="0" smtClean="0"/>
              <a:t>XP Practices</a:t>
            </a:r>
          </a:p>
          <a:p>
            <a:pPr lvl="1"/>
            <a:r>
              <a:rPr lang="en-US" dirty="0" smtClean="0"/>
              <a:t>Planning – based on user stories</a:t>
            </a:r>
          </a:p>
          <a:p>
            <a:pPr lvl="1"/>
            <a:r>
              <a:rPr lang="en-US" dirty="0" smtClean="0"/>
              <a:t>Testing – thorough testing at every step</a:t>
            </a:r>
          </a:p>
          <a:p>
            <a:pPr lvl="1"/>
            <a:r>
              <a:rPr lang="en-US" dirty="0" smtClean="0"/>
              <a:t>Pair Programming – watch, inspect, trade off</a:t>
            </a:r>
          </a:p>
          <a:p>
            <a:pPr lvl="1"/>
            <a:r>
              <a:rPr lang="en-US" dirty="0" smtClean="0"/>
              <a:t>Simple Designs – Agile modeling principles</a:t>
            </a:r>
          </a:p>
          <a:p>
            <a:pPr lvl="1"/>
            <a:r>
              <a:rPr lang="en-US" dirty="0" smtClean="0"/>
              <a:t>Refactoring – redo and cleanup as you go</a:t>
            </a:r>
          </a:p>
          <a:p>
            <a:pPr lvl="1"/>
            <a:r>
              <a:rPr lang="en-US" dirty="0" smtClean="0"/>
              <a:t>Owning the code collectively – egoless development, anyone can review and improve code</a:t>
            </a:r>
          </a:p>
          <a:p>
            <a:pPr marL="51752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6951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Extreme Programming (XP)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36" y="1143000"/>
            <a:ext cx="8382000" cy="4450449"/>
          </a:xfrm>
        </p:spPr>
        <p:txBody>
          <a:bodyPr/>
          <a:lstStyle/>
          <a:p>
            <a:r>
              <a:rPr lang="en-US" dirty="0" smtClean="0"/>
              <a:t>XP Practices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Continuous integration – grow the software continuously</a:t>
            </a:r>
          </a:p>
          <a:p>
            <a:pPr lvl="1"/>
            <a:r>
              <a:rPr lang="en-US" dirty="0" smtClean="0"/>
              <a:t>On-site customer – get sign-off as you go</a:t>
            </a:r>
          </a:p>
          <a:p>
            <a:pPr lvl="1"/>
            <a:r>
              <a:rPr lang="en-US" dirty="0" smtClean="0"/>
              <a:t>System metaphor – what should the final system look like</a:t>
            </a:r>
          </a:p>
          <a:p>
            <a:pPr lvl="1"/>
            <a:r>
              <a:rPr lang="en-US" dirty="0" smtClean="0"/>
              <a:t>Small releases – turn over to user frequently</a:t>
            </a:r>
          </a:p>
          <a:p>
            <a:pPr lvl="1"/>
            <a:r>
              <a:rPr lang="en-US" dirty="0" smtClean="0"/>
              <a:t>Forty-hour work week – don’t overload the developers</a:t>
            </a:r>
          </a:p>
          <a:p>
            <a:pPr lvl="1"/>
            <a:r>
              <a:rPr lang="en-US" dirty="0" smtClean="0"/>
              <a:t>Coding standards – follow standards for code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0183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3352800" cy="1828193"/>
          </a:xfrm>
        </p:spPr>
        <p:txBody>
          <a:bodyPr/>
          <a:lstStyle/>
          <a:p>
            <a:r>
              <a:rPr lang="en-US" dirty="0" smtClean="0"/>
              <a:t>XP Core Values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191" y="0"/>
            <a:ext cx="5334000" cy="58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886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Project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52924"/>
          </a:xfrm>
        </p:spPr>
        <p:txBody>
          <a:bodyPr/>
          <a:lstStyle/>
          <a:p>
            <a:r>
              <a:rPr lang="en-US" dirty="0" smtClean="0"/>
              <a:t>Three level approach (three rings)</a:t>
            </a:r>
          </a:p>
          <a:p>
            <a:pPr lvl="1"/>
            <a:r>
              <a:rPr lang="en-US" dirty="0" smtClean="0"/>
              <a:t>Outside ring – create user stories and define acceptance tests</a:t>
            </a:r>
          </a:p>
          <a:p>
            <a:pPr lvl="1"/>
            <a:r>
              <a:rPr lang="en-US" dirty="0" smtClean="0"/>
              <a:t>Middle ring – conduct tests and do overall planning</a:t>
            </a:r>
          </a:p>
          <a:p>
            <a:pPr lvl="1"/>
            <a:r>
              <a:rPr lang="en-US" dirty="0" smtClean="0"/>
              <a:t>Inside ring – iterations of coding and testing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77703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Project Approach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143000"/>
            <a:ext cx="4743450" cy="484041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7357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07996"/>
          </a:xfrm>
        </p:spPr>
        <p:txBody>
          <a:bodyPr/>
          <a:lstStyle/>
          <a:p>
            <a:r>
              <a:rPr lang="en-US" altLang="en-US" sz="4000" dirty="0"/>
              <a:t>The System Development Life Cycle (SDLC)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600200"/>
            <a:ext cx="8229600" cy="3730252"/>
          </a:xfrm>
        </p:spPr>
        <p:txBody>
          <a:bodyPr/>
          <a:lstStyle/>
          <a:p>
            <a:r>
              <a:rPr lang="en-GB" altLang="en-US" sz="2400" dirty="0"/>
              <a:t>There are two general approaches to the SDLC</a:t>
            </a:r>
          </a:p>
          <a:p>
            <a:r>
              <a:rPr lang="en-GB" altLang="en-US" sz="2400" dirty="0"/>
              <a:t>Predictive </a:t>
            </a:r>
            <a:r>
              <a:rPr lang="en-GB" altLang="en-US" sz="2400" dirty="0" smtClean="0"/>
              <a:t>Approach to the SDLC</a:t>
            </a:r>
            <a:endParaRPr lang="en-GB" altLang="en-US" sz="2400" dirty="0"/>
          </a:p>
          <a:p>
            <a:pPr lvl="1"/>
            <a:r>
              <a:rPr lang="en-GB" altLang="en-US" sz="2000" dirty="0"/>
              <a:t>Waterfall model</a:t>
            </a:r>
          </a:p>
          <a:p>
            <a:pPr lvl="1"/>
            <a:r>
              <a:rPr lang="en-GB" altLang="en-US" sz="2000" dirty="0"/>
              <a:t>Assumes the project can be planned in advance and that the information system can be developed according to the plan</a:t>
            </a:r>
          </a:p>
          <a:p>
            <a:pPr lvl="1"/>
            <a:r>
              <a:rPr lang="en-GB" altLang="en-US" sz="2000" dirty="0"/>
              <a:t>Requirements are well understood and/or low technical risk</a:t>
            </a:r>
          </a:p>
          <a:p>
            <a:r>
              <a:rPr lang="en-GB" altLang="en-US" sz="2400" dirty="0"/>
              <a:t>Adaptive Approach to the SDLC</a:t>
            </a:r>
          </a:p>
          <a:p>
            <a:pPr lvl="1"/>
            <a:r>
              <a:rPr lang="en-GB" altLang="en-US" sz="2000" dirty="0"/>
              <a:t>Iterative model (as see in this text)</a:t>
            </a:r>
          </a:p>
          <a:p>
            <a:pPr lvl="1"/>
            <a:r>
              <a:rPr lang="en-GB" altLang="en-US" sz="2000" dirty="0"/>
              <a:t>Assumes the project must be more flexible and adapt to changing needs as the project progresses</a:t>
            </a:r>
          </a:p>
          <a:p>
            <a:pPr lvl="1"/>
            <a:r>
              <a:rPr lang="en-GB" altLang="en-US" sz="2000" dirty="0"/>
              <a:t>Requirements and needs are uncertain and/or high technical risk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78072"/>
            <a:ext cx="8382000" cy="4825937"/>
          </a:xfrm>
        </p:spPr>
        <p:txBody>
          <a:bodyPr/>
          <a:lstStyle/>
          <a:p>
            <a:r>
              <a:rPr lang="en-US" dirty="0" smtClean="0"/>
              <a:t>Combination of principles of Rugby and Agile</a:t>
            </a:r>
          </a:p>
          <a:p>
            <a:pPr lvl="1"/>
            <a:r>
              <a:rPr lang="en-US" dirty="0" smtClean="0"/>
              <a:t>Intense effort involving the entire team for a defined period of time</a:t>
            </a:r>
          </a:p>
          <a:p>
            <a:r>
              <a:rPr lang="en-US" dirty="0" smtClean="0"/>
              <a:t>Product backlog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rioritized list of user requirements</a:t>
            </a:r>
          </a:p>
          <a:p>
            <a:r>
              <a:rPr lang="en-US" dirty="0" smtClean="0"/>
              <a:t>Product owner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client stakeholder who controls backlog</a:t>
            </a:r>
          </a:p>
          <a:p>
            <a:r>
              <a:rPr lang="en-US" dirty="0" smtClean="0"/>
              <a:t>Scrum master</a:t>
            </a:r>
          </a:p>
          <a:p>
            <a:pPr lvl="1"/>
            <a:r>
              <a:rPr lang="en-US" dirty="0" smtClean="0"/>
              <a:t>Scrum project manager</a:t>
            </a:r>
          </a:p>
          <a:p>
            <a:pPr marL="517525" lvl="1" indent="0">
              <a:buNone/>
            </a:pPr>
            <a:r>
              <a:rPr lang="en-US" dirty="0" smtClean="0"/>
              <a:t>		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64849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Sprint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6736" y="1057227"/>
            <a:ext cx="8382000" cy="1304973"/>
          </a:xfrm>
        </p:spPr>
        <p:txBody>
          <a:bodyPr/>
          <a:lstStyle/>
          <a:p>
            <a:r>
              <a:rPr lang="en-US" dirty="0"/>
              <a:t>Scrum sprint</a:t>
            </a:r>
          </a:p>
          <a:p>
            <a:pPr lvl="1"/>
            <a:r>
              <a:rPr lang="en-US" dirty="0"/>
              <a:t>A time-controlled mini-project to implement part of the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54012" y="2860675"/>
            <a:ext cx="8256588" cy="30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1699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67295"/>
          </a:xfrm>
        </p:spPr>
        <p:txBody>
          <a:bodyPr/>
          <a:lstStyle/>
          <a:p>
            <a:r>
              <a:rPr lang="en-US" dirty="0" smtClean="0"/>
              <a:t>Scope of each sprint is frozen (but can be reduced if necessary)</a:t>
            </a:r>
          </a:p>
          <a:p>
            <a:r>
              <a:rPr lang="en-US" dirty="0" smtClean="0"/>
              <a:t>Time period is kept constant</a:t>
            </a:r>
          </a:p>
          <a:p>
            <a:r>
              <a:rPr lang="en-US" dirty="0" smtClean="0"/>
              <a:t>Daily Scrum meeting</a:t>
            </a:r>
          </a:p>
          <a:p>
            <a:pPr lvl="1"/>
            <a:r>
              <a:rPr lang="en-US" dirty="0"/>
              <a:t>What have you done since the last daily Scrum (during the last 24 hours)?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</a:t>
            </a:r>
            <a:r>
              <a:rPr lang="en-US" dirty="0"/>
              <a:t>will you do by the next daily Scrum?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kept you or is keeping you from completing your work?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9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07996"/>
          </a:xfrm>
        </p:spPr>
        <p:txBody>
          <a:bodyPr/>
          <a:lstStyle/>
          <a:p>
            <a:r>
              <a:rPr lang="en-US" altLang="en-US" sz="4000" dirty="0"/>
              <a:t>The System Development Life Cycle (SDLC)</a:t>
            </a:r>
          </a:p>
        </p:txBody>
      </p:sp>
      <p:sp>
        <p:nvSpPr>
          <p:cNvPr id="382982" name="Rectangle 6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29600" cy="914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Most projects fall on a continuum between Predictive and Adaptive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3829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686800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Traditional Predictive SDLC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81000" y="996280"/>
            <a:ext cx="8382000" cy="5515356"/>
          </a:xfrm>
        </p:spPr>
        <p:txBody>
          <a:bodyPr/>
          <a:lstStyle/>
          <a:p>
            <a:r>
              <a:rPr lang="en-GB" altLang="en-US" dirty="0"/>
              <a:t>Earlier approach based on engineering</a:t>
            </a:r>
          </a:p>
          <a:p>
            <a:r>
              <a:rPr lang="en-GB" altLang="en-US" dirty="0"/>
              <a:t>Typically have sequential </a:t>
            </a:r>
            <a:r>
              <a:rPr lang="en-GB" altLang="en-US" i="1" dirty="0"/>
              <a:t>Phases</a:t>
            </a:r>
          </a:p>
          <a:p>
            <a:pPr lvl="1"/>
            <a:r>
              <a:rPr lang="en-GB" altLang="en-US" dirty="0"/>
              <a:t>Phases are related groups of development activities, such as planning, analysis, design, implementation, and deployment</a:t>
            </a:r>
          </a:p>
          <a:p>
            <a:r>
              <a:rPr lang="en-GB" altLang="en-US" dirty="0"/>
              <a:t>Waterfall model</a:t>
            </a:r>
          </a:p>
          <a:p>
            <a:pPr lvl="1"/>
            <a:r>
              <a:rPr lang="en-GB" altLang="en-US" dirty="0"/>
              <a:t>SDLC that assumes phases can be completed sequentially with no overlap or iteration</a:t>
            </a:r>
          </a:p>
          <a:p>
            <a:pPr lvl="1"/>
            <a:r>
              <a:rPr lang="en-GB" altLang="en-US" dirty="0"/>
              <a:t>Once one phase is completed, you fall over the waterfall to the next phase, no going back</a:t>
            </a:r>
          </a:p>
          <a:p>
            <a:pPr marL="571500" indent="-571500"/>
            <a:endParaRPr lang="en-GB" altLang="en-US" sz="2800" dirty="0"/>
          </a:p>
          <a:p>
            <a:pPr marL="571500" indent="-571500"/>
            <a:endParaRPr lang="en-GB" altLang="en-US" sz="32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 IS Development Phases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763" y="2392788"/>
            <a:ext cx="8054837" cy="1341012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79687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800" cy="609398"/>
          </a:xfrm>
        </p:spPr>
        <p:txBody>
          <a:bodyPr/>
          <a:lstStyle/>
          <a:p>
            <a:r>
              <a:rPr lang="en-US" altLang="en-US" dirty="0" smtClean="0"/>
              <a:t>Waterfall Predictive </a:t>
            </a:r>
            <a:r>
              <a:rPr lang="en-US" altLang="en-US" dirty="0"/>
              <a:t>SDLC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marL="571500" indent="-571500"/>
            <a:endParaRPr lang="en-GB" altLang="en-US" sz="2800"/>
          </a:p>
          <a:p>
            <a:pPr marL="571500" indent="-571500"/>
            <a:endParaRPr lang="en-GB" altLang="en-US" sz="320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6096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1500" indent="-5715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9788" indent="-4953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31888" indent="-4381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0013" indent="-3810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663700" indent="-3810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209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781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0353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92500" indent="-3810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GB" altLang="en-US" sz="2400"/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533400" y="1219200"/>
            <a:ext cx="8001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92150" indent="-34766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81113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98613" indent="-315913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0558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5130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9702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427413" indent="-315913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GB" altLang="en-US"/>
          </a:p>
        </p:txBody>
      </p:sp>
      <p:pic>
        <p:nvPicPr>
          <p:cNvPr id="3840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en-US" altLang="en-US" sz="4000" dirty="0" smtClean="0"/>
              <a:t>Modified Waterfall with Overlapping Phases</a:t>
            </a:r>
            <a:endParaRPr lang="en-US" altLang="en-US" sz="4000" dirty="0"/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4836" y="1295400"/>
            <a:ext cx="8382000" cy="775597"/>
          </a:xfrm>
        </p:spPr>
        <p:txBody>
          <a:bodyPr/>
          <a:lstStyle/>
          <a:p>
            <a:pPr marL="571500" indent="-571500"/>
            <a:r>
              <a:rPr lang="en-GB" altLang="en-US" sz="2800" dirty="0"/>
              <a:t>More flexibility, but still assumes predictive planning and sequential </a:t>
            </a:r>
            <a:r>
              <a:rPr lang="en-GB" altLang="en-US" sz="2800" dirty="0" smtClean="0"/>
              <a:t>phases</a:t>
            </a:r>
            <a:endParaRPr lang="en-GB" altLang="en-US" sz="28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10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385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6" y="2319337"/>
            <a:ext cx="8686800" cy="354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hadeWithBar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5453</TotalTime>
  <Words>2404</Words>
  <Application>Microsoft Office PowerPoint</Application>
  <PresentationFormat>On-screen Show (4:3)</PresentationFormat>
  <Paragraphs>254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BlueShadeWithBar</vt:lpstr>
      <vt:lpstr>White with Courier font for code slides</vt:lpstr>
      <vt:lpstr>PowerPoint Presentation</vt:lpstr>
      <vt:lpstr>Approaches to System Development</vt:lpstr>
      <vt:lpstr>Overview</vt:lpstr>
      <vt:lpstr>The System Development Life Cycle (SDLC)</vt:lpstr>
      <vt:lpstr>The System Development Life Cycle (SDLC)</vt:lpstr>
      <vt:lpstr>Traditional Predictive SDLC</vt:lpstr>
      <vt:lpstr>Tradition IS Development Phases</vt:lpstr>
      <vt:lpstr>Waterfall Predictive SDLC</vt:lpstr>
      <vt:lpstr>Modified Waterfall with Overlapping Phases</vt:lpstr>
      <vt:lpstr>Newer Adaptive SDLC</vt:lpstr>
      <vt:lpstr>Adaptive Approaches</vt:lpstr>
      <vt:lpstr>A Generic Adaptive Approach</vt:lpstr>
      <vt:lpstr>Methodologies, Models, Tools, and Techniques</vt:lpstr>
      <vt:lpstr>Methodologies</vt:lpstr>
      <vt:lpstr>Methodologies, Models, Tools, and Techniques</vt:lpstr>
      <vt:lpstr>Methodologies, Models, Tools, and Techniques</vt:lpstr>
      <vt:lpstr>Methodologies, Models, Tools, and Techniques</vt:lpstr>
      <vt:lpstr>Methodologies, Models, Tools, and Techniques</vt:lpstr>
      <vt:lpstr>Methodologies, Models, Tools, and Techniques</vt:lpstr>
      <vt:lpstr>Agile Development</vt:lpstr>
      <vt:lpstr>Agile Development</vt:lpstr>
      <vt:lpstr>Agile Modeling Principles</vt:lpstr>
      <vt:lpstr>Agile Principles</vt:lpstr>
      <vt:lpstr>Agile Principles</vt:lpstr>
      <vt:lpstr>Agile Principles</vt:lpstr>
      <vt:lpstr>The Unified Process (UP)</vt:lpstr>
      <vt:lpstr>The Unified Process (UP) – Phases </vt:lpstr>
      <vt:lpstr>Unified Process (UP) – Phases </vt:lpstr>
      <vt:lpstr>Unified Process (UP) – Phases </vt:lpstr>
      <vt:lpstr>Unified Process – Disciplines</vt:lpstr>
      <vt:lpstr>Unified Process – Disciplines</vt:lpstr>
      <vt:lpstr>Unified Process – Disciplines</vt:lpstr>
      <vt:lpstr>Unified Process – Disciplines</vt:lpstr>
      <vt:lpstr>Extreme Programming (XP)</vt:lpstr>
      <vt:lpstr>Extreme Programming (XP)</vt:lpstr>
      <vt:lpstr>Extreme Programming (XP)</vt:lpstr>
      <vt:lpstr>XP Core Values  and  Practices</vt:lpstr>
      <vt:lpstr>XP Project Approach</vt:lpstr>
      <vt:lpstr>XP Project Approach</vt:lpstr>
      <vt:lpstr>SCRUM</vt:lpstr>
      <vt:lpstr>Scrum Sprint</vt:lpstr>
      <vt:lpstr>Scrum Practices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yousra Odeh</cp:lastModifiedBy>
  <cp:revision>126</cp:revision>
  <cp:lastPrinted>1601-01-01T00:00:00Z</cp:lastPrinted>
  <dcterms:created xsi:type="dcterms:W3CDTF">2011-10-31T16:54:53Z</dcterms:created>
  <dcterms:modified xsi:type="dcterms:W3CDTF">2017-12-21T07:19:59Z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