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7" r:id="rId2"/>
  </p:sldMasterIdLst>
  <p:notesMasterIdLst>
    <p:notesMasterId r:id="rId47"/>
  </p:notesMasterIdLst>
  <p:sldIdLst>
    <p:sldId id="356" r:id="rId3"/>
    <p:sldId id="256" r:id="rId4"/>
    <p:sldId id="263" r:id="rId5"/>
    <p:sldId id="365" r:id="rId6"/>
    <p:sldId id="432" r:id="rId7"/>
    <p:sldId id="498" r:id="rId8"/>
    <p:sldId id="500" r:id="rId9"/>
    <p:sldId id="499" r:id="rId10"/>
    <p:sldId id="502" r:id="rId11"/>
    <p:sldId id="501" r:id="rId12"/>
    <p:sldId id="503" r:id="rId13"/>
    <p:sldId id="504" r:id="rId14"/>
    <p:sldId id="505" r:id="rId15"/>
    <p:sldId id="506" r:id="rId16"/>
    <p:sldId id="507" r:id="rId17"/>
    <p:sldId id="436" r:id="rId18"/>
    <p:sldId id="508" r:id="rId19"/>
    <p:sldId id="477" r:id="rId20"/>
    <p:sldId id="439" r:id="rId21"/>
    <p:sldId id="478" r:id="rId22"/>
    <p:sldId id="479" r:id="rId23"/>
    <p:sldId id="480" r:id="rId24"/>
    <p:sldId id="483" r:id="rId25"/>
    <p:sldId id="484" r:id="rId26"/>
    <p:sldId id="481" r:id="rId27"/>
    <p:sldId id="482" r:id="rId28"/>
    <p:sldId id="485" r:id="rId29"/>
    <p:sldId id="486" r:id="rId30"/>
    <p:sldId id="490" r:id="rId31"/>
    <p:sldId id="487" r:id="rId32"/>
    <p:sldId id="488" r:id="rId33"/>
    <p:sldId id="509" r:id="rId34"/>
    <p:sldId id="511" r:id="rId35"/>
    <p:sldId id="510" r:id="rId36"/>
    <p:sldId id="512" r:id="rId37"/>
    <p:sldId id="513" r:id="rId38"/>
    <p:sldId id="489" r:id="rId39"/>
    <p:sldId id="491" r:id="rId40"/>
    <p:sldId id="497" r:id="rId41"/>
    <p:sldId id="514" r:id="rId42"/>
    <p:sldId id="495" r:id="rId43"/>
    <p:sldId id="496" r:id="rId44"/>
    <p:sldId id="493" r:id="rId45"/>
    <p:sldId id="49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759" autoAdjust="0"/>
  </p:normalViewPr>
  <p:slideViewPr>
    <p:cSldViewPr>
      <p:cViewPr varScale="1">
        <p:scale>
          <a:sx n="87" d="100"/>
          <a:sy n="87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24BF2-BCC0-4059-B8F9-7E70157F6C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250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24BF2-BCC0-4059-B8F9-7E70157F6CD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47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35544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A3097D1-4A93-4B7A-BBE1-88508101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40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648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7172242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F422D6C-D9EF-46FF-A332-7F2CA473C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323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430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35544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A3097D1-4A93-4B7A-BBE1-88508101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55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35544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A3097D1-4A93-4B7A-BBE1-88508101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207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35544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A3097D1-4A93-4B7A-BBE1-88508101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149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35544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A3097D1-4A93-4B7A-BBE1-88508101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29600" y="635544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A3097D1-4A93-4B7A-BBE1-88508101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142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35544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A3097D1-4A93-4B7A-BBE1-88508101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93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35544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A3097D1-4A93-4B7A-BBE1-88508101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76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35544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A3097D1-4A93-4B7A-BBE1-88508101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92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7938" y="6008687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35544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A3097D1-4A93-4B7A-BBE1-88508101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0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8027286" cy="6018372"/>
          </a:xfrm>
        </p:spPr>
      </p:pic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295400" y="28194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dirty="0"/>
              <a:t>Chapter </a:t>
            </a:r>
            <a:r>
              <a:rPr lang="en-US" altLang="en-US" sz="4000" dirty="0" smtClean="0"/>
              <a:t>12</a:t>
            </a:r>
            <a:endParaRPr lang="en-US" alt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728" y="6324600"/>
            <a:ext cx="5486400" cy="457200"/>
          </a:xfrm>
        </p:spPr>
        <p:txBody>
          <a:bodyPr/>
          <a:lstStyle/>
          <a:p>
            <a:r>
              <a:rPr lang="en-US" altLang="en-US" dirty="0" smtClean="0"/>
              <a:t>Systems Analysis and Design in a Changing World, 7th Edition - Chapter 12                                      ©2016. Cengage Learning. All rights reserved.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07996"/>
          </a:xfrm>
        </p:spPr>
        <p:txBody>
          <a:bodyPr/>
          <a:lstStyle/>
          <a:p>
            <a:r>
              <a:rPr lang="en-US" dirty="0" smtClean="0"/>
              <a:t>Introduction to Design Models:</a:t>
            </a:r>
            <a:br>
              <a:rPr lang="en-US" dirty="0" smtClean="0"/>
            </a:br>
            <a:r>
              <a:rPr lang="en-US" sz="3600" dirty="0" smtClean="0"/>
              <a:t>Class Diagram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140559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171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07996"/>
          </a:xfrm>
        </p:spPr>
        <p:txBody>
          <a:bodyPr/>
          <a:lstStyle/>
          <a:p>
            <a:r>
              <a:rPr lang="en-US" dirty="0" smtClean="0"/>
              <a:t>Introduction to Design Models:</a:t>
            </a:r>
            <a:br>
              <a:rPr lang="en-US" dirty="0" smtClean="0"/>
            </a:br>
            <a:r>
              <a:rPr lang="en-US" sz="3600" dirty="0" smtClean="0"/>
              <a:t>Sequence Diagram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97" y="1927730"/>
            <a:ext cx="6138203" cy="340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911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07996"/>
          </a:xfrm>
        </p:spPr>
        <p:txBody>
          <a:bodyPr/>
          <a:lstStyle/>
          <a:p>
            <a:r>
              <a:rPr lang="en-US" dirty="0" smtClean="0"/>
              <a:t>Introduction to Design Models:</a:t>
            </a:r>
            <a:br>
              <a:rPr lang="en-US" dirty="0" smtClean="0"/>
            </a:br>
            <a:r>
              <a:rPr lang="en-US" sz="3600" dirty="0" smtClean="0"/>
              <a:t>Communication Diagram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30" y="2903174"/>
            <a:ext cx="7380270" cy="11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752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07996"/>
          </a:xfrm>
        </p:spPr>
        <p:txBody>
          <a:bodyPr/>
          <a:lstStyle/>
          <a:p>
            <a:r>
              <a:rPr lang="en-US" dirty="0" smtClean="0"/>
              <a:t>Introduction to Design Models:</a:t>
            </a:r>
            <a:br>
              <a:rPr lang="en-US" dirty="0" smtClean="0"/>
            </a:br>
            <a:r>
              <a:rPr lang="en-US" sz="3600" dirty="0" smtClean="0"/>
              <a:t>Class-Responsibility-Collaboration (CRC)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17" y="2434504"/>
            <a:ext cx="6746727" cy="24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650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Object-Oriented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388346"/>
          </a:xfrm>
        </p:spPr>
        <p:txBody>
          <a:bodyPr/>
          <a:lstStyle/>
          <a:p>
            <a:r>
              <a:rPr lang="en-US" dirty="0" smtClean="0"/>
              <a:t>Object-oriented design</a:t>
            </a:r>
          </a:p>
          <a:p>
            <a:pPr lvl="1"/>
            <a:r>
              <a:rPr lang="en-US" dirty="0" smtClean="0"/>
              <a:t>The process to identify the classes, their methods and the messages required for a use case</a:t>
            </a:r>
          </a:p>
          <a:p>
            <a:r>
              <a:rPr lang="en-US" dirty="0" smtClean="0"/>
              <a:t>Use case driven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 is carried out use case by use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13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3505200" cy="1522412"/>
          </a:xfrm>
        </p:spPr>
        <p:txBody>
          <a:bodyPr/>
          <a:lstStyle/>
          <a:p>
            <a:r>
              <a:rPr lang="en-US" dirty="0"/>
              <a:t>Steps of Object-Oriented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3280245"/>
            <a:ext cx="3190597" cy="2456057"/>
          </a:xfrm>
        </p:spPr>
        <p:txBody>
          <a:bodyPr/>
          <a:lstStyle/>
          <a:p>
            <a:r>
              <a:rPr lang="en-US" sz="2400" dirty="0" smtClean="0"/>
              <a:t>Three paths</a:t>
            </a:r>
          </a:p>
          <a:p>
            <a:pPr lvl="1"/>
            <a:r>
              <a:rPr lang="en-US" sz="2000" dirty="0" smtClean="0"/>
              <a:t>Simple use case use CRC Cards</a:t>
            </a:r>
          </a:p>
          <a:p>
            <a:pPr lvl="1"/>
            <a:r>
              <a:rPr lang="en-US" sz="2000" dirty="0" smtClean="0"/>
              <a:t>Medium use case use Communication Diagram</a:t>
            </a:r>
          </a:p>
          <a:p>
            <a:pPr lvl="1"/>
            <a:r>
              <a:rPr lang="en-US" sz="2000" dirty="0" smtClean="0"/>
              <a:t>Complex use case use Sequence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97" y="0"/>
            <a:ext cx="5115203" cy="576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926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dirty="0"/>
              <a:t>Design Class Diagrams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229600" cy="451322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400" b="1" dirty="0"/>
              <a:t>stereotype</a:t>
            </a:r>
            <a:r>
              <a:rPr lang="en-GB" altLang="en-US" sz="2400" dirty="0"/>
              <a:t> a way of categorizing a model element by its characteristics, indicated by guillemots (&lt;&lt; &gt;&gt;)</a:t>
            </a:r>
          </a:p>
          <a:p>
            <a:pPr>
              <a:lnSpc>
                <a:spcPct val="80000"/>
              </a:lnSpc>
            </a:pPr>
            <a:r>
              <a:rPr lang="en-GB" altLang="en-US" sz="2400" b="1" dirty="0"/>
              <a:t>persistent class</a:t>
            </a:r>
            <a:r>
              <a:rPr lang="en-GB" altLang="en-US" sz="2400" dirty="0"/>
              <a:t> an class whose objects exist after a system is shut down (data remembered)</a:t>
            </a:r>
          </a:p>
          <a:p>
            <a:pPr>
              <a:lnSpc>
                <a:spcPct val="80000"/>
              </a:lnSpc>
            </a:pPr>
            <a:r>
              <a:rPr lang="en-GB" altLang="en-US" sz="2400" b="1" dirty="0"/>
              <a:t>entity class</a:t>
            </a:r>
            <a:r>
              <a:rPr lang="en-GB" altLang="en-US" sz="2400" dirty="0"/>
              <a:t> a design identifier for a problem domain class (usually persistent)</a:t>
            </a:r>
          </a:p>
          <a:p>
            <a:pPr>
              <a:lnSpc>
                <a:spcPct val="80000"/>
              </a:lnSpc>
            </a:pPr>
            <a:r>
              <a:rPr lang="en-GB" altLang="en-US" sz="2400" b="1" dirty="0"/>
              <a:t>boundary class or view class</a:t>
            </a:r>
            <a:r>
              <a:rPr lang="en-GB" altLang="en-US" sz="2400" dirty="0"/>
              <a:t> a class that exists on a system’s automation boundary, such as an input window form or Web page</a:t>
            </a:r>
          </a:p>
          <a:p>
            <a:pPr>
              <a:lnSpc>
                <a:spcPct val="80000"/>
              </a:lnSpc>
            </a:pPr>
            <a:r>
              <a:rPr lang="en-GB" altLang="en-US" sz="2400" b="1" dirty="0" smtClean="0"/>
              <a:t>controller </a:t>
            </a:r>
            <a:r>
              <a:rPr lang="en-GB" altLang="en-US" sz="2400" b="1" dirty="0"/>
              <a:t>class</a:t>
            </a:r>
            <a:r>
              <a:rPr lang="en-GB" altLang="en-US" sz="2400" dirty="0"/>
              <a:t> a class that mediates between boundary classes and entity classes, acting as a switchboard between the view layer and domain layer</a:t>
            </a:r>
          </a:p>
          <a:p>
            <a:pPr>
              <a:lnSpc>
                <a:spcPct val="80000"/>
              </a:lnSpc>
            </a:pPr>
            <a:r>
              <a:rPr lang="en-GB" altLang="en-US" sz="2400" b="1" dirty="0"/>
              <a:t>data access class</a:t>
            </a:r>
            <a:r>
              <a:rPr lang="en-GB" altLang="en-US" sz="2400" dirty="0"/>
              <a:t> a class that is used to retrieve data from and send data to a database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Design Class Stereotypes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524000"/>
            <a:ext cx="5638800" cy="39881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245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sz="4400" dirty="0"/>
              <a:t>Notation for a Design Class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7391400" cy="4572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Syntax for Name, Attributes, and Methods</a:t>
            </a:r>
            <a:endParaRPr lang="en-GB" altLang="en-US" sz="2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7696200" cy="306403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sz="4400" dirty="0"/>
              <a:t>Notation for Design Classes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229600" cy="4724400"/>
          </a:xfrm>
        </p:spPr>
        <p:txBody>
          <a:bodyPr/>
          <a:lstStyle/>
          <a:p>
            <a:r>
              <a:rPr lang="en-US" altLang="en-US" sz="2800"/>
              <a:t>Attributes</a:t>
            </a:r>
          </a:p>
          <a:p>
            <a:pPr lvl="1"/>
            <a:r>
              <a:rPr lang="en-US" altLang="en-US" sz="2400"/>
              <a:t>Visibility—indicates (+ or -) whether an attribute can be accessed </a:t>
            </a:r>
            <a:r>
              <a:rPr lang="en-US" altLang="en-US" sz="2400" b="1" i="1"/>
              <a:t>directly</a:t>
            </a:r>
            <a:r>
              <a:rPr lang="en-US" altLang="en-US" sz="2400"/>
              <a:t> by another object. Usually </a:t>
            </a:r>
            <a:r>
              <a:rPr lang="en-US" altLang="en-US" sz="2400" b="1" i="1"/>
              <a:t>private</a:t>
            </a:r>
            <a:r>
              <a:rPr lang="en-US" altLang="en-US" sz="2400"/>
              <a:t> (-) not public (+)</a:t>
            </a:r>
          </a:p>
          <a:p>
            <a:pPr lvl="1"/>
            <a:r>
              <a:rPr lang="en-US" altLang="en-US" sz="2400"/>
              <a:t>Attribute name—Lower case camelback notation</a:t>
            </a:r>
          </a:p>
          <a:p>
            <a:pPr lvl="1"/>
            <a:r>
              <a:rPr lang="en-US" altLang="en-US" sz="2400"/>
              <a:t>Type expression—class, string, integer, double, date</a:t>
            </a:r>
          </a:p>
          <a:p>
            <a:pPr lvl="1"/>
            <a:r>
              <a:rPr lang="en-US" altLang="en-US" sz="2400"/>
              <a:t>Initial value—if applicable the default value</a:t>
            </a:r>
          </a:p>
          <a:p>
            <a:pPr lvl="1"/>
            <a:r>
              <a:rPr lang="en-US" altLang="en-US" sz="2400"/>
              <a:t>Property—if applicable, such as {key}</a:t>
            </a:r>
          </a:p>
          <a:p>
            <a:pPr lvl="1"/>
            <a:r>
              <a:rPr lang="en-US" altLang="en-US" sz="2400"/>
              <a:t>Examples: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/>
              <a:t>-accountNo: String {key}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/>
              <a:t>-startingJobCode: integer = 01</a:t>
            </a:r>
          </a:p>
          <a:p>
            <a:pPr lvl="2">
              <a:buFont typeface="Wingdings" panose="05000000000000000000" pitchFamily="2" charset="2"/>
              <a:buNone/>
            </a:pPr>
            <a:endParaRPr lang="en-GB" altLang="en-US" sz="22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pPr algn="l"/>
            <a:r>
              <a:rPr lang="en-US" altLang="en-US" sz="4000" dirty="0"/>
              <a:t>Object-Oriented Design: 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Fundamentals</a:t>
            </a:r>
            <a:endParaRPr lang="en-US" altLang="en-US" sz="40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0088" y="3656013"/>
            <a:ext cx="3668712" cy="1522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Systems Analysis and Design in a Changing World </a:t>
            </a:r>
            <a:r>
              <a:rPr lang="en-US" altLang="en-US" sz="2400" dirty="0" smtClean="0"/>
              <a:t>7</a:t>
            </a:r>
            <a:r>
              <a:rPr lang="en-US" altLang="en-US" sz="2400" baseline="30000" dirty="0" smtClean="0"/>
              <a:t>th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Ed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Satzinger</a:t>
            </a:r>
            <a:r>
              <a:rPr lang="en-US" altLang="en-US" sz="2400" dirty="0"/>
              <a:t>, Jackson &amp; </a:t>
            </a:r>
            <a:r>
              <a:rPr lang="en-US" altLang="en-US" sz="2400" dirty="0" err="1"/>
              <a:t>Burd</a:t>
            </a:r>
            <a:endParaRPr lang="en-US" altLang="en-US" sz="2400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81000" y="1828800"/>
            <a:ext cx="6781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4000" dirty="0"/>
              <a:t>Chapter </a:t>
            </a:r>
            <a:r>
              <a:rPr lang="en-US" altLang="en-US" sz="4000" dirty="0" smtClean="0"/>
              <a:t>12</a:t>
            </a:r>
            <a:endParaRPr lang="en-US" alt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sz="4400" dirty="0"/>
              <a:t>Notation for Design Classes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834610"/>
            <a:ext cx="8534400" cy="50413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Method Signature</a:t>
            </a:r>
          </a:p>
          <a:p>
            <a:pPr lvl="1"/>
            <a:r>
              <a:rPr lang="en-US" altLang="en-US" sz="2400" dirty="0" smtClean="0"/>
              <a:t>The notation for a method, contains the information needed to invoke a method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Methods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Visibility—indicates (+ or -) whether an method can be invoked by another object. Usually </a:t>
            </a:r>
            <a:r>
              <a:rPr lang="en-US" altLang="en-US" sz="2400" b="1" i="1" dirty="0"/>
              <a:t>public</a:t>
            </a:r>
            <a:r>
              <a:rPr lang="en-US" altLang="en-US" sz="2400" dirty="0"/>
              <a:t> (+), can be private if invoked within class like a subroutine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Method name—Lower case camelback, verb-noun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Parameters—variables passed to a method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Return type—the type of the data returned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Examples: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+</a:t>
            </a:r>
            <a:r>
              <a:rPr lang="en-US" altLang="en-US" sz="2200" dirty="0" err="1"/>
              <a:t>getName</a:t>
            </a:r>
            <a:r>
              <a:rPr lang="en-US" altLang="en-US" sz="2200" dirty="0"/>
              <a:t>(): string (what is returned is a string)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-</a:t>
            </a:r>
            <a:r>
              <a:rPr lang="en-US" altLang="en-US" sz="2200" dirty="0" err="1"/>
              <a:t>checkValidity</a:t>
            </a:r>
            <a:r>
              <a:rPr lang="en-US" altLang="en-US" sz="2200" dirty="0"/>
              <a:t>(date) :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 (assuming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is a returned code) </a:t>
            </a:r>
            <a:endParaRPr lang="en-GB" altLang="en-US" sz="2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sz="4400" dirty="0"/>
              <a:t>Notation for Design Classes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229600" cy="4724400"/>
          </a:xfrm>
        </p:spPr>
        <p:txBody>
          <a:bodyPr/>
          <a:lstStyle/>
          <a:p>
            <a:r>
              <a:rPr lang="en-US" altLang="en-US" sz="2800"/>
              <a:t>Class level method—applies to class rather than objects of class (aka static method). Underline it.</a:t>
            </a:r>
          </a:p>
          <a:p>
            <a:pPr lvl="1"/>
            <a:r>
              <a:rPr lang="en-US" altLang="en-US" sz="2400" u="sng"/>
              <a:t>+findStudentsAboveHours(hours):  Array</a:t>
            </a:r>
          </a:p>
          <a:p>
            <a:pPr lvl="1"/>
            <a:r>
              <a:rPr lang="en-US" altLang="en-US" sz="2400" u="sng"/>
              <a:t>+getNumberOfCustomers(): Integer</a:t>
            </a:r>
          </a:p>
          <a:p>
            <a:r>
              <a:rPr lang="en-US" altLang="en-US" sz="2800"/>
              <a:t>Class level attribute—applies to the class rather than an object (aka static attribute). Underline it.</a:t>
            </a:r>
          </a:p>
          <a:p>
            <a:pPr lvl="1"/>
            <a:r>
              <a:rPr lang="en-US" altLang="en-US" sz="2400"/>
              <a:t> </a:t>
            </a:r>
            <a:r>
              <a:rPr lang="en-US" altLang="en-US" sz="2400" u="sng"/>
              <a:t>-noOfPhoneSales: int</a:t>
            </a:r>
          </a:p>
          <a:p>
            <a:r>
              <a:rPr lang="en-US" altLang="en-US" sz="2800"/>
              <a:t>Abstract class– class that can’t be instantiated. </a:t>
            </a:r>
          </a:p>
          <a:p>
            <a:pPr lvl="1"/>
            <a:r>
              <a:rPr lang="en-US" altLang="en-US" sz="2400"/>
              <a:t>Only for inheritance. Name in </a:t>
            </a:r>
            <a:r>
              <a:rPr lang="en-US" altLang="en-US" sz="2400" i="1"/>
              <a:t>Italics</a:t>
            </a:r>
            <a:r>
              <a:rPr lang="en-US" altLang="en-US" sz="2400"/>
              <a:t>.</a:t>
            </a:r>
          </a:p>
          <a:p>
            <a:r>
              <a:rPr lang="en-US" altLang="en-US" sz="2800"/>
              <a:t>Concrete class—class that can be instantiated.   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886397"/>
          </a:xfrm>
        </p:spPr>
        <p:txBody>
          <a:bodyPr/>
          <a:lstStyle/>
          <a:p>
            <a:r>
              <a:rPr lang="en-US" altLang="en-US" sz="4400" dirty="0"/>
              <a:t>Notation for Design Classes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altLang="en-US" sz="2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6546147" cy="477053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sz="4400" dirty="0" smtClean="0"/>
              <a:t>First-Cut </a:t>
            </a:r>
            <a:r>
              <a:rPr lang="en-US" altLang="en-US" sz="4400" dirty="0"/>
              <a:t>Design Class Diagram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4953000"/>
          </a:xfrm>
        </p:spPr>
        <p:txBody>
          <a:bodyPr/>
          <a:lstStyle/>
          <a:p>
            <a:r>
              <a:rPr lang="en-US" altLang="en-US" sz="2600" dirty="0"/>
              <a:t>Proceed use case by use case, adding to the diagram</a:t>
            </a:r>
          </a:p>
          <a:p>
            <a:r>
              <a:rPr lang="en-US" altLang="en-US" sz="2600" dirty="0"/>
              <a:t>Pick the domain classes that are involved in the use case (see preconditions and post conditions for ideas)</a:t>
            </a:r>
          </a:p>
          <a:p>
            <a:r>
              <a:rPr lang="en-US" altLang="en-US" sz="2600" dirty="0"/>
              <a:t>Add a controller class to be in charge of the use case </a:t>
            </a:r>
          </a:p>
          <a:p>
            <a:r>
              <a:rPr lang="en-US" altLang="en-US" sz="2600" dirty="0"/>
              <a:t>Determine the initial navigation visibility requirements using the guidelines and add to diagram</a:t>
            </a:r>
          </a:p>
          <a:p>
            <a:r>
              <a:rPr lang="en-US" altLang="en-US" sz="2600" dirty="0"/>
              <a:t>Elaborate the attributes of each class with visibility and type</a:t>
            </a:r>
          </a:p>
          <a:p>
            <a:r>
              <a:rPr lang="en-US" altLang="en-US" sz="2600" dirty="0"/>
              <a:t>Note that often the associations and multiplicity are removed from the design class diagram as in text to emphasize navigation, but they are often left on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2362200" cy="3046988"/>
          </a:xfrm>
        </p:spPr>
        <p:txBody>
          <a:bodyPr/>
          <a:lstStyle/>
          <a:p>
            <a:r>
              <a:rPr lang="en-US" altLang="en-US" sz="3600" dirty="0"/>
              <a:t>Start with  Domain Class</a:t>
            </a:r>
            <a:br>
              <a:rPr lang="en-US" altLang="en-US" sz="3600" dirty="0"/>
            </a:br>
            <a:r>
              <a:rPr lang="en-US" altLang="en-US" sz="3600" dirty="0"/>
              <a:t>Diagram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400" dirty="0"/>
              <a:t>RMO Sales Subsystem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96" y="609600"/>
            <a:ext cx="5349704" cy="486198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sz="4400" dirty="0" smtClean="0"/>
              <a:t>Developing  Design Classes</a:t>
            </a:r>
            <a:endParaRPr lang="en-US" altLang="en-US" sz="4400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229600" cy="1905000"/>
          </a:xfrm>
        </p:spPr>
        <p:txBody>
          <a:bodyPr/>
          <a:lstStyle/>
          <a:p>
            <a:r>
              <a:rPr lang="en-US" altLang="en-US" sz="2800"/>
              <a:t>Navigation Visibility</a:t>
            </a:r>
          </a:p>
          <a:p>
            <a:pPr lvl="1"/>
            <a:r>
              <a:rPr lang="en-US" altLang="en-US" sz="2000"/>
              <a:t>The ability of one object to view and interact with another object </a:t>
            </a:r>
          </a:p>
          <a:p>
            <a:pPr lvl="1"/>
            <a:r>
              <a:rPr lang="en-US" altLang="en-US" sz="2000"/>
              <a:t>Accomplished by adding an object reference variable to a class. </a:t>
            </a:r>
          </a:p>
          <a:p>
            <a:pPr lvl="1"/>
            <a:r>
              <a:rPr lang="en-US" altLang="en-US" sz="2000"/>
              <a:t>Shown as an arrow head on the association line—customer can find and interact with sale because it has mySale reference variable</a:t>
            </a:r>
            <a:endParaRPr lang="en-US" altLang="en-US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90" y="2743200"/>
            <a:ext cx="6176310" cy="2819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792162"/>
          </a:xfrm>
        </p:spPr>
        <p:txBody>
          <a:bodyPr/>
          <a:lstStyle/>
          <a:p>
            <a:r>
              <a:rPr lang="en-US" altLang="en-US" sz="3600"/>
              <a:t>Navigation Visibility Guidelines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229600" cy="4876800"/>
          </a:xfrm>
        </p:spPr>
        <p:txBody>
          <a:bodyPr/>
          <a:lstStyle/>
          <a:p>
            <a:r>
              <a:rPr lang="en-US" altLang="en-US" sz="2800"/>
              <a:t>One-to-many associations that indicate a superior/subordinate relationship are usually navigated from the superior to the subordinate</a:t>
            </a:r>
          </a:p>
          <a:p>
            <a:r>
              <a:rPr lang="en-US" altLang="en-US" sz="2800"/>
              <a:t>Mandatory associations, in which objects in one class can’t exist without objects of another class, are usually navigated from the more independent class to the dependent</a:t>
            </a:r>
          </a:p>
          <a:p>
            <a:r>
              <a:rPr lang="en-US" altLang="en-US" sz="2800"/>
              <a:t>When an object needs information from another object, a navigation arrow might be required</a:t>
            </a:r>
          </a:p>
          <a:p>
            <a:r>
              <a:rPr lang="en-US" altLang="en-US" sz="2800"/>
              <a:t>Navigation arrows may be bidirectional.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2438400" cy="2714589"/>
          </a:xfrm>
        </p:spPr>
        <p:txBody>
          <a:bodyPr/>
          <a:lstStyle/>
          <a:p>
            <a:r>
              <a:rPr lang="en-US" altLang="en-US" sz="3200" dirty="0"/>
              <a:t>Create First Cut Design Class</a:t>
            </a:r>
            <a:br>
              <a:rPr lang="en-US" altLang="en-US" sz="3200" dirty="0"/>
            </a:br>
            <a:r>
              <a:rPr lang="en-US" altLang="en-US" sz="3200" dirty="0"/>
              <a:t>Diagram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400" dirty="0"/>
              <a:t>Use Case </a:t>
            </a:r>
            <a:r>
              <a:rPr lang="en-US" altLang="en-US" sz="2400" i="1" dirty="0"/>
              <a:t>Create </a:t>
            </a:r>
            <a:r>
              <a:rPr lang="en-US" altLang="en-US" sz="2400" i="1" dirty="0" smtClean="0"/>
              <a:t>telephone </a:t>
            </a:r>
            <a:r>
              <a:rPr lang="en-US" altLang="en-US" sz="2400" i="1" dirty="0"/>
              <a:t>sale </a:t>
            </a:r>
            <a:r>
              <a:rPr lang="en-US" altLang="en-US" sz="2400" dirty="0"/>
              <a:t>with controller added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32" y="76200"/>
            <a:ext cx="5631668" cy="597459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dirty="0"/>
              <a:t>Designing With CRC Cards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3429000"/>
          </a:xfrm>
        </p:spPr>
        <p:txBody>
          <a:bodyPr/>
          <a:lstStyle/>
          <a:p>
            <a:r>
              <a:rPr lang="en-US" altLang="en-US" sz="2600" dirty="0"/>
              <a:t>CRC Cards—Classes, Responsibilities, Collaboration Cards</a:t>
            </a:r>
          </a:p>
          <a:p>
            <a:r>
              <a:rPr lang="en-US" altLang="en-US" sz="2600" dirty="0"/>
              <a:t>OO design is about assigning Responsibilities to Classes for how they Collaborate to accomplish a use case</a:t>
            </a:r>
          </a:p>
          <a:p>
            <a:r>
              <a:rPr lang="en-US" altLang="en-US" sz="2600" dirty="0"/>
              <a:t>Usually a manual process done in a brainstorming session </a:t>
            </a:r>
          </a:p>
          <a:p>
            <a:pPr lvl="1"/>
            <a:r>
              <a:rPr lang="en-US" altLang="en-US" sz="2200" dirty="0"/>
              <a:t>3 X 5 note cards</a:t>
            </a:r>
          </a:p>
          <a:p>
            <a:pPr lvl="1"/>
            <a:r>
              <a:rPr lang="en-US" altLang="en-US" sz="2200" dirty="0"/>
              <a:t>One card per class</a:t>
            </a:r>
          </a:p>
          <a:p>
            <a:pPr lvl="1"/>
            <a:r>
              <a:rPr lang="en-US" altLang="en-US" sz="2200" dirty="0"/>
              <a:t>Front has responsibilities and collaborations</a:t>
            </a:r>
          </a:p>
          <a:p>
            <a:pPr lvl="1"/>
            <a:r>
              <a:rPr lang="en-US" altLang="en-US" sz="2200" dirty="0"/>
              <a:t>Back has attributes needed	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96200" cy="609398"/>
          </a:xfrm>
        </p:spPr>
        <p:txBody>
          <a:bodyPr/>
          <a:lstStyle/>
          <a:p>
            <a:r>
              <a:rPr lang="en-US" altLang="en-US" sz="4400" dirty="0"/>
              <a:t>Example of CRC Card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79137"/>
            <a:ext cx="7911731" cy="305192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1143000"/>
            <a:ext cx="8382000" cy="46966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This chapter and the next focus on designing software for the new system, at both the architectural and detailed level design 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Design models are based on the requirements models learned in Chapters 3, 4, and 5</a:t>
            </a:r>
          </a:p>
          <a:p>
            <a:pPr>
              <a:lnSpc>
                <a:spcPct val="90000"/>
              </a:lnSpc>
            </a:pPr>
            <a:r>
              <a:rPr lang="en-GB" altLang="en-US" sz="2800" dirty="0" smtClean="0"/>
              <a:t>The steps of object-oriented design are explained</a:t>
            </a:r>
          </a:p>
          <a:p>
            <a:pPr>
              <a:lnSpc>
                <a:spcPct val="90000"/>
              </a:lnSpc>
            </a:pPr>
            <a:r>
              <a:rPr lang="en-GB" altLang="en-US" sz="2800" dirty="0" smtClean="0"/>
              <a:t>The </a:t>
            </a:r>
            <a:r>
              <a:rPr lang="en-GB" altLang="en-US" sz="2800" dirty="0"/>
              <a:t>main </a:t>
            </a:r>
            <a:r>
              <a:rPr lang="en-GB" altLang="en-US" sz="2800" dirty="0" smtClean="0"/>
              <a:t>model discussed is the </a:t>
            </a:r>
            <a:r>
              <a:rPr lang="en-GB" altLang="en-US" sz="2800" dirty="0"/>
              <a:t>design class </a:t>
            </a:r>
            <a:r>
              <a:rPr lang="en-GB" altLang="en-US" sz="2800" dirty="0" smtClean="0"/>
              <a:t>diagram</a:t>
            </a:r>
            <a:endParaRPr lang="en-GB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In this chapter, the CRC Cards technique is used to design the OO </a:t>
            </a:r>
            <a:r>
              <a:rPr lang="en-GB" altLang="en-US" sz="2800" dirty="0" smtClean="0"/>
              <a:t>software</a:t>
            </a:r>
          </a:p>
          <a:p>
            <a:pPr>
              <a:lnSpc>
                <a:spcPct val="90000"/>
              </a:lnSpc>
            </a:pPr>
            <a:r>
              <a:rPr lang="en-GB" altLang="en-US" sz="2800" dirty="0" smtClean="0"/>
              <a:t>The chapter finishes with fundamental principles of good OO design</a:t>
            </a:r>
            <a:endParaRPr lang="en-GB" alt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sz="4400" dirty="0"/>
              <a:t>CRC Cards Procedure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990600"/>
            <a:ext cx="8153400" cy="47838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600" dirty="0"/>
              <a:t>Because the process is to design, or realize, a single use case, start with a set of unused CRC cards. Add a controller class (Controller design pattern).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600" dirty="0"/>
              <a:t>Identify a problem domain class that has primary responsibility for this use case that will receive the first message from the use case controller. For example, a Customer object for new sale.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600" dirty="0"/>
              <a:t>Use the first cut design class diagram to identify other classes that must collaborate with the primary object class to complete the use case</a:t>
            </a:r>
            <a:r>
              <a:rPr lang="en-US" altLang="en-US" sz="2600" dirty="0" smtClean="0"/>
              <a:t>. Flesh our the cards.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600" dirty="0" smtClean="0"/>
              <a:t>Add user-interface classes to identify inputs and outputs</a:t>
            </a:r>
            <a:endParaRPr lang="en-US" alt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600" dirty="0" smtClean="0"/>
              <a:t>Add any other required utility classes  </a:t>
            </a:r>
            <a:endParaRPr lang="en-US" altLang="en-US" sz="2600" dirty="0"/>
          </a:p>
          <a:p>
            <a:endParaRPr lang="en-US" altLang="en-US" sz="26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sz="4400" dirty="0"/>
              <a:t>CRC Cards </a:t>
            </a:r>
            <a:r>
              <a:rPr lang="en-US" altLang="en-US" sz="4400" dirty="0" smtClean="0"/>
              <a:t>Suggestions</a:t>
            </a:r>
            <a:endParaRPr lang="en-US" altLang="en-US" sz="4400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458355" y="914400"/>
            <a:ext cx="8077200" cy="4953000"/>
          </a:xfrm>
        </p:spPr>
        <p:txBody>
          <a:bodyPr/>
          <a:lstStyle/>
          <a:p>
            <a:r>
              <a:rPr lang="en-US" altLang="en-US" sz="2600" dirty="0"/>
              <a:t>Start with the class that gets the first message from the controller. Name the responsibility and write it on card.</a:t>
            </a:r>
          </a:p>
          <a:p>
            <a:r>
              <a:rPr lang="en-US" altLang="en-US" sz="2600" dirty="0"/>
              <a:t>Now ask what this first class needs to carry out the responsibility. Assign other classes responsibilities to satisfy each need. Write responsibilities on those cards.</a:t>
            </a:r>
          </a:p>
          <a:p>
            <a:r>
              <a:rPr lang="en-US" altLang="en-US" sz="2600" dirty="0"/>
              <a:t>Sometimes different designers play the role of each class, acting out the use case by verbally sending messages to each other demonstrating responsibilities </a:t>
            </a:r>
          </a:p>
          <a:p>
            <a:r>
              <a:rPr lang="en-US" altLang="en-US" sz="2600" dirty="0"/>
              <a:t>Add collaborators to cards showing which collaborate with which. Add attributes to back when data is used</a:t>
            </a:r>
          </a:p>
          <a:p>
            <a:r>
              <a:rPr lang="en-US" altLang="en-US" sz="2600" dirty="0"/>
              <a:t>Eventually, user interface classes or even data access classes can be added</a:t>
            </a:r>
          </a:p>
          <a:p>
            <a:endParaRPr lang="en-US" altLang="en-US" sz="26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Create customer Account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9078"/>
            <a:ext cx="8382000" cy="443198"/>
          </a:xfrm>
        </p:spPr>
        <p:txBody>
          <a:bodyPr/>
          <a:lstStyle/>
          <a:p>
            <a:r>
              <a:rPr lang="en-US" dirty="0" smtClean="0"/>
              <a:t>First-cut DCD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02276"/>
            <a:ext cx="5654530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8882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Create customer account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1" y="1066800"/>
            <a:ext cx="8382000" cy="443198"/>
          </a:xfrm>
        </p:spPr>
        <p:txBody>
          <a:bodyPr/>
          <a:lstStyle/>
          <a:p>
            <a:r>
              <a:rPr lang="en-US" dirty="0" smtClean="0"/>
              <a:t>Controller and primary domain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41" y="2838398"/>
            <a:ext cx="5844259" cy="14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6066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Create customer account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87798"/>
          </a:xfrm>
        </p:spPr>
        <p:txBody>
          <a:bodyPr/>
          <a:lstStyle/>
          <a:p>
            <a:r>
              <a:rPr lang="en-US" sz="2800" dirty="0" smtClean="0"/>
              <a:t>Problem domain classes and user interface classes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281146" cy="29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3899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Example: </a:t>
            </a:r>
            <a:r>
              <a:rPr lang="en-US" sz="4400" i="1" dirty="0" smtClean="0"/>
              <a:t>Create customer account</a:t>
            </a:r>
            <a:endParaRPr lang="en-US" sz="4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8382000" cy="443198"/>
          </a:xfrm>
        </p:spPr>
        <p:txBody>
          <a:bodyPr/>
          <a:lstStyle/>
          <a:p>
            <a:r>
              <a:rPr lang="en-US" dirty="0" smtClean="0"/>
              <a:t>Adding data access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1" y="1672438"/>
            <a:ext cx="8455249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3098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Create customer account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43" y="1030440"/>
            <a:ext cx="8382000" cy="443198"/>
          </a:xfrm>
        </p:spPr>
        <p:txBody>
          <a:bodyPr/>
          <a:lstStyle/>
          <a:p>
            <a:r>
              <a:rPr lang="en-US" dirty="0" smtClean="0"/>
              <a:t>Final DCD with method signatures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4492"/>
            <a:ext cx="6858000" cy="430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488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997196"/>
          </a:xfrm>
        </p:spPr>
        <p:txBody>
          <a:bodyPr/>
          <a:lstStyle/>
          <a:p>
            <a:r>
              <a:rPr lang="en-US" altLang="en-US" dirty="0" smtClean="0"/>
              <a:t>Example: </a:t>
            </a:r>
            <a:r>
              <a:rPr lang="en-US" altLang="en-US" i="1" dirty="0" smtClean="0"/>
              <a:t>Create telephone sale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endParaRPr lang="en-US" alt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4" y="1771505"/>
            <a:ext cx="8552795" cy="373540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2548390"/>
          </a:xfrm>
        </p:spPr>
        <p:txBody>
          <a:bodyPr/>
          <a:lstStyle/>
          <a:p>
            <a:r>
              <a:rPr lang="en-US" altLang="en-US" sz="4000" dirty="0" smtClean="0"/>
              <a:t>Example: DCD for</a:t>
            </a:r>
            <a:br>
              <a:rPr lang="en-US" altLang="en-US" sz="4000" dirty="0" smtClean="0"/>
            </a:br>
            <a:r>
              <a:rPr lang="en-US" altLang="en-US" sz="4000" i="1" dirty="0" smtClean="0"/>
              <a:t>Create telephone </a:t>
            </a:r>
            <a:br>
              <a:rPr lang="en-US" altLang="en-US" sz="4000" i="1" dirty="0" smtClean="0"/>
            </a:br>
            <a:r>
              <a:rPr lang="en-US" altLang="en-US" sz="4000" i="1" dirty="0" smtClean="0"/>
              <a:t>sale</a:t>
            </a:r>
            <a:r>
              <a:rPr lang="en-US" altLang="en-US" sz="3600" i="1" dirty="0" smtClean="0"/>
              <a:t/>
            </a:r>
            <a:br>
              <a:rPr lang="en-US" altLang="en-US" sz="3600" i="1" dirty="0" smtClean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endParaRPr lang="en-US" alt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0"/>
            <a:ext cx="5002772" cy="593098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dirty="0"/>
              <a:t>Fundamental Design Principles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Object Responsibility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 design principle that states objects are responsible for carrying out system processing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 fundamental assumption of OO design and programming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Responsibilities include “knowing” and “doing”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Objects know about other objects (associations) and they know about their attribute values. Objects know how to carry out methods, do what they are asked to do.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Note that CRC cards and the design in the next chapter involve assigning responsibilities to classes to carry out a use case.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If deciding between two alternative designs, choose the one where objects are assigned responsibilities to collaborate to complete tasks (don’t think procedurally).</a:t>
            </a:r>
          </a:p>
          <a:p>
            <a:pPr lvl="1">
              <a:lnSpc>
                <a:spcPct val="90000"/>
              </a:lnSpc>
            </a:pPr>
            <a:endParaRPr lang="en-US" altLang="en-US" sz="22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997196"/>
          </a:xfrm>
        </p:spPr>
        <p:txBody>
          <a:bodyPr/>
          <a:lstStyle/>
          <a:p>
            <a:r>
              <a:rPr lang="en-US" altLang="en-US" dirty="0"/>
              <a:t>OO Design: 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2800" dirty="0" smtClean="0"/>
              <a:t>Bridging </a:t>
            </a:r>
            <a:r>
              <a:rPr lang="en-US" altLang="en-US" sz="2800" dirty="0"/>
              <a:t>from Analysis to </a:t>
            </a:r>
            <a:r>
              <a:rPr lang="en-US" altLang="en-US" sz="2800" dirty="0" smtClean="0"/>
              <a:t>Implementation</a:t>
            </a:r>
            <a:endParaRPr lang="en-US" altLang="en-US" sz="2800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1447800"/>
            <a:ext cx="8382000" cy="4136517"/>
          </a:xfrm>
        </p:spPr>
        <p:txBody>
          <a:bodyPr/>
          <a:lstStyle/>
          <a:p>
            <a:r>
              <a:rPr lang="en-US" altLang="en-US" sz="2800" dirty="0"/>
              <a:t>OO Design: Process by which a set of detailed OO design models are built to be used for coding</a:t>
            </a:r>
          </a:p>
          <a:p>
            <a:r>
              <a:rPr lang="en-US" altLang="en-US" sz="2800" dirty="0"/>
              <a:t>Strength of OO is requirements models from Chapters 3, 4, and 5 are extended to design models. No reinventing the wheel</a:t>
            </a:r>
          </a:p>
          <a:p>
            <a:r>
              <a:rPr lang="en-US" altLang="en-US" sz="2800" dirty="0"/>
              <a:t>Design models are created in parallel to actual coding/implementation with iterative SDLC</a:t>
            </a:r>
          </a:p>
          <a:p>
            <a:r>
              <a:rPr lang="en-US" altLang="en-US" sz="2800" dirty="0"/>
              <a:t>Agile </a:t>
            </a:r>
            <a:r>
              <a:rPr lang="en-US" altLang="en-US" sz="2800" dirty="0" smtClean="0"/>
              <a:t>approach </a:t>
            </a:r>
            <a:r>
              <a:rPr lang="en-US" altLang="en-US" sz="2800" dirty="0"/>
              <a:t>says create models only if they are necessary. Simple detailed aspects don’t need a design model before coding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09398"/>
          </a:xfrm>
        </p:spPr>
        <p:txBody>
          <a:bodyPr/>
          <a:lstStyle/>
          <a:p>
            <a:r>
              <a:rPr lang="en-US" dirty="0" smtClean="0"/>
              <a:t>Fundamental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200876"/>
          </a:xfrm>
        </p:spPr>
        <p:txBody>
          <a:bodyPr/>
          <a:lstStyle/>
          <a:p>
            <a:r>
              <a:rPr lang="en-US" dirty="0" smtClean="0"/>
              <a:t>Separation of Responsibilities</a:t>
            </a:r>
          </a:p>
          <a:p>
            <a:pPr lvl="1"/>
            <a:r>
              <a:rPr lang="en-US" dirty="0" smtClean="0"/>
              <a:t>AKA Separation of Concerns</a:t>
            </a:r>
          </a:p>
          <a:p>
            <a:pPr lvl="1"/>
            <a:r>
              <a:rPr lang="en-US" dirty="0" smtClean="0"/>
              <a:t>Applied to a group of classes</a:t>
            </a:r>
          </a:p>
          <a:p>
            <a:pPr lvl="1"/>
            <a:r>
              <a:rPr lang="en-US" dirty="0" smtClean="0"/>
              <a:t>Segregate classes into packages or groups based on primary focus of the classes</a:t>
            </a:r>
          </a:p>
          <a:p>
            <a:pPr lvl="1"/>
            <a:r>
              <a:rPr lang="en-US" dirty="0" smtClean="0"/>
              <a:t>Basis for multi-layer design – view, domain, data</a:t>
            </a:r>
          </a:p>
          <a:p>
            <a:pPr lvl="1"/>
            <a:r>
              <a:rPr lang="en-US" dirty="0" smtClean="0"/>
              <a:t>Facilitates multi-tier computer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9005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dirty="0"/>
              <a:t>Fundamental Design Principles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105400"/>
          </a:xfrm>
        </p:spPr>
        <p:txBody>
          <a:bodyPr/>
          <a:lstStyle/>
          <a:p>
            <a:r>
              <a:rPr lang="en-US" altLang="en-US" sz="2800"/>
              <a:t>Protection from Variations</a:t>
            </a:r>
          </a:p>
          <a:p>
            <a:pPr lvl="1"/>
            <a:r>
              <a:rPr lang="en-US" altLang="en-US" sz="2400"/>
              <a:t>A design principle that states parts of a system unlikely to change are separated (protected) from those that will surely change</a:t>
            </a:r>
          </a:p>
          <a:p>
            <a:pPr lvl="1"/>
            <a:r>
              <a:rPr lang="en-US" altLang="en-US" sz="2400"/>
              <a:t>Separate user interface forms and pages that are likely to change from application logic</a:t>
            </a:r>
          </a:p>
          <a:p>
            <a:pPr lvl="1"/>
            <a:r>
              <a:rPr lang="en-US" altLang="en-US" sz="2400"/>
              <a:t>Put database connection and SQL logic that is likely to change in a separate classes from application logic  </a:t>
            </a:r>
          </a:p>
          <a:p>
            <a:pPr lvl="1"/>
            <a:r>
              <a:rPr lang="en-US" altLang="en-US" sz="2400"/>
              <a:t>Use adaptor classes that are likely to change when interfacing with other systems</a:t>
            </a:r>
            <a:endParaRPr lang="en-US" altLang="en-US" sz="2400" b="1"/>
          </a:p>
          <a:p>
            <a:pPr lvl="1"/>
            <a:r>
              <a:rPr lang="en-US" altLang="en-US" sz="2400"/>
              <a:t>If deciding between two alternative designs, choose the one where there is protection from variations  </a:t>
            </a:r>
          </a:p>
          <a:p>
            <a:endParaRPr lang="en-US" altLang="en-US" sz="28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dirty="0"/>
              <a:t>Fundamental Design Principles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105400"/>
          </a:xfrm>
        </p:spPr>
        <p:txBody>
          <a:bodyPr/>
          <a:lstStyle/>
          <a:p>
            <a:r>
              <a:rPr lang="en-US" altLang="en-US" sz="2800"/>
              <a:t>Indirection</a:t>
            </a:r>
          </a:p>
          <a:p>
            <a:pPr lvl="1"/>
            <a:r>
              <a:rPr lang="en-US" altLang="en-US" sz="2400"/>
              <a:t>A design principle that states an intermediate class is placed between two classes to decouple them but still link them</a:t>
            </a:r>
          </a:p>
          <a:p>
            <a:pPr lvl="1"/>
            <a:r>
              <a:rPr lang="en-US" altLang="en-US" sz="2400"/>
              <a:t>A controller class between UI classes and problem domain classes is an example  </a:t>
            </a:r>
          </a:p>
          <a:p>
            <a:pPr lvl="1"/>
            <a:r>
              <a:rPr lang="en-US" altLang="en-US" sz="2400"/>
              <a:t>Supports low coupling</a:t>
            </a:r>
          </a:p>
          <a:p>
            <a:pPr lvl="1"/>
            <a:r>
              <a:rPr lang="en-US" altLang="en-US" sz="2400"/>
              <a:t>Indirection is used to support security by directing messages to an intermediate class as in a firewall</a:t>
            </a:r>
            <a:endParaRPr lang="en-US" altLang="en-US" sz="2400" b="1"/>
          </a:p>
          <a:p>
            <a:pPr lvl="1"/>
            <a:r>
              <a:rPr lang="en-US" altLang="en-US" sz="2400"/>
              <a:t>If deciding between two alternative designs, choose the one where indirection reduces coupling or provides greater security  </a:t>
            </a:r>
          </a:p>
          <a:p>
            <a:endParaRPr lang="en-US" altLang="en-US" sz="28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dirty="0"/>
              <a:t>Fundamental Design Principles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4953000"/>
          </a:xfrm>
        </p:spPr>
        <p:txBody>
          <a:bodyPr/>
          <a:lstStyle/>
          <a:p>
            <a:r>
              <a:rPr lang="en-US" altLang="en-US" sz="2800"/>
              <a:t>Coupling</a:t>
            </a:r>
          </a:p>
          <a:p>
            <a:pPr lvl="1"/>
            <a:r>
              <a:rPr lang="en-US" altLang="en-US" sz="2400"/>
              <a:t>A quantitative measure of how closely related classes are linked (tightly or loosely coupled)</a:t>
            </a:r>
          </a:p>
          <a:p>
            <a:pPr lvl="1"/>
            <a:r>
              <a:rPr lang="en-US" altLang="en-US" sz="2400"/>
              <a:t>Two classes are tightly coupled of there are lots of associations with another class</a:t>
            </a:r>
          </a:p>
          <a:p>
            <a:pPr lvl="1"/>
            <a:r>
              <a:rPr lang="en-US" altLang="en-US" sz="2400"/>
              <a:t>Two classes are tightly coupled if there are lots of messages to another class</a:t>
            </a:r>
          </a:p>
          <a:p>
            <a:pPr lvl="1"/>
            <a:r>
              <a:rPr lang="en-US" altLang="en-US" sz="2400"/>
              <a:t>It is best to have classes that are </a:t>
            </a:r>
            <a:r>
              <a:rPr lang="en-US" altLang="en-US" sz="2400" b="1"/>
              <a:t>loosely coupled</a:t>
            </a:r>
          </a:p>
          <a:p>
            <a:pPr lvl="1"/>
            <a:r>
              <a:rPr lang="en-US" altLang="en-US" sz="2400"/>
              <a:t>If deciding between two alternative designs, choose the one where overall coupling is less  </a:t>
            </a:r>
          </a:p>
          <a:p>
            <a:pPr lvl="1"/>
            <a:endParaRPr lang="en-US" altLang="en-US" sz="2400"/>
          </a:p>
          <a:p>
            <a:endParaRPr lang="en-US" altLang="en-US" sz="28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676"/>
            <a:ext cx="7696200" cy="609398"/>
          </a:xfrm>
        </p:spPr>
        <p:txBody>
          <a:bodyPr/>
          <a:lstStyle/>
          <a:p>
            <a:r>
              <a:rPr lang="en-US" altLang="en-US" dirty="0"/>
              <a:t>Fundamental Design Principles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105400"/>
          </a:xfrm>
        </p:spPr>
        <p:txBody>
          <a:bodyPr/>
          <a:lstStyle/>
          <a:p>
            <a:r>
              <a:rPr lang="en-US" altLang="en-US" sz="2800"/>
              <a:t>Cohesion</a:t>
            </a:r>
          </a:p>
          <a:p>
            <a:pPr lvl="1"/>
            <a:r>
              <a:rPr lang="en-US" altLang="en-US" sz="2400"/>
              <a:t>A quantitative measure of the focus or unity of purpose within a single class (high or low cohesiveness</a:t>
            </a:r>
          </a:p>
          <a:p>
            <a:pPr lvl="1"/>
            <a:r>
              <a:rPr lang="en-US" altLang="en-US" sz="2400"/>
              <a:t>One class has high cohesiveness if all of its responsibilities are consistent and make sense for purpose of the class (a customer carries out responsibilities that naturally apply to customers)</a:t>
            </a:r>
          </a:p>
          <a:p>
            <a:pPr lvl="1"/>
            <a:r>
              <a:rPr lang="en-US" altLang="en-US" sz="2400"/>
              <a:t>One class has low cohesiveness if its responsibilities are broad or makeshift </a:t>
            </a:r>
          </a:p>
          <a:p>
            <a:pPr lvl="1"/>
            <a:r>
              <a:rPr lang="en-US" altLang="en-US" sz="2400"/>
              <a:t>It is best to have classes that are </a:t>
            </a:r>
            <a:r>
              <a:rPr lang="en-US" altLang="en-US" sz="2400" b="1"/>
              <a:t>highly cohesive</a:t>
            </a:r>
          </a:p>
          <a:p>
            <a:pPr lvl="1"/>
            <a:r>
              <a:rPr lang="en-US" altLang="en-US" sz="2400"/>
              <a:t>If deciding between two alternative designs, choose the one where overall cohesiveness is high  </a:t>
            </a:r>
          </a:p>
          <a:p>
            <a:endParaRPr lang="en-US" altLang="en-US" sz="28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941796"/>
          </a:xfrm>
        </p:spPr>
        <p:txBody>
          <a:bodyPr/>
          <a:lstStyle/>
          <a:p>
            <a:r>
              <a:rPr lang="en-US" altLang="en-US" sz="4000" dirty="0"/>
              <a:t>Object-Oriented Program Flow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2800" dirty="0"/>
              <a:t>Three Layer Architecture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12                                      ©2016. Cengage Learning. All rights reserved.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55" y="762000"/>
            <a:ext cx="5448772" cy="49610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altLang="en-US" dirty="0"/>
              <a:t>Object-Oriented Program </a:t>
            </a:r>
            <a:r>
              <a:rPr lang="en-US" altLang="en-US" dirty="0" smtClean="0"/>
              <a:t>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708434"/>
          </a:xfrm>
        </p:spPr>
        <p:txBody>
          <a:bodyPr/>
          <a:lstStyle/>
          <a:p>
            <a:r>
              <a:rPr lang="en-US" dirty="0" smtClean="0"/>
              <a:t>Instantiation</a:t>
            </a:r>
          </a:p>
          <a:p>
            <a:pPr lvl="1"/>
            <a:r>
              <a:rPr lang="en-US" dirty="0" smtClean="0"/>
              <a:t>Creation of an object in memory based on the template provided by the class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The function executed within an object when invoked by a message request (method call)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42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2430231" cy="1828193"/>
          </a:xfrm>
        </p:spPr>
        <p:txBody>
          <a:bodyPr/>
          <a:lstStyle/>
          <a:p>
            <a:r>
              <a:rPr lang="en-US" dirty="0" smtClean="0"/>
              <a:t>Sample </a:t>
            </a:r>
            <a:br>
              <a:rPr lang="en-US" dirty="0" smtClean="0"/>
            </a:br>
            <a:r>
              <a:rPr lang="en-US" dirty="0" smtClean="0"/>
              <a:t>Java with </a:t>
            </a:r>
            <a:br>
              <a:rPr lang="en-US" dirty="0" smtClean="0"/>
            </a:b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31" y="0"/>
            <a:ext cx="6332769" cy="5943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45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2667000" cy="1827212"/>
          </a:xfrm>
        </p:spPr>
        <p:txBody>
          <a:bodyPr/>
          <a:lstStyle/>
          <a:p>
            <a:r>
              <a:rPr lang="en-US" dirty="0" smtClean="0"/>
              <a:t>Sample VB.net with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76200"/>
            <a:ext cx="6248400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84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218795"/>
          </a:xfrm>
        </p:spPr>
        <p:txBody>
          <a:bodyPr/>
          <a:lstStyle/>
          <a:p>
            <a:r>
              <a:rPr lang="en-US" dirty="0" smtClean="0"/>
              <a:t>Analysis to Design to Implementation:</a:t>
            </a:r>
            <a:br>
              <a:rPr lang="en-US" dirty="0" smtClean="0"/>
            </a:br>
            <a:r>
              <a:rPr lang="en-US" dirty="0" smtClean="0"/>
              <a:t>Model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74" y="1600200"/>
            <a:ext cx="7101326" cy="4267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12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39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ShadeWithBar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ShadeWithBar" id="{04066C2A-6173-4F54-AD2B-AFDA31B2A820}" vid="{70AC8400-E288-4A32-931A-110C32A5F7D1}"/>
    </a:ext>
  </a:extLst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BlueShadeWithBar</Template>
  <TotalTime>9203</TotalTime>
  <Words>2793</Words>
  <Application>Microsoft Office PowerPoint</Application>
  <PresentationFormat>On-screen Show (4:3)</PresentationFormat>
  <Paragraphs>222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Wingdings</vt:lpstr>
      <vt:lpstr>BlueShadeWithBar</vt:lpstr>
      <vt:lpstr>White with Courier font for code slides</vt:lpstr>
      <vt:lpstr>PowerPoint Presentation</vt:lpstr>
      <vt:lpstr>Object-Oriented Design:  Fundamentals</vt:lpstr>
      <vt:lpstr>Overview</vt:lpstr>
      <vt:lpstr>OO Design:  Bridging from Analysis to Implementation</vt:lpstr>
      <vt:lpstr>Object-Oriented Program Flow Three Layer Architecture</vt:lpstr>
      <vt:lpstr>Object-Oriented Program Flow</vt:lpstr>
      <vt:lpstr>Sample  Java with  Methods</vt:lpstr>
      <vt:lpstr>Sample VB.net with Methods</vt:lpstr>
      <vt:lpstr>Analysis to Design to Implementation: Model Flow</vt:lpstr>
      <vt:lpstr>Introduction to Design Models: Class Diagram</vt:lpstr>
      <vt:lpstr>Introduction to Design Models: Sequence Diagram</vt:lpstr>
      <vt:lpstr>Introduction to Design Models: Communication Diagram</vt:lpstr>
      <vt:lpstr>Introduction to Design Models: Class-Responsibility-Collaboration (CRC)</vt:lpstr>
      <vt:lpstr>Steps of Object-Oriented Design</vt:lpstr>
      <vt:lpstr>Steps of Object-Oriented Design</vt:lpstr>
      <vt:lpstr>Design Class Diagrams</vt:lpstr>
      <vt:lpstr>Design Class Stereotypes</vt:lpstr>
      <vt:lpstr>Notation for a Design Class</vt:lpstr>
      <vt:lpstr>Notation for Design Classes</vt:lpstr>
      <vt:lpstr>Notation for Design Classes</vt:lpstr>
      <vt:lpstr>Notation for Design Classes</vt:lpstr>
      <vt:lpstr>Notation for Design Classes </vt:lpstr>
      <vt:lpstr>First-Cut Design Class Diagram</vt:lpstr>
      <vt:lpstr>Start with  Domain Class Diagram  RMO Sales Subsystem</vt:lpstr>
      <vt:lpstr>Developing  Design Classes</vt:lpstr>
      <vt:lpstr>Navigation Visibility Guidelines</vt:lpstr>
      <vt:lpstr>Create First Cut Design Class Diagram  Use Case Create telephone sale with controller added</vt:lpstr>
      <vt:lpstr>Designing With CRC Cards</vt:lpstr>
      <vt:lpstr>Example of CRC Card</vt:lpstr>
      <vt:lpstr>CRC Cards Procedure</vt:lpstr>
      <vt:lpstr>CRC Cards Suggestions</vt:lpstr>
      <vt:lpstr>Example: Create customer Account</vt:lpstr>
      <vt:lpstr>Example: Create customer account</vt:lpstr>
      <vt:lpstr>Example: Create customer account</vt:lpstr>
      <vt:lpstr>Example: Create customer account</vt:lpstr>
      <vt:lpstr>Example: Create customer account</vt:lpstr>
      <vt:lpstr>Example: Create telephone sale </vt:lpstr>
      <vt:lpstr>Example: DCD for Create telephone  sale  </vt:lpstr>
      <vt:lpstr>Fundamental Design Principles</vt:lpstr>
      <vt:lpstr>Fundamental Design Principles</vt:lpstr>
      <vt:lpstr>Fundamental Design Principles</vt:lpstr>
      <vt:lpstr>Fundamental Design Principles</vt:lpstr>
      <vt:lpstr>Fundamental Design Principles</vt:lpstr>
      <vt:lpstr>Fundamental Design Principles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yousra Odeh</cp:lastModifiedBy>
  <cp:revision>157</cp:revision>
  <cp:lastPrinted>1601-01-01T00:00:00Z</cp:lastPrinted>
  <dcterms:created xsi:type="dcterms:W3CDTF">2011-10-31T16:54:53Z</dcterms:created>
  <dcterms:modified xsi:type="dcterms:W3CDTF">2017-12-27T08:07:21Z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