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9" r:id="rId2"/>
  </p:sldMasterIdLst>
  <p:notesMasterIdLst>
    <p:notesMasterId r:id="rId30"/>
  </p:notesMasterIdLst>
  <p:sldIdLst>
    <p:sldId id="256" r:id="rId3"/>
    <p:sldId id="257" r:id="rId4"/>
    <p:sldId id="321" r:id="rId5"/>
    <p:sldId id="322" r:id="rId6"/>
    <p:sldId id="323" r:id="rId7"/>
    <p:sldId id="324" r:id="rId8"/>
    <p:sldId id="325" r:id="rId9"/>
    <p:sldId id="352" r:id="rId10"/>
    <p:sldId id="328" r:id="rId11"/>
    <p:sldId id="329" r:id="rId12"/>
    <p:sldId id="334" r:id="rId13"/>
    <p:sldId id="335" r:id="rId14"/>
    <p:sldId id="353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26" r:id="rId23"/>
    <p:sldId id="333" r:id="rId24"/>
    <p:sldId id="327" r:id="rId25"/>
    <p:sldId id="354" r:id="rId26"/>
    <p:sldId id="343" r:id="rId27"/>
    <p:sldId id="344" r:id="rId28"/>
    <p:sldId id="346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23" autoAdjust="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18DC4-8A4A-40A4-914A-3334AA1D7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38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FCC6E-9240-44EF-84CB-C19377E93A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5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18DC4-8A4A-40A4-914A-3334AA1D7E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5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181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91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133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1568734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6647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2135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2135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62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731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584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A38B8C-7004-407D-8354-14F4F85F3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36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63084" y="1905000"/>
            <a:ext cx="10720917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29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7749328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962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68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82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5857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824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4850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21166" y="6007101"/>
            <a:ext cx="12213167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00616" y="6356351"/>
            <a:ext cx="10475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1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78B1A5-17F2-40A4-AAAB-003A2BF963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12192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1905001"/>
            <a:ext cx="10720917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1" y="609600"/>
            <a:ext cx="6411913" cy="1143000"/>
          </a:xfrm>
        </p:spPr>
        <p:txBody>
          <a:bodyPr/>
          <a:lstStyle/>
          <a:p>
            <a:pPr algn="l"/>
            <a:br>
              <a:rPr lang="en-US" altLang="en-US" sz="2000"/>
            </a:br>
            <a:r>
              <a:rPr lang="en-US" altLang="en-US" sz="3600"/>
              <a:t>Investigating System Requirements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4088" y="3656013"/>
            <a:ext cx="4267200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905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br>
              <a:rPr lang="en-US" altLang="en-US" sz="2000"/>
            </a:br>
            <a:r>
              <a:rPr lang="en-US" altLang="en-US" sz="4000"/>
              <a:t>Chapter 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498598"/>
          </a:xfrm>
        </p:spPr>
        <p:txBody>
          <a:bodyPr/>
          <a:lstStyle/>
          <a:p>
            <a:r>
              <a:rPr lang="en-US" altLang="en-US" sz="3600"/>
              <a:t>Stakeholders</a:t>
            </a:r>
            <a:r>
              <a:rPr lang="en-US" altLang="en-US" sz="3200"/>
              <a:t> </a:t>
            </a:r>
            <a:r>
              <a:rPr lang="en-US" altLang="en-US" sz="2000"/>
              <a:t>of a comprehensive accounting system for public company</a:t>
            </a:r>
            <a:r>
              <a:rPr lang="en-US" altLang="en-US" sz="3200"/>
              <a:t>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719263"/>
            <a:ext cx="5384800" cy="73866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21402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447801"/>
            <a:ext cx="7010400" cy="4549775"/>
          </a:xfrm>
          <a:noFill/>
          <a:ln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248400"/>
            <a:ext cx="5486400" cy="457200"/>
          </a:xfr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44C-CEF2-4DDA-BD09-4D8A928CB473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Information Gathering Techniques 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2757678"/>
          </a:xfrm>
        </p:spPr>
        <p:txBody>
          <a:bodyPr/>
          <a:lstStyle/>
          <a:p>
            <a:r>
              <a:rPr lang="en-US" altLang="en-US" sz="2800"/>
              <a:t>Interviewing users and other stakeholders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Distributing and collecting questionnaires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Reviewing inputs, outputs, and documentation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Observing and documenting business procedures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Researching vendor solutions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Collecting active user comments and suggestions</a:t>
            </a: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3B77F69-D480-47C8-B155-0939D8679BB5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Interviewing Users and Other Stakeholders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2283702"/>
          </a:xfrm>
        </p:spPr>
        <p:txBody>
          <a:bodyPr/>
          <a:lstStyle/>
          <a:p>
            <a:r>
              <a:rPr lang="en-US" altLang="en-US" sz="2800" dirty="0"/>
              <a:t>Prepare detailed questions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Meet with individuals or groups of users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Obtain and discuss answers to the questions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Document the answers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Follow up as needed in future meetings or interviews</a:t>
            </a: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F068512-ED08-424E-86AC-526C1A5075E6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12876"/>
            <a:ext cx="8382000" cy="3397853"/>
          </a:xfrm>
        </p:spPr>
        <p:txBody>
          <a:bodyPr/>
          <a:lstStyle/>
          <a:p>
            <a:r>
              <a:rPr lang="en-US" dirty="0"/>
              <a:t>Questions can be roughly divided into two types: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Open-ended questions</a:t>
            </a:r>
            <a:r>
              <a:rPr lang="en-US" dirty="0"/>
              <a:t>: How do you do this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Closed-ended questions: </a:t>
            </a:r>
            <a:r>
              <a:rPr lang="en-US" dirty="0"/>
              <a:t>How many forms a day do you process?</a:t>
            </a:r>
          </a:p>
        </p:txBody>
      </p:sp>
    </p:spTree>
    <p:extLst>
      <p:ext uri="{BB962C8B-B14F-4D97-AF65-F5344CB8AC3E}">
        <p14:creationId xmlns:p14="http://schemas.microsoft.com/office/powerpoint/2010/main" val="2993887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498598"/>
          </a:xfrm>
        </p:spPr>
        <p:txBody>
          <a:bodyPr/>
          <a:lstStyle/>
          <a:p>
            <a:r>
              <a:rPr lang="en-US" altLang="en-US" sz="3600"/>
              <a:t>Themes for Information Gathering Questions </a:t>
            </a:r>
          </a:p>
        </p:txBody>
      </p:sp>
      <p:pic>
        <p:nvPicPr>
          <p:cNvPr id="22221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133601"/>
            <a:ext cx="7924800" cy="2317093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1B5C8FC-D10F-42A1-803D-8A8234EFAE7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086600" cy="498598"/>
          </a:xfrm>
        </p:spPr>
        <p:txBody>
          <a:bodyPr/>
          <a:lstStyle/>
          <a:p>
            <a:r>
              <a:rPr lang="en-US" altLang="en-US" sz="3600" dirty="0"/>
              <a:t>Preparing for the Interview</a:t>
            </a:r>
          </a:p>
        </p:txBody>
      </p:sp>
      <p:pic>
        <p:nvPicPr>
          <p:cNvPr id="22426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719605"/>
            <a:ext cx="7086600" cy="5188174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0E7860F-9C2A-400D-99C5-D4646CCAF698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1"/>
            <a:ext cx="2133600" cy="1329595"/>
          </a:xfrm>
        </p:spPr>
        <p:txBody>
          <a:bodyPr/>
          <a:lstStyle/>
          <a:p>
            <a:pPr algn="ctr"/>
            <a:r>
              <a:rPr lang="en-US" altLang="en-US" sz="3200" dirty="0"/>
              <a:t>Interview Session Agenda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A2AEF71A-F686-4196-A377-D2682CA4675A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0"/>
            <a:ext cx="4907705" cy="59593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086600" cy="498598"/>
          </a:xfrm>
        </p:spPr>
        <p:txBody>
          <a:bodyPr/>
          <a:lstStyle/>
          <a:p>
            <a:r>
              <a:rPr lang="en-US" altLang="en-US" sz="3600"/>
              <a:t>Keeping an Open Items List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19D0B4E2-9DEF-4EA7-BD25-A80044FEB4AB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9" y="1719499"/>
            <a:ext cx="11717181" cy="30811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1"/>
            <a:ext cx="2819400" cy="775597"/>
          </a:xfrm>
        </p:spPr>
        <p:txBody>
          <a:bodyPr/>
          <a:lstStyle/>
          <a:p>
            <a:pPr algn="ctr"/>
            <a:r>
              <a:rPr lang="en-US" altLang="en-US" sz="2800" dirty="0"/>
              <a:t>Distribute and Collect Questionnaires</a:t>
            </a:r>
          </a:p>
        </p:txBody>
      </p:sp>
      <p:pic>
        <p:nvPicPr>
          <p:cNvPr id="2273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-1"/>
            <a:ext cx="6019800" cy="6291789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E978E90-C878-4140-8CD9-73890CAF7FE4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086600" cy="443198"/>
          </a:xfrm>
        </p:spPr>
        <p:txBody>
          <a:bodyPr/>
          <a:lstStyle/>
          <a:p>
            <a:r>
              <a:rPr lang="en-US" altLang="en-US" sz="3200"/>
              <a:t>Review Inputs, Outputs, and Procedures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2246618E-F213-4953-BCDC-C1EE20F2A68E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81"/>
            <a:ext cx="10134600" cy="56308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2 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458200" cy="31516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Systems Analysis Activities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Are Requirements?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Stakeholders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Information-Gathering Techniques</a:t>
            </a:r>
          </a:p>
          <a:p>
            <a:r>
              <a:rPr lang="en-US" altLang="zh-CN" dirty="0"/>
              <a:t>Models and Modeling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Documenting Workflows with Activity Diagrams</a:t>
            </a:r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E725B1B-A5EE-4A03-BB51-C39CBC4E2F4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Additional Techniques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1"/>
            <a:ext cx="8229600" cy="3773341"/>
          </a:xfrm>
        </p:spPr>
        <p:txBody>
          <a:bodyPr/>
          <a:lstStyle/>
          <a:p>
            <a:r>
              <a:rPr lang="en-US" altLang="en-US" sz="2800" dirty="0"/>
              <a:t>Observe and Document Business Processes</a:t>
            </a:r>
          </a:p>
          <a:p>
            <a:pPr lvl="1"/>
            <a:r>
              <a:rPr lang="en-US" altLang="en-US" sz="2400" dirty="0"/>
              <a:t>Watch and learn</a:t>
            </a:r>
          </a:p>
          <a:p>
            <a:pPr lvl="1"/>
            <a:r>
              <a:rPr lang="en-US" altLang="en-US" sz="2400" dirty="0"/>
              <a:t>Document with Activity diagram (next section)</a:t>
            </a:r>
          </a:p>
          <a:p>
            <a:r>
              <a:rPr lang="en-US" altLang="en-US" sz="2800" dirty="0"/>
              <a:t>Research Vendor Solutions</a:t>
            </a:r>
          </a:p>
          <a:p>
            <a:pPr lvl="1"/>
            <a:r>
              <a:rPr lang="en-US" altLang="en-US" sz="2400" dirty="0"/>
              <a:t>See what others have done for similar situations</a:t>
            </a:r>
          </a:p>
          <a:p>
            <a:pPr lvl="1"/>
            <a:r>
              <a:rPr lang="en-US" altLang="en-US" sz="2400" dirty="0"/>
              <a:t>White papers, vendor literature, competitors</a:t>
            </a:r>
          </a:p>
          <a:p>
            <a:r>
              <a:rPr lang="en-US" altLang="en-US" sz="2800" dirty="0"/>
              <a:t>Collect Active User Comments and Suggestions</a:t>
            </a:r>
          </a:p>
          <a:p>
            <a:pPr lvl="1"/>
            <a:r>
              <a:rPr lang="en-US" altLang="en-US" sz="2400" dirty="0"/>
              <a:t>Feedback on models and tests</a:t>
            </a:r>
          </a:p>
          <a:p>
            <a:pPr lvl="1"/>
            <a:r>
              <a:rPr lang="en-US" altLang="en-US" sz="2400" dirty="0"/>
              <a:t>Users know it when the see it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E8ACB6F-9D9D-4A36-B789-DEDE39861B9F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Models and Modeling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50167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do we define requirements? After collecting information, create models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Model– a representation of some aspect of the system being built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Types of Models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Textual model– something written down, described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Graphical models– diagram, schematic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Mathematical models– formulas, statistics, algorithms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Unified Modeling Language (UML)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Standard graphical modeling symbols/terminology used for information systems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62F9C00-C9DC-4320-955E-4CD516CF5A6C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Reasons for Modeling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1"/>
            <a:ext cx="82296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Learning from the modeling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Reducing complexity by abstraction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Remembering all the details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Communicating with other development team members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Communicating with a variety of users and stakeholders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Documenting what was done for future maintenance/enhancement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89463A2F-86BD-44CD-A760-EDDCD493E194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22238"/>
            <a:ext cx="7772400" cy="498598"/>
          </a:xfrm>
        </p:spPr>
        <p:txBody>
          <a:bodyPr/>
          <a:lstStyle/>
          <a:p>
            <a:r>
              <a:rPr lang="en-US" altLang="en-US" sz="3600"/>
              <a:t>Some Analysis and Design Models</a:t>
            </a:r>
          </a:p>
        </p:txBody>
      </p:sp>
      <p:pic>
        <p:nvPicPr>
          <p:cNvPr id="2109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85276"/>
            <a:ext cx="8915400" cy="5663124"/>
          </a:xfrm>
          <a:noFill/>
          <a:ln/>
        </p:spPr>
      </p:pic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5033F611-77F4-45F0-A464-0C7C504DDD7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1377-6606-3E76-61DE-5FAA2F0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1329595"/>
          </a:xfrm>
        </p:spPr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659EC-EC72-DF83-277E-F8A89654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53" y="152400"/>
            <a:ext cx="9312447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31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Documenting Workflows with Activity Diagrams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191000"/>
          </a:xfrm>
        </p:spPr>
        <p:txBody>
          <a:bodyPr/>
          <a:lstStyle/>
          <a:p>
            <a:r>
              <a:rPr lang="en-US" altLang="en-US" sz="2800" b="1" dirty="0"/>
              <a:t>Workflow</a:t>
            </a:r>
            <a:r>
              <a:rPr lang="en-US" altLang="en-US" sz="2800" dirty="0"/>
              <a:t>– sequence of processing steps that completely handles one business transaction or customer request</a:t>
            </a:r>
          </a:p>
          <a:p>
            <a:r>
              <a:rPr lang="en-US" altLang="en-US" sz="2800" b="1" dirty="0"/>
              <a:t>Activity Diagram</a:t>
            </a:r>
            <a:r>
              <a:rPr lang="en-US" altLang="en-US" sz="2800" dirty="0"/>
              <a:t>– describes user (or system) activities, the person who does each activity, and the sequential flow of these activities</a:t>
            </a:r>
          </a:p>
          <a:p>
            <a:pPr lvl="1"/>
            <a:r>
              <a:rPr lang="en-US" altLang="en-US" sz="2400" dirty="0"/>
              <a:t>Useful for showing a graphical model of a workflow</a:t>
            </a:r>
          </a:p>
          <a:p>
            <a:pPr lvl="1"/>
            <a:r>
              <a:rPr lang="en-US" altLang="en-US" sz="2400" dirty="0"/>
              <a:t>A UML diagram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7DC361D6-5199-46B8-84EC-D29EF012EE6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498598"/>
          </a:xfrm>
        </p:spPr>
        <p:txBody>
          <a:bodyPr/>
          <a:lstStyle/>
          <a:p>
            <a:r>
              <a:rPr lang="en-US" altLang="en-US" sz="3600"/>
              <a:t>Activity Diagrams Symbols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719263"/>
            <a:ext cx="5384800" cy="738664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pic>
        <p:nvPicPr>
          <p:cNvPr id="23245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685800"/>
            <a:ext cx="9522929" cy="5562600"/>
          </a:xfrm>
          <a:noFill/>
          <a:ln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253018"/>
            <a:ext cx="5486400" cy="457200"/>
          </a:xfr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249-06D1-489E-8E07-C10F7D8E78B5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443198"/>
          </a:xfrm>
        </p:spPr>
        <p:txBody>
          <a:bodyPr/>
          <a:lstStyle/>
          <a:p>
            <a:r>
              <a:rPr lang="en-US" altLang="en-US" sz="3200"/>
              <a:t>Activity Diagram with Concurrent Paths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719263"/>
            <a:ext cx="5384800" cy="738664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8618" y="6248400"/>
            <a:ext cx="5486400" cy="457200"/>
          </a:xfr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437C-C635-48FD-AB27-9E603AC642C3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77133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30189"/>
            <a:ext cx="8382000" cy="886397"/>
          </a:xfrm>
        </p:spPr>
        <p:txBody>
          <a:bodyPr/>
          <a:lstStyle/>
          <a:p>
            <a:r>
              <a:rPr lang="en-US" altLang="en-US" sz="3600"/>
              <a:t>Systems Analysis Activities</a:t>
            </a:r>
            <a:br>
              <a:rPr lang="en-US" altLang="en-US" sz="3600"/>
            </a:br>
            <a:r>
              <a:rPr lang="en-US" altLang="en-US" sz="2800"/>
              <a:t>Involve discovery and understanding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1AB7381-16E8-4F05-A041-BDB49FAEC40C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2099195"/>
            <a:ext cx="7567316" cy="26596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Systems Analysis Activities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3978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Gather Detailed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Interviews, questionnaires, documents, observing business processes, researching vendors, comments and suggestions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Modeling functional requirements and non-functional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Prioritize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Essential, important, vs. nice to have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Develop User-Interface Dialogs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Flow of interaction between user and system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Evaluate Requirements with Users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User involvement, feedback, adapt to changes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9D7A95FB-4385-4646-A15D-7218B48CC6A4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What Are Requirements?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107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System Requirements =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Functional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Non-functional requirements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Functional Requirements– the activities the system must perform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Business uses, functions the users carry out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Shown as use cases in Chapter 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Non-Functional Requirements– other 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Constraints and performance goals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9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694BB99D-86EC-45A5-9F44-97144D2DAEDE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FURPS+ Requirements Acronym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3939540"/>
          </a:xfrm>
        </p:spPr>
        <p:txBody>
          <a:bodyPr/>
          <a:lstStyle/>
          <a:p>
            <a:r>
              <a:rPr lang="en-US" altLang="en-US" sz="4000"/>
              <a:t>F</a:t>
            </a:r>
            <a:r>
              <a:rPr lang="en-US" altLang="en-US"/>
              <a:t>unctional requirements</a:t>
            </a:r>
          </a:p>
          <a:p>
            <a:r>
              <a:rPr lang="en-US" altLang="en-US" sz="4000"/>
              <a:t>U</a:t>
            </a:r>
            <a:r>
              <a:rPr lang="en-US" altLang="en-US"/>
              <a:t>sability requirements</a:t>
            </a:r>
          </a:p>
          <a:p>
            <a:r>
              <a:rPr lang="en-US" altLang="en-US" sz="4000"/>
              <a:t>R</a:t>
            </a:r>
            <a:r>
              <a:rPr lang="en-US" altLang="en-US"/>
              <a:t>eliability requirements</a:t>
            </a:r>
          </a:p>
          <a:p>
            <a:r>
              <a:rPr lang="en-US" altLang="en-US" sz="4000"/>
              <a:t>P</a:t>
            </a:r>
            <a:r>
              <a:rPr lang="en-US" altLang="en-US"/>
              <a:t>erformance requirements</a:t>
            </a:r>
          </a:p>
          <a:p>
            <a:r>
              <a:rPr lang="en-US" altLang="en-US" sz="4000"/>
              <a:t>S</a:t>
            </a:r>
            <a:r>
              <a:rPr lang="en-US" altLang="en-US"/>
              <a:t>ecurity requirements</a:t>
            </a:r>
          </a:p>
          <a:p>
            <a:r>
              <a:rPr lang="en-US" altLang="en-US" sz="4000"/>
              <a:t>+ </a:t>
            </a:r>
            <a:r>
              <a:rPr lang="en-US" altLang="en-US" sz="2800"/>
              <a:t>even more categories…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D653FC97-9FD9-4B38-9A62-617101F42A4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498598"/>
          </a:xfrm>
        </p:spPr>
        <p:txBody>
          <a:bodyPr/>
          <a:lstStyle/>
          <a:p>
            <a:r>
              <a:rPr lang="en-US" altLang="en-US" sz="3600"/>
              <a:t>FURPS+ Requirements Acronym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37A47F97-02BF-4DDC-A812-CA6D0C9A8B8E}" type="slidenum">
              <a:rPr lang="en-US" altLang="en-US"/>
              <a:pPr/>
              <a:t>7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600200"/>
            <a:ext cx="7337117" cy="233179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Requirements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4" y="1143001"/>
            <a:ext cx="8382000" cy="4641271"/>
          </a:xfrm>
        </p:spPr>
        <p:txBody>
          <a:bodyPr/>
          <a:lstStyle/>
          <a:p>
            <a:r>
              <a:rPr lang="en-US" dirty="0"/>
              <a:t>Design constraints – </a:t>
            </a:r>
          </a:p>
          <a:p>
            <a:pPr lvl="1"/>
            <a:r>
              <a:rPr lang="en-US" sz="2400" dirty="0"/>
              <a:t>Specific restrictions for hardware and software</a:t>
            </a:r>
          </a:p>
          <a:p>
            <a:r>
              <a:rPr lang="en-US" dirty="0"/>
              <a:t>Implementation requirements</a:t>
            </a:r>
          </a:p>
          <a:p>
            <a:pPr lvl="1"/>
            <a:r>
              <a:rPr lang="en-US" sz="2400" dirty="0"/>
              <a:t>Specific languages, tools, protocols, etc.</a:t>
            </a:r>
          </a:p>
          <a:p>
            <a:r>
              <a:rPr lang="en-US" dirty="0"/>
              <a:t>Interface requirements</a:t>
            </a:r>
          </a:p>
          <a:p>
            <a:pPr lvl="1"/>
            <a:r>
              <a:rPr lang="en-US" sz="2400" dirty="0"/>
              <a:t>Interface links to other systems</a:t>
            </a:r>
          </a:p>
          <a:p>
            <a:r>
              <a:rPr lang="en-US" dirty="0"/>
              <a:t>Physical requirements</a:t>
            </a:r>
          </a:p>
          <a:p>
            <a:pPr lvl="1"/>
            <a:r>
              <a:rPr lang="en-US" sz="2400" dirty="0"/>
              <a:t>Physical facilities and equipment constraints</a:t>
            </a:r>
          </a:p>
          <a:p>
            <a:r>
              <a:rPr lang="en-US" dirty="0"/>
              <a:t>Supportability requirements</a:t>
            </a:r>
          </a:p>
          <a:p>
            <a:pPr lvl="1"/>
            <a:r>
              <a:rPr lang="en-US" sz="2400" dirty="0"/>
              <a:t>Automatic updates and enhancement methods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Systems Analysis and Design in a Changing World, 7th Edition - Chapter 2</a:t>
            </a:r>
          </a:p>
        </p:txBody>
      </p:sp>
    </p:spTree>
    <p:extLst>
      <p:ext uri="{BB962C8B-B14F-4D97-AF65-F5344CB8AC3E}">
        <p14:creationId xmlns:p14="http://schemas.microsoft.com/office/powerpoint/2010/main" val="32033459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230189"/>
            <a:ext cx="11176000" cy="997196"/>
          </a:xfrm>
        </p:spPr>
        <p:txBody>
          <a:bodyPr/>
          <a:lstStyle/>
          <a:p>
            <a:r>
              <a:rPr lang="en-US" altLang="en-US" sz="3600"/>
              <a:t>Stakeholders</a:t>
            </a:r>
            <a:br>
              <a:rPr lang="en-US" altLang="en-US" sz="3600"/>
            </a:br>
            <a:r>
              <a:rPr lang="en-US" altLang="en-US" sz="2800"/>
              <a:t>Who do you involve and talk to?</a:t>
            </a:r>
            <a:r>
              <a:rPr lang="en-US" altLang="en-US" sz="3600"/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3767185"/>
          </a:xfrm>
        </p:spPr>
        <p:txBody>
          <a:bodyPr/>
          <a:lstStyle/>
          <a:p>
            <a:r>
              <a:rPr lang="en-US" altLang="en-US" sz="2400" b="1"/>
              <a:t>Stakeholders</a:t>
            </a:r>
            <a:r>
              <a:rPr lang="en-US" altLang="en-US" sz="2400"/>
              <a:t>– persons who have an interest in the successful implementation of the system</a:t>
            </a:r>
          </a:p>
          <a:p>
            <a:r>
              <a:rPr lang="en-US" altLang="en-US" sz="2400" b="1"/>
              <a:t>Internal Stakeholders</a:t>
            </a:r>
            <a:r>
              <a:rPr lang="en-US" altLang="en-US" sz="2400"/>
              <a:t>– persons within the organization</a:t>
            </a:r>
          </a:p>
          <a:p>
            <a:r>
              <a:rPr lang="en-US" altLang="en-US" sz="2400" b="1"/>
              <a:t>External stakeholders </a:t>
            </a:r>
            <a:r>
              <a:rPr lang="en-US" altLang="en-US" sz="2400"/>
              <a:t>–</a:t>
            </a:r>
            <a:r>
              <a:rPr lang="en-US" altLang="en-US" sz="2400" b="1"/>
              <a:t> </a:t>
            </a:r>
            <a:r>
              <a:rPr lang="en-US" altLang="en-US" sz="2400"/>
              <a:t>persons outside the organization</a:t>
            </a:r>
          </a:p>
          <a:p>
            <a:r>
              <a:rPr lang="en-US" altLang="en-US" sz="2400" b="1"/>
              <a:t>Operational stakeholders </a:t>
            </a:r>
            <a:r>
              <a:rPr lang="en-US" altLang="en-US" sz="2400"/>
              <a:t>–</a:t>
            </a:r>
            <a:r>
              <a:rPr lang="en-US" altLang="en-US" sz="2400" b="1"/>
              <a:t> </a:t>
            </a:r>
            <a:r>
              <a:rPr lang="en-US" altLang="en-US" sz="2400"/>
              <a:t>persons who regularly interact with the system</a:t>
            </a:r>
          </a:p>
          <a:p>
            <a:r>
              <a:rPr lang="en-US" altLang="en-US" sz="2400" b="1"/>
              <a:t>Executive stakeholders</a:t>
            </a:r>
            <a:r>
              <a:rPr lang="en-US" altLang="en-US" sz="2400"/>
              <a:t>– persons who don’t directly interact, but use the information or have  financial interest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Edition - Chapter 2                                                                      ©2016. Cengage Learning. All rights reserved.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525000" y="6248400"/>
            <a:ext cx="1143000" cy="457200"/>
          </a:xfrm>
          <a:prstGeom prst="rect">
            <a:avLst/>
          </a:prstGeom>
        </p:spPr>
        <p:txBody>
          <a:bodyPr/>
          <a:lstStyle/>
          <a:p>
            <a:fld id="{FF9377C5-600A-4AFA-B39F-0936E6B41B4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68D1F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3296</TotalTime>
  <Words>1254</Words>
  <Application>Microsoft Office PowerPoint</Application>
  <PresentationFormat>Widescreen</PresentationFormat>
  <Paragraphs>167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Courier New</vt:lpstr>
      <vt:lpstr>Wingdings</vt:lpstr>
      <vt:lpstr>BlueShadeWithBar</vt:lpstr>
      <vt:lpstr>White with Courier font for code slides</vt:lpstr>
      <vt:lpstr> Investigating System Requirements</vt:lpstr>
      <vt:lpstr>Chapter 2 Outline</vt:lpstr>
      <vt:lpstr>Systems Analysis Activities Involve discovery and understanding</vt:lpstr>
      <vt:lpstr>Systems Analysis Activities</vt:lpstr>
      <vt:lpstr>What Are Requirements?</vt:lpstr>
      <vt:lpstr>FURPS+ Requirements Acronym</vt:lpstr>
      <vt:lpstr>FURPS+ Requirements Acronym</vt:lpstr>
      <vt:lpstr>Additional Requirements Categories</vt:lpstr>
      <vt:lpstr>Stakeholders Who do you involve and talk to? </vt:lpstr>
      <vt:lpstr>Stakeholders of a comprehensive accounting system for public company </vt:lpstr>
      <vt:lpstr>Information Gathering Techniques </vt:lpstr>
      <vt:lpstr>Interviewing Users and Other Stakeholders </vt:lpstr>
      <vt:lpstr>Question Types</vt:lpstr>
      <vt:lpstr>Themes for Information Gathering Questions </vt:lpstr>
      <vt:lpstr>Preparing for the Interview</vt:lpstr>
      <vt:lpstr>Interview Session Agenda</vt:lpstr>
      <vt:lpstr>Keeping an Open Items List</vt:lpstr>
      <vt:lpstr>Distribute and Collect Questionnaires</vt:lpstr>
      <vt:lpstr>Review Inputs, Outputs, and Procedures</vt:lpstr>
      <vt:lpstr>Additional Techniques</vt:lpstr>
      <vt:lpstr>Models and Modeling</vt:lpstr>
      <vt:lpstr>Reasons for Modeling</vt:lpstr>
      <vt:lpstr>Some Analysis and Design Models</vt:lpstr>
      <vt:lpstr>Use Case Diagram</vt:lpstr>
      <vt:lpstr>Documenting Workflows with Activity Diagrams</vt:lpstr>
      <vt:lpstr>Activity Diagrams Symbols</vt:lpstr>
      <vt:lpstr>Activity Diagram with Concurrent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Sufian Albadawi</cp:lastModifiedBy>
  <cp:revision>56</cp:revision>
  <cp:lastPrinted>1601-01-01T00:00:00Z</cp:lastPrinted>
  <dcterms:created xsi:type="dcterms:W3CDTF">2011-10-31T16:54:53Z</dcterms:created>
  <dcterms:modified xsi:type="dcterms:W3CDTF">2024-10-29T18:19:16Z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