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 id="2147483709" r:id="rId2"/>
  </p:sldMasterIdLst>
  <p:notesMasterIdLst>
    <p:notesMasterId r:id="rId42"/>
  </p:notesMasterIdLst>
  <p:sldIdLst>
    <p:sldId id="349" r:id="rId3"/>
    <p:sldId id="257" r:id="rId4"/>
    <p:sldId id="352" r:id="rId5"/>
    <p:sldId id="351" r:id="rId6"/>
    <p:sldId id="315" r:id="rId7"/>
    <p:sldId id="316" r:id="rId8"/>
    <p:sldId id="317" r:id="rId9"/>
    <p:sldId id="318" r:id="rId10"/>
    <p:sldId id="319" r:id="rId11"/>
    <p:sldId id="320" r:id="rId12"/>
    <p:sldId id="323" r:id="rId13"/>
    <p:sldId id="322" r:id="rId14"/>
    <p:sldId id="324" r:id="rId15"/>
    <p:sldId id="325" r:id="rId16"/>
    <p:sldId id="321" r:id="rId17"/>
    <p:sldId id="350" r:id="rId18"/>
    <p:sldId id="328" r:id="rId19"/>
    <p:sldId id="329" r:id="rId20"/>
    <p:sldId id="330" r:id="rId21"/>
    <p:sldId id="336" r:id="rId22"/>
    <p:sldId id="335" r:id="rId23"/>
    <p:sldId id="337" r:id="rId24"/>
    <p:sldId id="338" r:id="rId25"/>
    <p:sldId id="339" r:id="rId26"/>
    <p:sldId id="340" r:id="rId27"/>
    <p:sldId id="341" r:id="rId28"/>
    <p:sldId id="343" r:id="rId29"/>
    <p:sldId id="342" r:id="rId30"/>
    <p:sldId id="344" r:id="rId31"/>
    <p:sldId id="345" r:id="rId32"/>
    <p:sldId id="346" r:id="rId33"/>
    <p:sldId id="353" r:id="rId34"/>
    <p:sldId id="354" r:id="rId35"/>
    <p:sldId id="366" r:id="rId36"/>
    <p:sldId id="368" r:id="rId37"/>
    <p:sldId id="369" r:id="rId38"/>
    <p:sldId id="370" r:id="rId39"/>
    <p:sldId id="371" r:id="rId40"/>
    <p:sldId id="372" r:id="rId4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99CC"/>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7" autoAdjust="0"/>
    <p:restoredTop sz="94723" autoAdjust="0"/>
  </p:normalViewPr>
  <p:slideViewPr>
    <p:cSldViewPr>
      <p:cViewPr varScale="1">
        <p:scale>
          <a:sx n="85" d="100"/>
          <a:sy n="85" d="100"/>
        </p:scale>
        <p:origin x="1152"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77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7577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7578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578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7578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7578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F0BC80F-B56F-4958-B668-C5F06C429F80}" type="slidenum">
              <a:rPr lang="en-US" altLang="en-US"/>
              <a:pPr/>
              <a:t>‹#›</a:t>
            </a:fld>
            <a:endParaRPr lang="en-US" altLang="en-US"/>
          </a:p>
        </p:txBody>
      </p:sp>
    </p:spTree>
    <p:extLst>
      <p:ext uri="{BB962C8B-B14F-4D97-AF65-F5344CB8AC3E}">
        <p14:creationId xmlns:p14="http://schemas.microsoft.com/office/powerpoint/2010/main" val="303304722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kumimoji="1"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0BC80F-B56F-4958-B668-C5F06C429F80}" type="slidenum">
              <a:rPr lang="en-US" altLang="en-US" smtClean="0"/>
              <a:pPr/>
              <a:t>1</a:t>
            </a:fld>
            <a:endParaRPr lang="en-US" altLang="en-US"/>
          </a:p>
        </p:txBody>
      </p:sp>
    </p:spTree>
    <p:extLst>
      <p:ext uri="{BB962C8B-B14F-4D97-AF65-F5344CB8AC3E}">
        <p14:creationId xmlns:p14="http://schemas.microsoft.com/office/powerpoint/2010/main" val="1120186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B81115-7417-43F8-A05E-0DA2C38F9B4C}" type="slidenum">
              <a:rPr lang="en-US" altLang="en-US"/>
              <a:pPr/>
              <a:t>2</a:t>
            </a:fld>
            <a:endParaRPr lang="en-US" altLang="en-US"/>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37909919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905000"/>
            <a:ext cx="7681913" cy="1523495"/>
          </a:xfrm>
        </p:spPr>
        <p:txBody>
          <a:bodyPr>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730249" y="4344988"/>
            <a:ext cx="7681913"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782426460"/>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83264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_Title and Content">
    <p:bg bwMode="black">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solidFill>
                  <a:srgbClr val="FFFFFF"/>
                </a:solidFill>
              </a:defRPr>
            </a:lvl1pPr>
          </a:lstStyle>
          <a:p>
            <a:r>
              <a:rPr lang="en-US"/>
              <a:t>Click to edit Master title style</a:t>
            </a:r>
            <a:endParaRPr lang="en-US" dirty="0"/>
          </a:p>
        </p:txBody>
      </p:sp>
      <p:sp>
        <p:nvSpPr>
          <p:cNvPr id="6" name="Text Placeholder 5"/>
          <p:cNvSpPr>
            <a:spLocks noGrp="1"/>
          </p:cNvSpPr>
          <p:nvPr>
            <p:ph type="body" sz="quarter" idx="10"/>
          </p:nvPr>
        </p:nvSpPr>
        <p:spPr bwMode="white">
          <a:xfrm>
            <a:off x="381000" y="1411553"/>
            <a:ext cx="8382000" cy="2200602"/>
          </a:xfrm>
        </p:spPr>
        <p:txBody>
          <a:bodyPr/>
          <a:lstStyle>
            <a:lvl1pPr>
              <a:buClr>
                <a:srgbClr val="FFFFFF"/>
              </a:buClr>
              <a:buSzPct val="70000"/>
              <a:buFont typeface="Wingdings" pitchFamily="2" charset="2"/>
              <a:buChar char="l"/>
              <a:defRPr>
                <a:solidFill>
                  <a:srgbClr val="FFFFFF"/>
                </a:solidFill>
              </a:defRPr>
            </a:lvl1pPr>
            <a:lvl2pPr>
              <a:buClr>
                <a:srgbClr val="FFFFFF"/>
              </a:buClr>
              <a:buSzPct val="70000"/>
              <a:buFont typeface="Wingdings" pitchFamily="2" charset="2"/>
              <a:buChar char="l"/>
              <a:defRPr>
                <a:solidFill>
                  <a:srgbClr val="FFFFFF"/>
                </a:solidFill>
              </a:defRPr>
            </a:lvl2pPr>
            <a:lvl3pPr>
              <a:buClr>
                <a:srgbClr val="FFFFFF"/>
              </a:buClr>
              <a:buSzPct val="70000"/>
              <a:buFont typeface="Wingdings" pitchFamily="2" charset="2"/>
              <a:buChar char="l"/>
              <a:defRPr>
                <a:solidFill>
                  <a:srgbClr val="FFFFFF"/>
                </a:solidFill>
              </a:defRPr>
            </a:lvl3pPr>
            <a:lvl4pPr>
              <a:buClr>
                <a:srgbClr val="FFFFFF"/>
              </a:buClr>
              <a:buSzPct val="70000"/>
              <a:buFont typeface="Wingdings" pitchFamily="2" charset="2"/>
              <a:buChar char="l"/>
              <a:defRPr>
                <a:solidFill>
                  <a:srgbClr val="FFFFFF"/>
                </a:solidFill>
              </a:defRPr>
            </a:lvl4pPr>
            <a:lvl5pPr>
              <a:buClr>
                <a:srgbClr val="FFFFFF"/>
              </a:buClr>
              <a:buSzPct val="70000"/>
              <a:buFont typeface="Wingdings" pitchFamily="2" charset="2"/>
              <a:buChar char="l"/>
              <a:defRPr>
                <a:solidFill>
                  <a:srgbClr val="FFFFF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a:solidFill>
                  <a:srgbClr val="000000"/>
                </a:solidFill>
                <a:effectLst/>
                <a:latin typeface="+mj-lt"/>
              </a:defRPr>
            </a:lvl1pPr>
          </a:lstStyle>
          <a:p>
            <a:pPr lvl="0"/>
            <a:r>
              <a:rPr lang="en-US"/>
              <a:t>Click to edit Master text styles</a:t>
            </a:r>
          </a:p>
        </p:txBody>
      </p:sp>
    </p:spTree>
    <p:extLst>
      <p:ext uri="{BB962C8B-B14F-4D97-AF65-F5344CB8AC3E}">
        <p14:creationId xmlns:p14="http://schemas.microsoft.com/office/powerpoint/2010/main" val="92465118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2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3792781799"/>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122238"/>
            <a:ext cx="8229600" cy="6008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a:xfrm>
            <a:off x="457200" y="6248400"/>
            <a:ext cx="1219200" cy="457200"/>
          </a:xfrm>
          <a:prstGeom prst="rect">
            <a:avLst/>
          </a:prstGeom>
        </p:spPr>
        <p:txBody>
          <a:bodyPr/>
          <a:lstStyle>
            <a:lvl1pPr>
              <a:defRPr/>
            </a:lvl1pPr>
          </a:lstStyle>
          <a:p>
            <a:endParaRPr lang="en-US" altLang="en-US"/>
          </a:p>
        </p:txBody>
      </p:sp>
      <p:sp>
        <p:nvSpPr>
          <p:cNvPr id="4" name="Footer Placeholder 3"/>
          <p:cNvSpPr>
            <a:spLocks noGrp="1"/>
          </p:cNvSpPr>
          <p:nvPr>
            <p:ph type="ftr" sz="quarter" idx="11"/>
          </p:nvPr>
        </p:nvSpPr>
        <p:spPr>
          <a:xfrm>
            <a:off x="1828800" y="6248400"/>
            <a:ext cx="5486400" cy="457200"/>
          </a:xfrm>
          <a:prstGeom prst="rect">
            <a:avLst/>
          </a:prstGeom>
        </p:spPr>
        <p:txBody>
          <a:bodyPr/>
          <a:lstStyle>
            <a:lvl1pPr>
              <a:defRPr/>
            </a:lvl1pPr>
          </a:lstStyle>
          <a:p>
            <a:r>
              <a:rPr lang="en-US" altLang="en-US"/>
              <a:t>©2016. Cengage Learning. All rights reserved.</a:t>
            </a:r>
          </a:p>
        </p:txBody>
      </p:sp>
      <p:sp>
        <p:nvSpPr>
          <p:cNvPr id="5" name="Slide Number Placeholder 4"/>
          <p:cNvSpPr>
            <a:spLocks noGrp="1"/>
          </p:cNvSpPr>
          <p:nvPr>
            <p:ph type="sldNum" sz="quarter" idx="12"/>
          </p:nvPr>
        </p:nvSpPr>
        <p:spPr>
          <a:xfrm>
            <a:off x="7543800" y="6248400"/>
            <a:ext cx="1143000" cy="457200"/>
          </a:xfrm>
          <a:prstGeom prst="rect">
            <a:avLst/>
          </a:prstGeom>
        </p:spPr>
        <p:txBody>
          <a:bodyPr/>
          <a:lstStyle>
            <a:lvl1pPr>
              <a:defRPr/>
            </a:lvl1pPr>
          </a:lstStyle>
          <a:p>
            <a:fld id="{560E63F0-7173-4EE7-ACA0-C018AA2B0AF0}" type="slidenum">
              <a:rPr lang="en-US" altLang="en-US"/>
              <a:pPr/>
              <a:t>‹#›</a:t>
            </a:fld>
            <a:endParaRPr lang="en-US" altLang="en-US"/>
          </a:p>
        </p:txBody>
      </p:sp>
    </p:spTree>
    <p:extLst>
      <p:ext uri="{BB962C8B-B14F-4D97-AF65-F5344CB8AC3E}">
        <p14:creationId xmlns:p14="http://schemas.microsoft.com/office/powerpoint/2010/main" val="30106546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8400"/>
            <a:ext cx="1219200" cy="457200"/>
          </a:xfrm>
          <a:prstGeom prst="rect">
            <a:avLst/>
          </a:prstGeom>
        </p:spPr>
        <p:txBody>
          <a:bodyPr/>
          <a:lstStyle>
            <a:lvl1pPr>
              <a:defRPr/>
            </a:lvl1pPr>
          </a:lstStyle>
          <a:p>
            <a:endParaRPr lang="en-US" altLang="en-US"/>
          </a:p>
        </p:txBody>
      </p:sp>
      <p:sp>
        <p:nvSpPr>
          <p:cNvPr id="6" name="Footer Placeholder 5"/>
          <p:cNvSpPr>
            <a:spLocks noGrp="1"/>
          </p:cNvSpPr>
          <p:nvPr>
            <p:ph type="ftr" sz="quarter" idx="11"/>
          </p:nvPr>
        </p:nvSpPr>
        <p:spPr>
          <a:xfrm>
            <a:off x="1828800" y="6248400"/>
            <a:ext cx="5486400" cy="457200"/>
          </a:xfrm>
          <a:prstGeom prst="rect">
            <a:avLst/>
          </a:prstGeom>
        </p:spPr>
        <p:txBody>
          <a:bodyPr/>
          <a:lstStyle>
            <a:lvl1pPr>
              <a:defRPr/>
            </a:lvl1pPr>
          </a:lstStyle>
          <a:p>
            <a:r>
              <a:rPr lang="en-US" altLang="en-US"/>
              <a:t>©2016. Cengage Learning. All rights reserved.</a:t>
            </a:r>
          </a:p>
        </p:txBody>
      </p:sp>
      <p:sp>
        <p:nvSpPr>
          <p:cNvPr id="7" name="Slide Number Placeholder 6"/>
          <p:cNvSpPr>
            <a:spLocks noGrp="1"/>
          </p:cNvSpPr>
          <p:nvPr>
            <p:ph type="sldNum" sz="quarter" idx="12"/>
          </p:nvPr>
        </p:nvSpPr>
        <p:spPr>
          <a:xfrm>
            <a:off x="7543800" y="6248400"/>
            <a:ext cx="1143000" cy="457200"/>
          </a:xfrm>
          <a:prstGeom prst="rect">
            <a:avLst/>
          </a:prstGeom>
        </p:spPr>
        <p:txBody>
          <a:bodyPr/>
          <a:lstStyle>
            <a:lvl1pPr>
              <a:defRPr/>
            </a:lvl1pPr>
          </a:lstStyle>
          <a:p>
            <a:fld id="{D0C9DA4F-4606-454C-BFD9-5CF63BD0B231}" type="slidenum">
              <a:rPr lang="en-US" altLang="en-US"/>
              <a:pPr/>
              <a:t>‹#›</a:t>
            </a:fld>
            <a:endParaRPr lang="en-US" altLang="en-US"/>
          </a:p>
        </p:txBody>
      </p:sp>
    </p:spTree>
    <p:extLst>
      <p:ext uri="{BB962C8B-B14F-4D97-AF65-F5344CB8AC3E}">
        <p14:creationId xmlns:p14="http://schemas.microsoft.com/office/powerpoint/2010/main" val="18309789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722313" y="1905000"/>
            <a:ext cx="8040688" cy="193899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60913996"/>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Demo, Video etc. &quot;special&quot; slides">
    <p:spTree>
      <p:nvGrpSpPr>
        <p:cNvPr id="1" name=""/>
        <p:cNvGrpSpPr/>
        <p:nvPr/>
      </p:nvGrpSpPr>
      <p:grpSpPr>
        <a:xfrm>
          <a:off x="0" y="0"/>
          <a:ext cx="0" cy="0"/>
          <a:chOff x="0" y="0"/>
          <a:chExt cx="0" cy="0"/>
        </a:xfrm>
      </p:grpSpPr>
      <p:sp>
        <p:nvSpPr>
          <p:cNvPr id="2" name="Title 1"/>
          <p:cNvSpPr>
            <a:spLocks noGrp="1"/>
          </p:cNvSpPr>
          <p:nvPr>
            <p:ph type="ctrTitle"/>
          </p:nvPr>
        </p:nvSpPr>
        <p:spPr>
          <a:xfrm>
            <a:off x="1369219" y="649805"/>
            <a:ext cx="7043208" cy="1523494"/>
          </a:xfrm>
        </p:spPr>
        <p:txBody>
          <a:bodyPr anchor="ctr" anchorCtr="0">
            <a:noAutofit/>
          </a:bodyPr>
          <a:lstStyle>
            <a:lvl1pPr>
              <a:lnSpc>
                <a:spcPct val="90000"/>
              </a:lnSpc>
              <a:defRPr sz="5400"/>
            </a:lvl1pPr>
          </a:lstStyle>
          <a:p>
            <a:r>
              <a:rPr lang="en-US"/>
              <a:t>Click to edit Master title style</a:t>
            </a:r>
            <a:endParaRPr lang="en-US" dirty="0"/>
          </a:p>
        </p:txBody>
      </p:sp>
      <p:sp>
        <p:nvSpPr>
          <p:cNvPr id="3" name="Subtitle 2"/>
          <p:cNvSpPr>
            <a:spLocks noGrp="1"/>
          </p:cNvSpPr>
          <p:nvPr>
            <p:ph type="subTitle" idx="1"/>
          </p:nvPr>
        </p:nvSpPr>
        <p:spPr>
          <a:xfrm>
            <a:off x="1368955" y="4344988"/>
            <a:ext cx="7043208" cy="461665"/>
          </a:xfrm>
        </p:spPr>
        <p:txBody>
          <a:bodyPr>
            <a:noAutofit/>
          </a:bodyPr>
          <a:lstStyle>
            <a:lvl1pPr marL="0" indent="0" algn="l">
              <a:lnSpc>
                <a:spcPct val="90000"/>
              </a:lnSpc>
              <a:spcBef>
                <a:spcPts val="0"/>
              </a:spcBef>
              <a:buNone/>
              <a:defRPr>
                <a:solidFill>
                  <a:schemeClr val="tx1"/>
                </a:soli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a:t>Click to edit Master subtitle style</a:t>
            </a:r>
            <a:endParaRPr lang="en-US" dirty="0"/>
          </a:p>
        </p:txBody>
      </p:sp>
      <p:sp>
        <p:nvSpPr>
          <p:cNvPr id="7" name="Text Placeholder 6"/>
          <p:cNvSpPr>
            <a:spLocks noGrp="1"/>
          </p:cNvSpPr>
          <p:nvPr>
            <p:ph type="body" sz="quarter" idx="10" hasCustomPrompt="1"/>
          </p:nvPr>
        </p:nvSpPr>
        <p:spPr>
          <a:xfrm>
            <a:off x="722049" y="2355850"/>
            <a:ext cx="7690114" cy="1384994"/>
          </a:xfrm>
        </p:spPr>
        <p:txBody>
          <a:bodyPr anchor="t" anchorCtr="0">
            <a:noAutofit/>
            <a:scene3d>
              <a:camera prst="orthographicFront"/>
              <a:lightRig rig="flat" dir="t"/>
            </a:scene3d>
            <a:sp3d extrusionH="88900" contourW="2540">
              <a:bevelT w="38100" h="31750"/>
              <a:contourClr>
                <a:srgbClr val="F4A234"/>
              </a:contourClr>
            </a:sp3d>
          </a:bodyPr>
          <a:lstStyle>
            <a:lvl1pPr marL="0" indent="0" algn="l">
              <a:buFont typeface="Arial" pitchFamily="34" charset="0"/>
              <a:buNone/>
              <a:defRPr kumimoji="0" lang="en-US" sz="10000" b="1" i="1" u="none" strike="noStrike" kern="1200" cap="none" spc="-642" normalizeH="0" baseline="0" noProof="0" dirty="0" smtClean="0">
                <a:ln w="11430"/>
                <a:gradFill>
                  <a:gsLst>
                    <a:gs pos="0">
                      <a:srgbClr val="0066FF"/>
                    </a:gs>
                    <a:gs pos="28000">
                      <a:srgbClr val="2E59B0"/>
                    </a:gs>
                    <a:gs pos="62000">
                      <a:srgbClr val="2B395F"/>
                    </a:gs>
                    <a:gs pos="88000">
                      <a:srgbClr val="000000"/>
                    </a:gs>
                  </a:gsLst>
                  <a:lin ang="5400000"/>
                </a:gradFill>
                <a:effectLst>
                  <a:outerShdw blurRad="50800" dist="39000" dir="5460000" algn="tl">
                    <a:srgbClr val="000000">
                      <a:alpha val="38000"/>
                    </a:srgbClr>
                  </a:outerShdw>
                </a:effectLst>
                <a:uLnTx/>
                <a:uFillTx/>
                <a:latin typeface="+mn-lt"/>
                <a:ea typeface="+mn-ea"/>
                <a:cs typeface="+mn-cs"/>
              </a:defRPr>
            </a:lvl1pPr>
          </a:lstStyle>
          <a:p>
            <a:pPr lvl="0"/>
            <a:r>
              <a:rPr lang="en-US" dirty="0"/>
              <a:t>click to…</a:t>
            </a:r>
          </a:p>
        </p:txBody>
      </p:sp>
    </p:spTree>
    <p:extLst>
      <p:ext uri="{BB962C8B-B14F-4D97-AF65-F5344CB8AC3E}">
        <p14:creationId xmlns:p14="http://schemas.microsoft.com/office/powerpoint/2010/main" val="34733822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381000" y="1411552"/>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61271548"/>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381000" y="1412875"/>
            <a:ext cx="8382000" cy="2210862"/>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85837674"/>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81000" y="1411553"/>
            <a:ext cx="4114800" cy="2129814"/>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11553"/>
            <a:ext cx="4114800" cy="2129814"/>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04786861"/>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81000" y="1411553"/>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4" name="Content Placeholder 3"/>
          <p:cNvSpPr>
            <a:spLocks noGrp="1"/>
          </p:cNvSpPr>
          <p:nvPr>
            <p:ph sz="half" idx="2"/>
          </p:nvPr>
        </p:nvSpPr>
        <p:spPr>
          <a:xfrm>
            <a:off x="380999" y="2174875"/>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981" y="1411553"/>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7666416"/>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63667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9360380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Prints in GRAYSCAL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663378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5.xml"/><Relationship Id="rId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6">
            <a:lum/>
          </a:blip>
          <a:srcRect/>
          <a:stretch>
            <a:fillRect/>
          </a:stretch>
        </a:blipFill>
        <a:effectLst/>
      </p:bgPr>
    </p:bg>
    <p:spTree>
      <p:nvGrpSpPr>
        <p:cNvPr id="1" name=""/>
        <p:cNvGrpSpPr/>
        <p:nvPr/>
      </p:nvGrpSpPr>
      <p:grpSpPr>
        <a:xfrm>
          <a:off x="0" y="0"/>
          <a:ext cx="0" cy="0"/>
          <a:chOff x="0" y="0"/>
          <a:chExt cx="0" cy="0"/>
        </a:xfrm>
      </p:grpSpPr>
      <p:pic>
        <p:nvPicPr>
          <p:cNvPr id="7" name="Picture 25" descr="7-00029_BAK_v03TOP"/>
          <p:cNvPicPr>
            <a:picLocks noChangeAspect="1" noChangeArrowheads="1"/>
          </p:cNvPicPr>
          <p:nvPr/>
        </p:nvPicPr>
        <p:blipFill>
          <a:blip r:embed="rId17"/>
          <a:srcRect/>
          <a:stretch>
            <a:fillRect/>
          </a:stretch>
        </p:blipFill>
        <p:spPr bwMode="auto">
          <a:xfrm>
            <a:off x="-18052" y="6008687"/>
            <a:ext cx="9159875" cy="849313"/>
          </a:xfrm>
          <a:prstGeom prst="rect">
            <a:avLst/>
          </a:prstGeom>
          <a:noFill/>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381000" y="1412875"/>
            <a:ext cx="8382000" cy="2135969"/>
          </a:xfrm>
          <a:prstGeom prst="rect">
            <a:avLst/>
          </a:prstGeom>
        </p:spPr>
        <p:txBody>
          <a:bodyPr vert="horz"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Box 3"/>
          <p:cNvSpPr txBox="1"/>
          <p:nvPr userDrawn="1"/>
        </p:nvSpPr>
        <p:spPr>
          <a:xfrm>
            <a:off x="0" y="6324600"/>
            <a:ext cx="7696200" cy="276999"/>
          </a:xfrm>
          <a:prstGeom prst="rect">
            <a:avLst/>
          </a:prstGeom>
          <a:noFill/>
        </p:spPr>
        <p:txBody>
          <a:bodyPr wrap="square" rtlCol="0">
            <a:spAutoFit/>
          </a:bodyPr>
          <a:lstStyle/>
          <a:p>
            <a:r>
              <a:rPr lang="en-US" sz="1200" dirty="0"/>
              <a:t>Systems</a:t>
            </a:r>
            <a:r>
              <a:rPr lang="en-US" sz="1200" baseline="0" dirty="0"/>
              <a:t> Analysis and Design in a Changing World, 7</a:t>
            </a:r>
            <a:r>
              <a:rPr lang="en-US" sz="1200" baseline="30000" dirty="0"/>
              <a:t>th</a:t>
            </a:r>
            <a:r>
              <a:rPr lang="en-US" sz="1200" baseline="0" dirty="0"/>
              <a:t> Edition – Chapter 3</a:t>
            </a:r>
            <a:r>
              <a:rPr lang="en-US" sz="1200" dirty="0"/>
              <a:t> </a:t>
            </a:r>
          </a:p>
        </p:txBody>
      </p:sp>
      <p:sp>
        <p:nvSpPr>
          <p:cNvPr id="6" name="Rectangle 5"/>
          <p:cNvSpPr/>
          <p:nvPr userDrawn="1"/>
        </p:nvSpPr>
        <p:spPr>
          <a:xfrm>
            <a:off x="8576891" y="6324600"/>
            <a:ext cx="372218" cy="276999"/>
          </a:xfrm>
          <a:prstGeom prst="rect">
            <a:avLst/>
          </a:prstGeom>
        </p:spPr>
        <p:txBody>
          <a:bodyPr wrap="none">
            <a:spAutoFit/>
          </a:bodyPr>
          <a:lstStyle/>
          <a:p>
            <a:fld id="{9578B1A5-17F2-40A4-AAAB-003A2BF963DA}" type="slidenum">
              <a:rPr lang="en-US" sz="1200" smtClean="0"/>
              <a:pPr/>
              <a:t>‹#›</a:t>
            </a:fld>
            <a:endParaRPr lang="en-US" sz="1200" dirty="0"/>
          </a:p>
        </p:txBody>
      </p:sp>
    </p:spTree>
    <p:extLst>
      <p:ext uri="{BB962C8B-B14F-4D97-AF65-F5344CB8AC3E}">
        <p14:creationId xmlns:p14="http://schemas.microsoft.com/office/powerpoint/2010/main" val="308239041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Lst>
  <p:transition>
    <p:fade/>
  </p:transition>
  <p:hf sldNum="0" hdr="0" dt="0"/>
  <p:txStyles>
    <p:titleStyle>
      <a:lvl1pPr algn="l" defTabSz="914363" rtl="0" eaLnBrk="1" latinLnBrk="0" hangingPunct="1">
        <a:lnSpc>
          <a:spcPct val="90000"/>
        </a:lnSpc>
        <a:spcBef>
          <a:spcPct val="0"/>
        </a:spcBef>
        <a:buNone/>
        <a:defRPr lang="en-US" sz="4800" b="0" kern="1200" cap="none" spc="-150"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396875" indent="-396875" algn="l" defTabSz="914363" rtl="0" eaLnBrk="1" latinLnBrk="0" hangingPunct="1">
        <a:lnSpc>
          <a:spcPct val="90000"/>
        </a:lnSpc>
        <a:spcBef>
          <a:spcPct val="20000"/>
        </a:spcBef>
        <a:buFontTx/>
        <a:buBlip>
          <a:blip r:embed="rId18"/>
        </a:buBlip>
        <a:defRPr sz="3200" kern="1200">
          <a:solidFill>
            <a:schemeClr val="tx1"/>
          </a:solidFill>
          <a:latin typeface="+mn-lt"/>
          <a:ea typeface="+mn-ea"/>
          <a:cs typeface="+mn-cs"/>
        </a:defRPr>
      </a:lvl1pPr>
      <a:lvl2pPr marL="914400" indent="-396875" algn="l" defTabSz="914363" rtl="0" eaLnBrk="1" latinLnBrk="0" hangingPunct="1">
        <a:lnSpc>
          <a:spcPct val="90000"/>
        </a:lnSpc>
        <a:spcBef>
          <a:spcPct val="20000"/>
        </a:spcBef>
        <a:buFontTx/>
        <a:buBlip>
          <a:blip r:embed="rId19"/>
        </a:buBlip>
        <a:defRPr sz="2800" kern="1200">
          <a:solidFill>
            <a:schemeClr val="tx1"/>
          </a:solidFill>
          <a:latin typeface="+mn-lt"/>
          <a:ea typeface="+mn-ea"/>
          <a:cs typeface="+mn-cs"/>
        </a:defRPr>
      </a:lvl2pPr>
      <a:lvl3pPr marL="1258888" indent="-344488" algn="l" defTabSz="914363" rtl="0" eaLnBrk="1" latinLnBrk="0" hangingPunct="1">
        <a:lnSpc>
          <a:spcPct val="90000"/>
        </a:lnSpc>
        <a:spcBef>
          <a:spcPct val="20000"/>
        </a:spcBef>
        <a:buFontTx/>
        <a:buBlip>
          <a:blip r:embed="rId19"/>
        </a:buBlip>
        <a:defRPr sz="2400" kern="1200">
          <a:solidFill>
            <a:schemeClr val="tx1"/>
          </a:solidFill>
          <a:latin typeface="+mn-lt"/>
          <a:ea typeface="+mn-ea"/>
          <a:cs typeface="+mn-cs"/>
        </a:defRPr>
      </a:lvl3pPr>
      <a:lvl4pPr marL="1604963" indent="-346075" algn="l" defTabSz="914363" rtl="0" eaLnBrk="1" latinLnBrk="0" hangingPunct="1">
        <a:lnSpc>
          <a:spcPct val="90000"/>
        </a:lnSpc>
        <a:spcBef>
          <a:spcPct val="20000"/>
        </a:spcBef>
        <a:buFontTx/>
        <a:buBlip>
          <a:blip r:embed="rId19"/>
        </a:buBlip>
        <a:defRPr sz="2400" kern="1200">
          <a:solidFill>
            <a:schemeClr val="tx1"/>
          </a:solidFill>
          <a:latin typeface="+mn-lt"/>
          <a:ea typeface="+mn-ea"/>
          <a:cs typeface="+mn-cs"/>
        </a:defRPr>
      </a:lvl4pPr>
      <a:lvl5pPr marL="1941513" indent="-336550" algn="l" defTabSz="914363" rtl="0" eaLnBrk="1" latinLnBrk="0" hangingPunct="1">
        <a:lnSpc>
          <a:spcPct val="90000"/>
        </a:lnSpc>
        <a:spcBef>
          <a:spcPct val="20000"/>
        </a:spcBef>
        <a:buFontTx/>
        <a:buBlip>
          <a:blip r:embed="rId19"/>
        </a:buBlip>
        <a:defRPr sz="2400" kern="1200">
          <a:solidFill>
            <a:schemeClr val="tx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06247924"/>
      </p:ext>
    </p:extLst>
  </p:cSld>
  <p:clrMap bg1="lt1" tx1="dk1" bg2="lt2" tx2="dk2" accent1="accent1" accent2="accent2" accent3="accent3" accent4="accent4" accent5="accent5" accent6="accent6" hlink="hlink" folHlink="folHlink"/>
  <p:sldLayoutIdLst>
    <p:sldLayoutId id="2147483710" r:id="rId1"/>
  </p:sldLayoutIdLst>
  <p:transition>
    <p:fade/>
  </p:transition>
  <p:hf sldNum="0" hdr="0" dt="0"/>
  <p:txStyles>
    <p:titleStyle>
      <a:lvl1pPr algn="l" defTabSz="914363" rtl="0" eaLnBrk="1" latinLnBrk="0" hangingPunct="1">
        <a:lnSpc>
          <a:spcPct val="90000"/>
        </a:lnSpc>
        <a:spcBef>
          <a:spcPct val="0"/>
        </a:spcBef>
        <a:buNone/>
        <a:defRPr lang="en-US" sz="4800" b="0" kern="1200" cap="none" spc="-125" dirty="0" smtClean="0">
          <a:ln w="3175">
            <a:noFill/>
          </a:ln>
          <a:gradFill>
            <a:gsLst>
              <a:gs pos="0">
                <a:srgbClr val="2E59B0"/>
              </a:gs>
              <a:gs pos="49000">
                <a:srgbClr val="161D32"/>
              </a:gs>
              <a:gs pos="100000">
                <a:srgbClr val="000000"/>
              </a:gs>
            </a:gsLst>
            <a:lin ang="5400000" scaled="0"/>
          </a:gradFill>
          <a:effectLst>
            <a:outerShdw blurRad="50800" dist="38100" dir="2700000" algn="tl" rotWithShape="0">
              <a:prstClr val="black">
                <a:alpha val="40000"/>
              </a:prstClr>
            </a:outerShdw>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1" kern="1200">
          <a:solidFill>
            <a:schemeClr val="tx1"/>
          </a:solidFill>
          <a:latin typeface="Courier New"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1" kern="1200">
          <a:solidFill>
            <a:schemeClr val="tx1"/>
          </a:solidFill>
          <a:latin typeface="Courier New"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1" kern="1200">
          <a:solidFill>
            <a:schemeClr val="tx1"/>
          </a:solidFill>
          <a:latin typeface="Courier New"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 y="1"/>
            <a:ext cx="8001000" cy="5943600"/>
          </a:xfrm>
          <a:prstGeom prst="rect">
            <a:avLst/>
          </a:prstGeom>
        </p:spPr>
      </p:pic>
      <p:sp>
        <p:nvSpPr>
          <p:cNvPr id="282627" name="Text Box 3"/>
          <p:cNvSpPr txBox="1">
            <a:spLocks noChangeArrowheads="1"/>
          </p:cNvSpPr>
          <p:nvPr/>
        </p:nvSpPr>
        <p:spPr bwMode="auto">
          <a:xfrm>
            <a:off x="891309" y="3886200"/>
            <a:ext cx="3680691"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4000" dirty="0">
                <a:solidFill>
                  <a:schemeClr val="bg1"/>
                </a:solidFill>
              </a:rPr>
              <a:t>Chapter 3</a:t>
            </a:r>
          </a:p>
        </p:txBody>
      </p:sp>
    </p:spTree>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algn="ctr"/>
            <a:r>
              <a:rPr lang="en-US" altLang="en-US" dirty="0"/>
              <a:t>Event Decomposition Technique</a:t>
            </a:r>
          </a:p>
        </p:txBody>
      </p:sp>
      <p:sp>
        <p:nvSpPr>
          <p:cNvPr id="246787" name="Rectangle 3"/>
          <p:cNvSpPr>
            <a:spLocks noGrp="1" noChangeArrowheads="1"/>
          </p:cNvSpPr>
          <p:nvPr>
            <p:ph idx="1"/>
          </p:nvPr>
        </p:nvSpPr>
        <p:spPr>
          <a:xfrm>
            <a:off x="457200" y="1600200"/>
            <a:ext cx="8305800" cy="4530725"/>
          </a:xfrm>
        </p:spPr>
        <p:txBody>
          <a:bodyPr/>
          <a:lstStyle/>
          <a:p>
            <a:pPr marL="571500" indent="-571500"/>
            <a:r>
              <a:rPr lang="en-GB" altLang="en-US" sz="2800"/>
              <a:t>More Comprehensive and Complete Technique</a:t>
            </a:r>
          </a:p>
          <a:p>
            <a:pPr marL="839788" lvl="1" indent="-495300"/>
            <a:r>
              <a:rPr lang="en-GB" altLang="en-US" sz="2400"/>
              <a:t>Identify the events that occur to which the system must respond. </a:t>
            </a:r>
          </a:p>
          <a:p>
            <a:pPr marL="839788" lvl="1" indent="-495300"/>
            <a:r>
              <a:rPr lang="en-GB" altLang="en-US" sz="2400"/>
              <a:t>For each event, name a use case (verb-noun) that describes what the system does when the event occurs</a:t>
            </a:r>
          </a:p>
          <a:p>
            <a:pPr marL="571500" indent="-571500"/>
            <a:r>
              <a:rPr lang="en-GB" altLang="en-US" sz="2800"/>
              <a:t>Event– something that occurs at a specific time and place, can be described, and should be remembered by the system</a:t>
            </a:r>
          </a:p>
        </p:txBody>
      </p:sp>
      <p:sp>
        <p:nvSpPr>
          <p:cNvPr id="4" name="TextBox 3"/>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Grp="1" noChangeArrowheads="1"/>
          </p:cNvSpPr>
          <p:nvPr>
            <p:ph type="title"/>
          </p:nvPr>
        </p:nvSpPr>
        <p:spPr>
          <a:xfrm>
            <a:off x="457200" y="122238"/>
            <a:ext cx="7543800" cy="664797"/>
          </a:xfrm>
        </p:spPr>
        <p:txBody>
          <a:bodyPr/>
          <a:lstStyle/>
          <a:p>
            <a:pPr algn="ctr"/>
            <a:r>
              <a:rPr lang="en-US" altLang="en-US" dirty="0"/>
              <a:t>Events and Use Cases</a:t>
            </a:r>
          </a:p>
        </p:txBody>
      </p:sp>
      <p:pic>
        <p:nvPicPr>
          <p:cNvPr id="249863"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93800" y="990600"/>
            <a:ext cx="6781800" cy="4998814"/>
          </a:xfrm>
          <a:noFill/>
          <a:ln/>
        </p:spPr>
      </p:pic>
      <p:sp>
        <p:nvSpPr>
          <p:cNvPr id="4" name="TextBox 3"/>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algn="ctr"/>
            <a:r>
              <a:rPr lang="en-US" altLang="en-US" dirty="0"/>
              <a:t>Types of Events</a:t>
            </a:r>
          </a:p>
        </p:txBody>
      </p:sp>
      <p:sp>
        <p:nvSpPr>
          <p:cNvPr id="248835" name="Rectangle 3"/>
          <p:cNvSpPr>
            <a:spLocks noGrp="1" noChangeArrowheads="1"/>
          </p:cNvSpPr>
          <p:nvPr>
            <p:ph idx="1"/>
          </p:nvPr>
        </p:nvSpPr>
        <p:spPr>
          <a:xfrm>
            <a:off x="457200" y="1066800"/>
            <a:ext cx="8229600" cy="4530725"/>
          </a:xfrm>
        </p:spPr>
        <p:txBody>
          <a:bodyPr/>
          <a:lstStyle/>
          <a:p>
            <a:pPr marL="571500" indent="-571500">
              <a:lnSpc>
                <a:spcPct val="90000"/>
              </a:lnSpc>
            </a:pPr>
            <a:r>
              <a:rPr lang="en-GB" altLang="en-US" sz="3200" dirty="0"/>
              <a:t>External Event</a:t>
            </a:r>
          </a:p>
          <a:p>
            <a:pPr marL="839788" lvl="1" indent="-495300">
              <a:lnSpc>
                <a:spcPct val="90000"/>
              </a:lnSpc>
            </a:pPr>
            <a:r>
              <a:rPr lang="en-GB" altLang="en-US" dirty="0"/>
              <a:t>an event that occurs outside the system, usually initiated by an external agent or actor</a:t>
            </a:r>
            <a:endParaRPr lang="en-GB" altLang="en-US" sz="2800" dirty="0"/>
          </a:p>
          <a:p>
            <a:pPr marL="571500" indent="-571500">
              <a:lnSpc>
                <a:spcPct val="90000"/>
              </a:lnSpc>
            </a:pPr>
            <a:r>
              <a:rPr lang="en-GB" altLang="en-US" sz="3200" dirty="0"/>
              <a:t>Temporal Event</a:t>
            </a:r>
          </a:p>
          <a:p>
            <a:pPr marL="839788" lvl="1" indent="-495300">
              <a:lnSpc>
                <a:spcPct val="90000"/>
              </a:lnSpc>
            </a:pPr>
            <a:r>
              <a:rPr lang="en-GB" altLang="en-US" dirty="0"/>
              <a:t>an event that occurs as a result of reaching a point in time</a:t>
            </a:r>
            <a:endParaRPr lang="en-GB" altLang="en-US" sz="2800" dirty="0"/>
          </a:p>
          <a:p>
            <a:pPr marL="571500" indent="-571500">
              <a:lnSpc>
                <a:spcPct val="90000"/>
              </a:lnSpc>
            </a:pPr>
            <a:r>
              <a:rPr lang="en-GB" altLang="en-US" sz="3200" dirty="0"/>
              <a:t>State Event</a:t>
            </a:r>
          </a:p>
          <a:p>
            <a:pPr marL="839788" lvl="1" indent="-495300">
              <a:lnSpc>
                <a:spcPct val="90000"/>
              </a:lnSpc>
            </a:pPr>
            <a:r>
              <a:rPr lang="en-GB" altLang="en-US" dirty="0"/>
              <a:t>an event that occurs when something happens inside the system that triggers some process</a:t>
            </a:r>
          </a:p>
          <a:p>
            <a:pPr marL="839788" lvl="1" indent="-495300">
              <a:lnSpc>
                <a:spcPct val="90000"/>
              </a:lnSpc>
            </a:pPr>
            <a:r>
              <a:rPr lang="en-GB" altLang="en-US" dirty="0"/>
              <a:t>reorder point is reached for inventory item</a:t>
            </a:r>
          </a:p>
        </p:txBody>
      </p:sp>
      <p:sp>
        <p:nvSpPr>
          <p:cNvPr id="4" name="TextBox 3"/>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algn="ctr"/>
            <a:r>
              <a:rPr lang="en-US" altLang="en-US" dirty="0"/>
              <a:t>External Event Checklist</a:t>
            </a:r>
          </a:p>
        </p:txBody>
      </p:sp>
      <p:sp>
        <p:nvSpPr>
          <p:cNvPr id="251907" name="Rectangle 3"/>
          <p:cNvSpPr>
            <a:spLocks noGrp="1" noChangeArrowheads="1"/>
          </p:cNvSpPr>
          <p:nvPr>
            <p:ph idx="1"/>
          </p:nvPr>
        </p:nvSpPr>
        <p:spPr>
          <a:xfrm>
            <a:off x="457200" y="1600200"/>
            <a:ext cx="8229600" cy="4530725"/>
          </a:xfrm>
        </p:spPr>
        <p:txBody>
          <a:bodyPr/>
          <a:lstStyle/>
          <a:p>
            <a:pPr marL="571500" indent="-571500"/>
            <a:r>
              <a:rPr lang="en-US" altLang="zh-CN" sz="2600">
                <a:ea typeface="宋体" panose="02010600030101010101" pitchFamily="2" charset="-122"/>
              </a:rPr>
              <a:t>External agent or actor wants something resulting in a transaction</a:t>
            </a:r>
          </a:p>
          <a:p>
            <a:pPr marL="839788" lvl="1" indent="-495300"/>
            <a:r>
              <a:rPr lang="en-US" altLang="zh-CN" sz="2200">
                <a:ea typeface="宋体" panose="02010600030101010101" pitchFamily="2" charset="-122"/>
              </a:rPr>
              <a:t>Customer buys a product</a:t>
            </a:r>
          </a:p>
          <a:p>
            <a:pPr marL="571500" indent="-571500"/>
            <a:r>
              <a:rPr lang="en-US" altLang="zh-CN" sz="2600">
                <a:ea typeface="宋体" panose="02010600030101010101" pitchFamily="2" charset="-122"/>
              </a:rPr>
              <a:t>External agent or actor wants some information</a:t>
            </a:r>
          </a:p>
          <a:p>
            <a:pPr marL="839788" lvl="1" indent="-495300"/>
            <a:r>
              <a:rPr lang="en-US" altLang="zh-CN" sz="2200">
                <a:ea typeface="宋体" panose="02010600030101010101" pitchFamily="2" charset="-122"/>
              </a:rPr>
              <a:t>Customer wants to know product details</a:t>
            </a:r>
          </a:p>
          <a:p>
            <a:pPr marL="571500" indent="-571500"/>
            <a:r>
              <a:rPr lang="en-US" altLang="zh-CN" sz="2600">
                <a:ea typeface="宋体" panose="02010600030101010101" pitchFamily="2" charset="-122"/>
              </a:rPr>
              <a:t>External data changed and needs to be updated</a:t>
            </a:r>
          </a:p>
          <a:p>
            <a:pPr marL="839788" lvl="1" indent="-495300"/>
            <a:r>
              <a:rPr lang="en-US" altLang="zh-CN" sz="2200">
                <a:ea typeface="宋体" panose="02010600030101010101" pitchFamily="2" charset="-122"/>
              </a:rPr>
              <a:t>Customer has new address and phone</a:t>
            </a:r>
          </a:p>
          <a:p>
            <a:pPr marL="571500" indent="-571500"/>
            <a:r>
              <a:rPr lang="en-US" altLang="zh-CN" sz="2600">
                <a:ea typeface="宋体" panose="02010600030101010101" pitchFamily="2" charset="-122"/>
              </a:rPr>
              <a:t>Management wants some information</a:t>
            </a:r>
          </a:p>
          <a:p>
            <a:pPr marL="839788" lvl="1" indent="-495300"/>
            <a:r>
              <a:rPr lang="en-GB" altLang="en-US" sz="2200"/>
              <a:t>Sales manager wants update on production plans</a:t>
            </a:r>
          </a:p>
        </p:txBody>
      </p:sp>
      <p:sp>
        <p:nvSpPr>
          <p:cNvPr id="4" name="TextBox 3"/>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algn="ctr"/>
            <a:r>
              <a:rPr lang="en-US" altLang="en-US" dirty="0"/>
              <a:t>Temporal Event Checklist</a:t>
            </a:r>
          </a:p>
        </p:txBody>
      </p:sp>
      <p:sp>
        <p:nvSpPr>
          <p:cNvPr id="252931" name="Rectangle 3"/>
          <p:cNvSpPr>
            <a:spLocks noGrp="1" noChangeArrowheads="1"/>
          </p:cNvSpPr>
          <p:nvPr>
            <p:ph idx="1"/>
          </p:nvPr>
        </p:nvSpPr>
        <p:spPr>
          <a:xfrm>
            <a:off x="457200" y="1600200"/>
            <a:ext cx="8229600" cy="4530725"/>
          </a:xfrm>
        </p:spPr>
        <p:txBody>
          <a:bodyPr/>
          <a:lstStyle/>
          <a:p>
            <a:pPr marL="571500" indent="-571500"/>
            <a:r>
              <a:rPr lang="en-US" altLang="zh-CN">
                <a:ea typeface="宋体" panose="02010600030101010101" pitchFamily="2" charset="-122"/>
              </a:rPr>
              <a:t>Internal outputs needed at points in time</a:t>
            </a:r>
          </a:p>
          <a:p>
            <a:pPr marL="839788" lvl="1" indent="-495300"/>
            <a:r>
              <a:rPr lang="en-US" altLang="zh-CN">
                <a:ea typeface="宋体" panose="02010600030101010101" pitchFamily="2" charset="-122"/>
              </a:rPr>
              <a:t>Management reports (summary or exception)</a:t>
            </a:r>
          </a:p>
          <a:p>
            <a:pPr marL="839788" lvl="1" indent="-495300"/>
            <a:r>
              <a:rPr lang="en-US" altLang="zh-CN">
                <a:ea typeface="宋体" panose="02010600030101010101" pitchFamily="2" charset="-122"/>
              </a:rPr>
              <a:t>Operational reports (detailed transactions)</a:t>
            </a:r>
          </a:p>
          <a:p>
            <a:pPr marL="839788" lvl="1" indent="-495300"/>
            <a:r>
              <a:rPr lang="en-US" altLang="zh-CN">
                <a:ea typeface="宋体" panose="02010600030101010101" pitchFamily="2" charset="-122"/>
              </a:rPr>
              <a:t>Internal statements and documents (including payroll)</a:t>
            </a:r>
          </a:p>
          <a:p>
            <a:pPr marL="571500" indent="-571500"/>
            <a:r>
              <a:rPr lang="en-US" altLang="zh-CN">
                <a:ea typeface="宋体" panose="02010600030101010101" pitchFamily="2" charset="-122"/>
              </a:rPr>
              <a:t>External outputs needed at points of time</a:t>
            </a:r>
          </a:p>
          <a:p>
            <a:pPr marL="839788" lvl="1" indent="-495300"/>
            <a:r>
              <a:rPr lang="en-US" altLang="zh-CN">
                <a:ea typeface="宋体" panose="02010600030101010101" pitchFamily="2" charset="-122"/>
              </a:rPr>
              <a:t>Statements, status reports, bills, reminders</a:t>
            </a:r>
            <a:endParaRPr lang="en-GB" altLang="en-US"/>
          </a:p>
        </p:txBody>
      </p:sp>
      <p:sp>
        <p:nvSpPr>
          <p:cNvPr id="4" name="TextBox 3"/>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381000" y="230188"/>
            <a:ext cx="8382000" cy="443198"/>
          </a:xfrm>
        </p:spPr>
        <p:txBody>
          <a:bodyPr/>
          <a:lstStyle/>
          <a:p>
            <a:pPr algn="ctr"/>
            <a:r>
              <a:rPr lang="en-US" altLang="en-US" sz="3200" dirty="0"/>
              <a:t>Finding the actual event that affects the system</a:t>
            </a:r>
          </a:p>
        </p:txBody>
      </p:sp>
      <p:pic>
        <p:nvPicPr>
          <p:cNvPr id="247815"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66800" y="1447800"/>
            <a:ext cx="6884988" cy="4411663"/>
          </a:xfrm>
          <a:noFill/>
          <a:ln/>
        </p:spPr>
      </p:pic>
      <p:sp>
        <p:nvSpPr>
          <p:cNvPr id="4" name="TextBox 3"/>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650" name="Rectangle 2"/>
          <p:cNvSpPr>
            <a:spLocks noGrp="1" noChangeArrowheads="1"/>
          </p:cNvSpPr>
          <p:nvPr>
            <p:ph type="title"/>
          </p:nvPr>
        </p:nvSpPr>
        <p:spPr/>
        <p:txBody>
          <a:bodyPr/>
          <a:lstStyle/>
          <a:p>
            <a:r>
              <a:rPr lang="en-US" altLang="en-US" sz="3200" dirty="0"/>
              <a:t>Tracing a sequence of transactions resulting in many events</a:t>
            </a:r>
          </a:p>
        </p:txBody>
      </p:sp>
      <p:pic>
        <p:nvPicPr>
          <p:cNvPr id="283653" name="Picture 5"/>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905000"/>
            <a:ext cx="8229600" cy="3602038"/>
          </a:xfrm>
          <a:noFill/>
          <a:ln/>
        </p:spPr>
      </p:pic>
      <p:sp>
        <p:nvSpPr>
          <p:cNvPr id="4" name="TextBox 3"/>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381000" y="230188"/>
            <a:ext cx="8382000" cy="484748"/>
          </a:xfrm>
        </p:spPr>
        <p:txBody>
          <a:bodyPr/>
          <a:lstStyle/>
          <a:p>
            <a:pPr algn="ctr"/>
            <a:r>
              <a:rPr lang="en-US" altLang="en-US" sz="3500" dirty="0"/>
              <a:t>Event Decomposition Technique: Specific Steps</a:t>
            </a:r>
          </a:p>
        </p:txBody>
      </p:sp>
      <p:sp>
        <p:nvSpPr>
          <p:cNvPr id="257027" name="Rectangle 3"/>
          <p:cNvSpPr>
            <a:spLocks noGrp="1" noChangeArrowheads="1"/>
          </p:cNvSpPr>
          <p:nvPr>
            <p:ph idx="1"/>
          </p:nvPr>
        </p:nvSpPr>
        <p:spPr>
          <a:xfrm>
            <a:off x="457200" y="1600200"/>
            <a:ext cx="8458200" cy="3841052"/>
          </a:xfrm>
        </p:spPr>
        <p:txBody>
          <a:bodyPr/>
          <a:lstStyle/>
          <a:p>
            <a:pPr marL="571500" indent="-571500">
              <a:lnSpc>
                <a:spcPct val="90000"/>
              </a:lnSpc>
              <a:buFont typeface="Wingdings" panose="05000000000000000000" pitchFamily="2" charset="2"/>
              <a:buAutoNum type="arabicPeriod"/>
            </a:pPr>
            <a:r>
              <a:rPr lang="en-US" altLang="en-US" sz="2600" dirty="0"/>
              <a:t>Consider the external events in the system environment that require a response from the system by using the checklist shown in Slide 11</a:t>
            </a:r>
          </a:p>
          <a:p>
            <a:pPr marL="571500" indent="-571500">
              <a:lnSpc>
                <a:spcPct val="90000"/>
              </a:lnSpc>
              <a:buFont typeface="Wingdings" panose="05000000000000000000" pitchFamily="2" charset="2"/>
              <a:buAutoNum type="arabicPeriod"/>
            </a:pPr>
            <a:r>
              <a:rPr lang="en-US" altLang="en-US" sz="2600" dirty="0"/>
              <a:t>For each external event, identify and name the use case that the system requires</a:t>
            </a:r>
          </a:p>
          <a:p>
            <a:pPr marL="571500" indent="-571500">
              <a:lnSpc>
                <a:spcPct val="90000"/>
              </a:lnSpc>
              <a:buFont typeface="Wingdings" panose="05000000000000000000" pitchFamily="2" charset="2"/>
              <a:buAutoNum type="arabicPeriod"/>
            </a:pPr>
            <a:r>
              <a:rPr lang="en-US" altLang="en-US" sz="2600" dirty="0"/>
              <a:t>Consider the temporal events that require a response from the system by using the checklist shown in Slide 13</a:t>
            </a:r>
          </a:p>
          <a:p>
            <a:pPr marL="571500" indent="-571500">
              <a:lnSpc>
                <a:spcPct val="90000"/>
              </a:lnSpc>
              <a:buFont typeface="Wingdings" panose="05000000000000000000" pitchFamily="2" charset="2"/>
              <a:buAutoNum type="arabicPeriod"/>
            </a:pPr>
            <a:r>
              <a:rPr lang="en-US" altLang="en-US" sz="2600" dirty="0"/>
              <a:t>For each temporal event, identify and name the use case that the system requires and then establish the point of time that will trigger the use case</a:t>
            </a:r>
            <a:endParaRPr lang="en-GB" altLang="en-US" sz="2600" dirty="0"/>
          </a:p>
        </p:txBody>
      </p:sp>
      <p:sp>
        <p:nvSpPr>
          <p:cNvPr id="4" name="TextBox 3"/>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a:xfrm>
            <a:off x="381000" y="230188"/>
            <a:ext cx="8382000" cy="872547"/>
          </a:xfrm>
        </p:spPr>
        <p:txBody>
          <a:bodyPr/>
          <a:lstStyle/>
          <a:p>
            <a:pPr algn="ctr"/>
            <a:r>
              <a:rPr lang="en-US" altLang="en-US" sz="3500" dirty="0"/>
              <a:t>Event Decomposition Technique: Specific Steps </a:t>
            </a:r>
            <a:r>
              <a:rPr lang="en-US" altLang="en-US" sz="2800" dirty="0"/>
              <a:t>(continued)</a:t>
            </a:r>
          </a:p>
        </p:txBody>
      </p:sp>
      <p:sp>
        <p:nvSpPr>
          <p:cNvPr id="258051" name="Rectangle 3"/>
          <p:cNvSpPr>
            <a:spLocks noGrp="1" noChangeArrowheads="1"/>
          </p:cNvSpPr>
          <p:nvPr>
            <p:ph idx="1"/>
          </p:nvPr>
        </p:nvSpPr>
        <p:spPr>
          <a:xfrm>
            <a:off x="457200" y="1600200"/>
            <a:ext cx="8458200" cy="4530725"/>
          </a:xfrm>
        </p:spPr>
        <p:txBody>
          <a:bodyPr/>
          <a:lstStyle/>
          <a:p>
            <a:pPr marL="571500" indent="-571500">
              <a:lnSpc>
                <a:spcPct val="80000"/>
              </a:lnSpc>
              <a:buFont typeface="Wingdings" panose="05000000000000000000" pitchFamily="2" charset="2"/>
              <a:buAutoNum type="arabicPeriod" startAt="5"/>
            </a:pPr>
            <a:r>
              <a:rPr lang="en-US" altLang="en-US" sz="2600"/>
              <a:t>Consider the state events that the system might respond to, particularly if it is a real-time system in which devices or internal state changes trigger use cases.</a:t>
            </a:r>
          </a:p>
          <a:p>
            <a:pPr marL="571500" indent="-571500">
              <a:lnSpc>
                <a:spcPct val="80000"/>
              </a:lnSpc>
              <a:buFont typeface="Wingdings" panose="05000000000000000000" pitchFamily="2" charset="2"/>
              <a:buAutoNum type="arabicPeriod" startAt="5"/>
            </a:pPr>
            <a:r>
              <a:rPr lang="en-US" altLang="en-US" sz="2600"/>
              <a:t>For each state event, identify and name the use case that the system requires and then define the state change.</a:t>
            </a:r>
          </a:p>
          <a:p>
            <a:pPr marL="571500" indent="-571500">
              <a:lnSpc>
                <a:spcPct val="80000"/>
              </a:lnSpc>
              <a:buFont typeface="Wingdings" panose="05000000000000000000" pitchFamily="2" charset="2"/>
              <a:buAutoNum type="arabicPeriod" startAt="5"/>
            </a:pPr>
            <a:r>
              <a:rPr lang="en-US" altLang="en-US" sz="2600"/>
              <a:t>When events and use cases are defined, check to see if they are required by using the perfect technology assumption. Do not include events that involve such system controls as login, logout, change password, and backup or restore the database, as these are put in later.</a:t>
            </a:r>
            <a:endParaRPr lang="en-GB" altLang="en-US" sz="2600"/>
          </a:p>
        </p:txBody>
      </p:sp>
      <p:sp>
        <p:nvSpPr>
          <p:cNvPr id="4" name="TextBox 3"/>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2"/>
          <p:cNvSpPr>
            <a:spLocks noGrp="1" noChangeArrowheads="1"/>
          </p:cNvSpPr>
          <p:nvPr>
            <p:ph type="title"/>
          </p:nvPr>
        </p:nvSpPr>
        <p:spPr>
          <a:xfrm>
            <a:off x="381000" y="230188"/>
            <a:ext cx="8382000" cy="498598"/>
          </a:xfrm>
        </p:spPr>
        <p:txBody>
          <a:bodyPr/>
          <a:lstStyle/>
          <a:p>
            <a:pPr algn="ctr"/>
            <a:r>
              <a:rPr lang="en-US" altLang="en-US" sz="3600" dirty="0"/>
              <a:t>Event Decomposition Technique: Benefits</a:t>
            </a:r>
          </a:p>
        </p:txBody>
      </p:sp>
      <p:sp>
        <p:nvSpPr>
          <p:cNvPr id="259075" name="Rectangle 3"/>
          <p:cNvSpPr>
            <a:spLocks noGrp="1" noChangeArrowheads="1"/>
          </p:cNvSpPr>
          <p:nvPr>
            <p:ph idx="1"/>
          </p:nvPr>
        </p:nvSpPr>
        <p:spPr>
          <a:xfrm>
            <a:off x="457200" y="1600201"/>
            <a:ext cx="8229600" cy="3657600"/>
          </a:xfrm>
        </p:spPr>
        <p:txBody>
          <a:bodyPr/>
          <a:lstStyle/>
          <a:p>
            <a:pPr marL="571500" indent="-571500">
              <a:lnSpc>
                <a:spcPct val="90000"/>
              </a:lnSpc>
            </a:pPr>
            <a:r>
              <a:rPr lang="en-GB" altLang="en-US" sz="2600" dirty="0"/>
              <a:t>Events are broader than user goal: Capture temporal and state events</a:t>
            </a:r>
          </a:p>
          <a:p>
            <a:pPr marL="571500" indent="-571500">
              <a:lnSpc>
                <a:spcPct val="90000"/>
              </a:lnSpc>
            </a:pPr>
            <a:r>
              <a:rPr lang="en-GB" altLang="en-US" sz="2600" dirty="0"/>
              <a:t>Help decompose at the right level of analysis: an elementary business process (EBP)</a:t>
            </a:r>
          </a:p>
          <a:p>
            <a:pPr marL="571500" indent="-571500">
              <a:lnSpc>
                <a:spcPct val="90000"/>
              </a:lnSpc>
            </a:pPr>
            <a:r>
              <a:rPr lang="en-GB" altLang="en-US" sz="2600" dirty="0"/>
              <a:t>EBP is a fundamental business process performed by one person, in one place, in response to a business event</a:t>
            </a:r>
          </a:p>
          <a:p>
            <a:pPr marL="571500" indent="-571500">
              <a:lnSpc>
                <a:spcPct val="90000"/>
              </a:lnSpc>
            </a:pPr>
            <a:r>
              <a:rPr lang="en-GB" altLang="en-US" sz="2600" dirty="0"/>
              <a:t>Uses perfect technology assumption to make sure functions that support the users work are identified and not additional functions for security and system controls</a:t>
            </a:r>
            <a:endParaRPr lang="en-GB" altLang="en-US" sz="2800" dirty="0"/>
          </a:p>
        </p:txBody>
      </p:sp>
      <p:sp>
        <p:nvSpPr>
          <p:cNvPr id="4" name="TextBox 3"/>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algn="ctr"/>
            <a:r>
              <a:rPr lang="en-US" altLang="en-US" dirty="0"/>
              <a:t>Chapter 3 Outline</a:t>
            </a:r>
          </a:p>
        </p:txBody>
      </p:sp>
      <p:sp>
        <p:nvSpPr>
          <p:cNvPr id="74755" name="Rectangle 3"/>
          <p:cNvSpPr>
            <a:spLocks noGrp="1" noChangeArrowheads="1"/>
          </p:cNvSpPr>
          <p:nvPr>
            <p:ph idx="1"/>
          </p:nvPr>
        </p:nvSpPr>
        <p:spPr>
          <a:xfrm>
            <a:off x="457200" y="1752600"/>
            <a:ext cx="8229600" cy="2511457"/>
          </a:xfrm>
        </p:spPr>
        <p:txBody>
          <a:bodyPr/>
          <a:lstStyle/>
          <a:p>
            <a:r>
              <a:rPr lang="en-US" altLang="en-US" dirty="0"/>
              <a:t>User Stories and Use Cases</a:t>
            </a:r>
          </a:p>
          <a:p>
            <a:r>
              <a:rPr lang="en-US" altLang="zh-CN" dirty="0">
                <a:ea typeface="宋体" panose="02010600030101010101" pitchFamily="2" charset="-122"/>
              </a:rPr>
              <a:t>Use Cases and the User Goal Technique</a:t>
            </a:r>
          </a:p>
          <a:p>
            <a:r>
              <a:rPr lang="en-US" altLang="zh-CN" dirty="0">
                <a:ea typeface="宋体" panose="02010600030101010101" pitchFamily="2" charset="-122"/>
              </a:rPr>
              <a:t>Use Cases and Event Decomposition</a:t>
            </a:r>
          </a:p>
          <a:p>
            <a:r>
              <a:rPr lang="en-US" altLang="zh-CN" dirty="0">
                <a:ea typeface="宋体" panose="02010600030101010101" pitchFamily="2" charset="-122"/>
              </a:rPr>
              <a:t>Use Cases in the Ridgeline Mountain Outfitters Case</a:t>
            </a: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2"/>
          <p:cNvSpPr>
            <a:spLocks noGrp="1" noChangeArrowheads="1"/>
          </p:cNvSpPr>
          <p:nvPr>
            <p:ph type="title"/>
          </p:nvPr>
        </p:nvSpPr>
        <p:spPr/>
        <p:txBody>
          <a:bodyPr/>
          <a:lstStyle/>
          <a:p>
            <a:pPr algn="ctr"/>
            <a:r>
              <a:rPr lang="en-US" altLang="en-US" sz="4000" dirty="0"/>
              <a:t>Use Cases and Brief Use Case Descriptions</a:t>
            </a:r>
          </a:p>
        </p:txBody>
      </p:sp>
      <p:sp>
        <p:nvSpPr>
          <p:cNvPr id="267267" name="Rectangle 3"/>
          <p:cNvSpPr>
            <a:spLocks noGrp="1" noChangeArrowheads="1"/>
          </p:cNvSpPr>
          <p:nvPr>
            <p:ph type="body" sz="quarter" idx="4294967295"/>
          </p:nvPr>
        </p:nvSpPr>
        <p:spPr>
          <a:xfrm>
            <a:off x="0" y="1411288"/>
            <a:ext cx="8382000" cy="2211387"/>
          </a:xfrm>
        </p:spPr>
        <p:txBody>
          <a:bodyPr/>
          <a:lstStyle/>
          <a:p>
            <a:pPr marL="571500" indent="-571500"/>
            <a:endParaRPr lang="en-GB" altLang="en-US" sz="2400"/>
          </a:p>
          <a:p>
            <a:pPr marL="571500" indent="-571500"/>
            <a:endParaRPr lang="en-GB" altLang="en-US" sz="2800"/>
          </a:p>
        </p:txBody>
      </p:sp>
      <p:sp>
        <p:nvSpPr>
          <p:cNvPr id="3" name="Content Placeholder 2"/>
          <p:cNvSpPr>
            <a:spLocks noGrp="1"/>
          </p:cNvSpPr>
          <p:nvPr>
            <p:ph idx="1"/>
          </p:nvPr>
        </p:nvSpPr>
        <p:spPr>
          <a:xfrm>
            <a:off x="381000" y="1187386"/>
            <a:ext cx="8382000" cy="775597"/>
          </a:xfrm>
        </p:spPr>
        <p:txBody>
          <a:bodyPr/>
          <a:lstStyle/>
          <a:p>
            <a:r>
              <a:rPr lang="en-GB" altLang="en-US" sz="2800" dirty="0"/>
              <a:t>Brief use case description is often a one sentence description showing the main steps in a use case</a:t>
            </a:r>
          </a:p>
        </p:txBody>
      </p:sp>
      <p:pic>
        <p:nvPicPr>
          <p:cNvPr id="4" name="Picture 3"/>
          <p:cNvPicPr>
            <a:picLocks noChangeAspect="1"/>
          </p:cNvPicPr>
          <p:nvPr/>
        </p:nvPicPr>
        <p:blipFill>
          <a:blip r:embed="rId2"/>
          <a:stretch>
            <a:fillRect/>
          </a:stretch>
        </p:blipFill>
        <p:spPr>
          <a:xfrm>
            <a:off x="990600" y="2819400"/>
            <a:ext cx="7060366" cy="2395309"/>
          </a:xfrm>
          <a:prstGeom prst="rect">
            <a:avLst/>
          </a:prstGeom>
        </p:spPr>
      </p:pic>
      <p:sp>
        <p:nvSpPr>
          <p:cNvPr id="6" name="TextBox 5"/>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a:xfrm>
            <a:off x="381000" y="230188"/>
            <a:ext cx="8382000" cy="498598"/>
          </a:xfrm>
        </p:spPr>
        <p:txBody>
          <a:bodyPr/>
          <a:lstStyle/>
          <a:p>
            <a:pPr algn="ctr"/>
            <a:r>
              <a:rPr lang="en-US" altLang="en-US" sz="3600" dirty="0"/>
              <a:t>RMO CSMS Project Use Cases</a:t>
            </a:r>
          </a:p>
        </p:txBody>
      </p:sp>
      <p:pic>
        <p:nvPicPr>
          <p:cNvPr id="3" name="Picture 2"/>
          <p:cNvPicPr>
            <a:picLocks noChangeAspect="1"/>
          </p:cNvPicPr>
          <p:nvPr/>
        </p:nvPicPr>
        <p:blipFill>
          <a:blip r:embed="rId2"/>
          <a:stretch>
            <a:fillRect/>
          </a:stretch>
        </p:blipFill>
        <p:spPr>
          <a:xfrm>
            <a:off x="1904518" y="914400"/>
            <a:ext cx="5563082" cy="4511431"/>
          </a:xfrm>
          <a:prstGeom prst="rect">
            <a:avLst/>
          </a:prstGeom>
        </p:spPr>
      </p:pic>
      <p:sp>
        <p:nvSpPr>
          <p:cNvPr id="4" name="TextBox 3"/>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2"/>
          <p:cNvSpPr>
            <a:spLocks noGrp="1" noChangeArrowheads="1"/>
          </p:cNvSpPr>
          <p:nvPr>
            <p:ph type="title"/>
          </p:nvPr>
        </p:nvSpPr>
        <p:spPr>
          <a:xfrm>
            <a:off x="381000" y="230188"/>
            <a:ext cx="8382000" cy="498598"/>
          </a:xfrm>
        </p:spPr>
        <p:txBody>
          <a:bodyPr/>
          <a:lstStyle/>
          <a:p>
            <a:pPr algn="ctr"/>
            <a:r>
              <a:rPr lang="en-US" altLang="en-US" sz="3600" dirty="0"/>
              <a:t>RMO CSMS Project Use Cases</a:t>
            </a:r>
          </a:p>
        </p:txBody>
      </p:sp>
      <p:pic>
        <p:nvPicPr>
          <p:cNvPr id="3" name="Picture 2"/>
          <p:cNvPicPr>
            <a:picLocks noChangeAspect="1"/>
          </p:cNvPicPr>
          <p:nvPr/>
        </p:nvPicPr>
        <p:blipFill>
          <a:blip r:embed="rId2"/>
          <a:stretch>
            <a:fillRect/>
          </a:stretch>
        </p:blipFill>
        <p:spPr>
          <a:xfrm>
            <a:off x="1904518" y="1619093"/>
            <a:ext cx="5563082" cy="3619814"/>
          </a:xfrm>
          <a:prstGeom prst="rect">
            <a:avLst/>
          </a:prstGeom>
        </p:spPr>
      </p:pic>
      <p:sp>
        <p:nvSpPr>
          <p:cNvPr id="4" name="TextBox 3"/>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2"/>
          <p:cNvSpPr>
            <a:spLocks noGrp="1" noChangeArrowheads="1"/>
          </p:cNvSpPr>
          <p:nvPr>
            <p:ph type="title"/>
          </p:nvPr>
        </p:nvSpPr>
        <p:spPr>
          <a:xfrm>
            <a:off x="381000" y="230188"/>
            <a:ext cx="8382000" cy="498598"/>
          </a:xfrm>
        </p:spPr>
        <p:txBody>
          <a:bodyPr/>
          <a:lstStyle/>
          <a:p>
            <a:pPr algn="ctr"/>
            <a:r>
              <a:rPr lang="en-US" altLang="en-US" sz="3600" dirty="0"/>
              <a:t>RMO CSMS Project Use Cases</a:t>
            </a:r>
          </a:p>
        </p:txBody>
      </p:sp>
      <p:pic>
        <p:nvPicPr>
          <p:cNvPr id="3" name="Picture 2"/>
          <p:cNvPicPr>
            <a:picLocks noChangeAspect="1"/>
          </p:cNvPicPr>
          <p:nvPr/>
        </p:nvPicPr>
        <p:blipFill>
          <a:blip r:embed="rId2"/>
          <a:stretch>
            <a:fillRect/>
          </a:stretch>
        </p:blipFill>
        <p:spPr>
          <a:xfrm>
            <a:off x="1896897" y="1573369"/>
            <a:ext cx="5570703" cy="3711262"/>
          </a:xfrm>
          <a:prstGeom prst="rect">
            <a:avLst/>
          </a:prstGeom>
        </p:spPr>
      </p:pic>
      <p:sp>
        <p:nvSpPr>
          <p:cNvPr id="4" name="TextBox 3"/>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2"/>
          <p:cNvSpPr>
            <a:spLocks noGrp="1" noChangeArrowheads="1"/>
          </p:cNvSpPr>
          <p:nvPr>
            <p:ph type="title"/>
          </p:nvPr>
        </p:nvSpPr>
        <p:spPr>
          <a:xfrm>
            <a:off x="381000" y="230188"/>
            <a:ext cx="8382000" cy="498598"/>
          </a:xfrm>
        </p:spPr>
        <p:txBody>
          <a:bodyPr/>
          <a:lstStyle/>
          <a:p>
            <a:pPr algn="ctr"/>
            <a:r>
              <a:rPr lang="en-US" altLang="en-US" sz="3600" dirty="0"/>
              <a:t>RMO CSMS Project Use Cases</a:t>
            </a:r>
          </a:p>
        </p:txBody>
      </p:sp>
      <p:pic>
        <p:nvPicPr>
          <p:cNvPr id="3" name="Picture 2"/>
          <p:cNvPicPr>
            <a:picLocks noChangeAspect="1"/>
          </p:cNvPicPr>
          <p:nvPr/>
        </p:nvPicPr>
        <p:blipFill>
          <a:blip r:embed="rId2"/>
          <a:stretch>
            <a:fillRect/>
          </a:stretch>
        </p:blipFill>
        <p:spPr>
          <a:xfrm>
            <a:off x="1896897" y="762000"/>
            <a:ext cx="5570703" cy="1996613"/>
          </a:xfrm>
          <a:prstGeom prst="rect">
            <a:avLst/>
          </a:prstGeom>
        </p:spPr>
      </p:pic>
      <p:pic>
        <p:nvPicPr>
          <p:cNvPr id="7" name="Picture 6"/>
          <p:cNvPicPr>
            <a:picLocks noChangeAspect="1"/>
          </p:cNvPicPr>
          <p:nvPr/>
        </p:nvPicPr>
        <p:blipFill>
          <a:blip r:embed="rId3"/>
          <a:stretch>
            <a:fillRect/>
          </a:stretch>
        </p:blipFill>
        <p:spPr>
          <a:xfrm>
            <a:off x="1889277" y="2895600"/>
            <a:ext cx="5578323" cy="3101609"/>
          </a:xfrm>
          <a:prstGeom prst="rect">
            <a:avLst/>
          </a:prstGeom>
        </p:spPr>
      </p:pic>
      <p:sp>
        <p:nvSpPr>
          <p:cNvPr id="5" name="TextBox 4"/>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algn="ctr"/>
            <a:r>
              <a:rPr lang="en-US" altLang="en-US" dirty="0"/>
              <a:t>Use Case Diagrams</a:t>
            </a:r>
          </a:p>
        </p:txBody>
      </p:sp>
      <p:sp>
        <p:nvSpPr>
          <p:cNvPr id="272387" name="Rectangle 3"/>
          <p:cNvSpPr>
            <a:spLocks noGrp="1" noChangeArrowheads="1"/>
          </p:cNvSpPr>
          <p:nvPr>
            <p:ph idx="1"/>
          </p:nvPr>
        </p:nvSpPr>
        <p:spPr>
          <a:xfrm>
            <a:off x="381000" y="1219200"/>
            <a:ext cx="8382000" cy="3748719"/>
          </a:xfrm>
        </p:spPr>
        <p:txBody>
          <a:bodyPr/>
          <a:lstStyle/>
          <a:p>
            <a:r>
              <a:rPr lang="en-GB" altLang="en-US" sz="2800" dirty="0"/>
              <a:t>Use case diagram— a UML model used to graphically show uses cases and their relationships to actors</a:t>
            </a:r>
          </a:p>
          <a:p>
            <a:r>
              <a:rPr lang="en-GB" altLang="en-US" sz="2800" dirty="0"/>
              <a:t>Recall UML is Unified </a:t>
            </a:r>
            <a:r>
              <a:rPr lang="en-GB" altLang="en-US" sz="2800" dirty="0" err="1"/>
              <a:t>Modeling</a:t>
            </a:r>
            <a:r>
              <a:rPr lang="en-GB" altLang="en-US" sz="2800" dirty="0"/>
              <a:t> Language, the standard for diagrams and terminology for developing information systems</a:t>
            </a:r>
          </a:p>
          <a:p>
            <a:r>
              <a:rPr lang="en-GB" altLang="en-US" sz="2800" dirty="0"/>
              <a:t>Actor is the UML name for a end user </a:t>
            </a:r>
          </a:p>
          <a:p>
            <a:r>
              <a:rPr lang="en-GB" altLang="en-US" sz="2800" b="1" dirty="0"/>
              <a:t>Automation boundary</a:t>
            </a:r>
            <a:r>
              <a:rPr lang="en-GB" altLang="en-US" sz="2800" dirty="0"/>
              <a:t>— the boundary between the computerized portion of the application and the users who operate the application</a:t>
            </a:r>
          </a:p>
        </p:txBody>
      </p:sp>
      <p:sp>
        <p:nvSpPr>
          <p:cNvPr id="272388" name="Rectangle 4"/>
          <p:cNvSpPr>
            <a:spLocks noChangeArrowheads="1"/>
          </p:cNvSpPr>
          <p:nvPr/>
        </p:nvSpPr>
        <p:spPr bwMode="auto">
          <a:xfrm>
            <a:off x="609600" y="1524000"/>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839788" indent="-4953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31888" indent="-43815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370013" indent="-381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1663700" indent="-381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1209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5781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0353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4925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endParaRPr lang="en-GB" altLang="en-US" sz="2400" dirty="0"/>
          </a:p>
        </p:txBody>
      </p:sp>
      <p:sp>
        <p:nvSpPr>
          <p:cNvPr id="5" name="TextBox 4"/>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title"/>
          </p:nvPr>
        </p:nvSpPr>
        <p:spPr>
          <a:xfrm>
            <a:off x="457200" y="122238"/>
            <a:ext cx="7543800" cy="664797"/>
          </a:xfrm>
        </p:spPr>
        <p:txBody>
          <a:bodyPr/>
          <a:lstStyle/>
          <a:p>
            <a:pPr algn="ctr"/>
            <a:r>
              <a:rPr lang="en-US" altLang="en-US" dirty="0"/>
              <a:t>Use Case Diagrams Symbols</a:t>
            </a:r>
          </a:p>
        </p:txBody>
      </p:sp>
      <p:sp>
        <p:nvSpPr>
          <p:cNvPr id="273411" name="Rectangle 3"/>
          <p:cNvSpPr>
            <a:spLocks noGrp="1" noChangeArrowheads="1"/>
          </p:cNvSpPr>
          <p:nvPr>
            <p:ph type="body" sz="half" idx="1"/>
          </p:nvPr>
        </p:nvSpPr>
        <p:spPr/>
        <p:txBody>
          <a:bodyPr/>
          <a:lstStyle/>
          <a:p>
            <a:pPr marL="571500" indent="-571500"/>
            <a:endParaRPr lang="en-GB" altLang="en-US" sz="2400"/>
          </a:p>
          <a:p>
            <a:pPr marL="571500" indent="-571500"/>
            <a:endParaRPr lang="en-GB" altLang="en-US" sz="2800"/>
          </a:p>
        </p:txBody>
      </p:sp>
      <p:pic>
        <p:nvPicPr>
          <p:cNvPr id="273416" name="Picture 8"/>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685800" y="1219200"/>
            <a:ext cx="7620000" cy="4329113"/>
          </a:xfrm>
          <a:noFill/>
          <a:ln/>
        </p:spPr>
      </p:pic>
      <p:sp>
        <p:nvSpPr>
          <p:cNvPr id="6" name="TextBox 5"/>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a:xfrm>
            <a:off x="457200" y="685800"/>
            <a:ext cx="2667000" cy="3733800"/>
          </a:xfrm>
        </p:spPr>
        <p:txBody>
          <a:bodyPr/>
          <a:lstStyle/>
          <a:p>
            <a:r>
              <a:rPr lang="en-US" altLang="en-US" sz="3600"/>
              <a:t>Use Case Diagrams</a:t>
            </a:r>
            <a:br>
              <a:rPr lang="en-US" altLang="en-US" sz="3600"/>
            </a:br>
            <a:br>
              <a:rPr lang="en-US" altLang="en-US" sz="3600"/>
            </a:br>
            <a:r>
              <a:rPr lang="en-US" altLang="en-US" sz="2800"/>
              <a:t>Draw for each subsystem</a:t>
            </a:r>
          </a:p>
        </p:txBody>
      </p:sp>
      <p:sp>
        <p:nvSpPr>
          <p:cNvPr id="276483" name="Rectangle 3"/>
          <p:cNvSpPr>
            <a:spLocks noGrp="1" noChangeArrowheads="1"/>
          </p:cNvSpPr>
          <p:nvPr>
            <p:ph type="body" sz="half" idx="1"/>
          </p:nvPr>
        </p:nvSpPr>
        <p:spPr/>
        <p:txBody>
          <a:bodyPr/>
          <a:lstStyle/>
          <a:p>
            <a:pPr marL="571500" indent="-571500"/>
            <a:endParaRPr lang="en-GB" altLang="en-US" sz="2400"/>
          </a:p>
          <a:p>
            <a:pPr marL="571500" indent="-571500"/>
            <a:endParaRPr lang="en-GB" altLang="en-US" sz="2800"/>
          </a:p>
        </p:txBody>
      </p:sp>
      <p:pic>
        <p:nvPicPr>
          <p:cNvPr id="276487" name="Picture 7"/>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124201" y="152400"/>
            <a:ext cx="5181600" cy="5800975"/>
          </a:xfrm>
          <a:noFill/>
          <a:ln/>
        </p:spPr>
      </p:pic>
      <p:sp>
        <p:nvSpPr>
          <p:cNvPr id="276484" name="Rectangle 4"/>
          <p:cNvSpPr>
            <a:spLocks noChangeArrowheads="1"/>
          </p:cNvSpPr>
          <p:nvPr/>
        </p:nvSpPr>
        <p:spPr bwMode="auto">
          <a:xfrm>
            <a:off x="609600" y="1524000"/>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839788" indent="-4953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31888" indent="-43815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370013" indent="-381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1663700" indent="-381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1209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5781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0353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4925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endParaRPr lang="en-GB" altLang="en-US" sz="2400"/>
          </a:p>
        </p:txBody>
      </p:sp>
      <p:sp>
        <p:nvSpPr>
          <p:cNvPr id="7" name="TextBox 6"/>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5458" name="Rectangle 2"/>
          <p:cNvSpPr>
            <a:spLocks noGrp="1" noChangeArrowheads="1"/>
          </p:cNvSpPr>
          <p:nvPr>
            <p:ph type="title"/>
          </p:nvPr>
        </p:nvSpPr>
        <p:spPr>
          <a:xfrm>
            <a:off x="457200" y="685800"/>
            <a:ext cx="2895600" cy="2659190"/>
          </a:xfrm>
        </p:spPr>
        <p:txBody>
          <a:bodyPr/>
          <a:lstStyle/>
          <a:p>
            <a:r>
              <a:rPr lang="en-US" altLang="en-US" sz="3600" dirty="0"/>
              <a:t>Use Case Diagrams</a:t>
            </a:r>
            <a:br>
              <a:rPr lang="en-US" altLang="en-US" sz="3600" dirty="0"/>
            </a:br>
            <a:br>
              <a:rPr lang="en-US" altLang="en-US" sz="3600" dirty="0"/>
            </a:br>
            <a:r>
              <a:rPr lang="en-US" altLang="en-US" sz="2800" dirty="0"/>
              <a:t>Draw for a single actor, such as customer</a:t>
            </a:r>
          </a:p>
        </p:txBody>
      </p:sp>
      <p:sp>
        <p:nvSpPr>
          <p:cNvPr id="275459" name="Rectangle 3"/>
          <p:cNvSpPr>
            <a:spLocks noGrp="1" noChangeArrowheads="1"/>
          </p:cNvSpPr>
          <p:nvPr>
            <p:ph type="body" sz="half" idx="1"/>
          </p:nvPr>
        </p:nvSpPr>
        <p:spPr/>
        <p:txBody>
          <a:bodyPr/>
          <a:lstStyle/>
          <a:p>
            <a:pPr marL="571500" indent="-571500"/>
            <a:endParaRPr lang="en-GB" altLang="en-US" sz="2400"/>
          </a:p>
          <a:p>
            <a:pPr marL="571500" indent="-571500"/>
            <a:endParaRPr lang="en-GB" altLang="en-US" sz="2800"/>
          </a:p>
        </p:txBody>
      </p:sp>
      <p:pic>
        <p:nvPicPr>
          <p:cNvPr id="275468" name="Picture 1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657600" y="228600"/>
            <a:ext cx="4897438" cy="5505806"/>
          </a:xfrm>
          <a:noFill/>
          <a:ln/>
        </p:spPr>
      </p:pic>
      <p:sp>
        <p:nvSpPr>
          <p:cNvPr id="6" name="TextBox 5"/>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304800" y="228600"/>
            <a:ext cx="7315200" cy="1219200"/>
          </a:xfrm>
        </p:spPr>
        <p:txBody>
          <a:bodyPr/>
          <a:lstStyle/>
          <a:p>
            <a:r>
              <a:rPr lang="en-US" altLang="en-US" sz="3600"/>
              <a:t>Use Case Diagrams</a:t>
            </a:r>
            <a:br>
              <a:rPr lang="en-US" altLang="en-US" sz="3600"/>
            </a:br>
            <a:r>
              <a:rPr lang="en-US" altLang="en-US" sz="2800"/>
              <a:t>Draw for internal RMO actors</a:t>
            </a:r>
          </a:p>
        </p:txBody>
      </p:sp>
      <p:sp>
        <p:nvSpPr>
          <p:cNvPr id="277507" name="Rectangle 3"/>
          <p:cNvSpPr>
            <a:spLocks noGrp="1" noChangeArrowheads="1"/>
          </p:cNvSpPr>
          <p:nvPr>
            <p:ph type="body" sz="half" idx="1"/>
          </p:nvPr>
        </p:nvSpPr>
        <p:spPr/>
        <p:txBody>
          <a:bodyPr/>
          <a:lstStyle/>
          <a:p>
            <a:pPr marL="571500" indent="-571500"/>
            <a:endParaRPr lang="en-GB" altLang="en-US" sz="2400"/>
          </a:p>
          <a:p>
            <a:pPr marL="571500" indent="-571500"/>
            <a:endParaRPr lang="en-GB" altLang="en-US" sz="2800"/>
          </a:p>
        </p:txBody>
      </p:sp>
      <p:sp>
        <p:nvSpPr>
          <p:cNvPr id="277508" name="Rectangle 4"/>
          <p:cNvSpPr>
            <a:spLocks noChangeArrowheads="1"/>
          </p:cNvSpPr>
          <p:nvPr/>
        </p:nvSpPr>
        <p:spPr bwMode="auto">
          <a:xfrm>
            <a:off x="609600" y="1524000"/>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839788" indent="-4953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31888" indent="-43815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370013" indent="-381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1663700" indent="-381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1209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5781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0353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4925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endParaRPr lang="en-GB" altLang="en-US" sz="2400"/>
          </a:p>
        </p:txBody>
      </p:sp>
      <p:pic>
        <p:nvPicPr>
          <p:cNvPr id="3" name="Picture 2"/>
          <p:cNvPicPr>
            <a:picLocks noChangeAspect="1"/>
          </p:cNvPicPr>
          <p:nvPr/>
        </p:nvPicPr>
        <p:blipFill>
          <a:blip r:embed="rId2"/>
          <a:stretch>
            <a:fillRect/>
          </a:stretch>
        </p:blipFill>
        <p:spPr>
          <a:xfrm>
            <a:off x="1142703" y="1234032"/>
            <a:ext cx="6858594" cy="4709568"/>
          </a:xfrm>
          <a:prstGeom prst="rect">
            <a:avLst/>
          </a:prstGeom>
        </p:spPr>
      </p:pic>
      <p:sp>
        <p:nvSpPr>
          <p:cNvPr id="7" name="TextBox 6"/>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User Stories</a:t>
            </a:r>
          </a:p>
        </p:txBody>
      </p:sp>
      <p:sp>
        <p:nvSpPr>
          <p:cNvPr id="3" name="Content Placeholder 2"/>
          <p:cNvSpPr>
            <a:spLocks noGrp="1"/>
          </p:cNvSpPr>
          <p:nvPr>
            <p:ph idx="1"/>
          </p:nvPr>
        </p:nvSpPr>
        <p:spPr>
          <a:xfrm>
            <a:off x="381000" y="1412875"/>
            <a:ext cx="8382000" cy="3939540"/>
          </a:xfrm>
        </p:spPr>
        <p:txBody>
          <a:bodyPr/>
          <a:lstStyle/>
          <a:p>
            <a:r>
              <a:rPr lang="en-US" dirty="0"/>
              <a:t>A User Story is a one-sentence description of a work-related task done by a user to achieve some goal or result</a:t>
            </a:r>
          </a:p>
          <a:p>
            <a:r>
              <a:rPr lang="en-US" dirty="0"/>
              <a:t>Acceptance Criteria identify the features that must be present at the completion of the task</a:t>
            </a:r>
          </a:p>
          <a:p>
            <a:r>
              <a:rPr lang="en-US" dirty="0"/>
              <a:t>The template for a user story description is:</a:t>
            </a:r>
          </a:p>
          <a:p>
            <a:pPr marL="0" indent="0">
              <a:buNone/>
            </a:pPr>
            <a:r>
              <a:rPr lang="en-US" i="1" dirty="0"/>
              <a:t> “As a &lt;role&gt; I want to &lt;goal&gt; so that &lt;benefit&gt;</a:t>
            </a:r>
          </a:p>
          <a:p>
            <a:pPr marL="0" indent="0">
              <a:buNone/>
            </a:pPr>
            <a:endParaRPr lang="en-US" dirty="0"/>
          </a:p>
        </p:txBody>
      </p:sp>
      <p:sp>
        <p:nvSpPr>
          <p:cNvPr id="4" name="TextBox 3"/>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extLst>
      <p:ext uri="{BB962C8B-B14F-4D97-AF65-F5344CB8AC3E}">
        <p14:creationId xmlns:p14="http://schemas.microsoft.com/office/powerpoint/2010/main" val="734079814"/>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r>
              <a:rPr lang="en-US" altLang="en-US" sz="3200" dirty="0"/>
              <a:t>Use Case Diagrams— </a:t>
            </a:r>
            <a:r>
              <a:rPr lang="en-US" altLang="en-US" sz="2400" dirty="0"/>
              <a:t>The &lt;&lt;Includes&gt;&gt; relationship</a:t>
            </a:r>
          </a:p>
        </p:txBody>
      </p:sp>
      <p:sp>
        <p:nvSpPr>
          <p:cNvPr id="278531" name="Rectangle 3"/>
          <p:cNvSpPr>
            <a:spLocks noGrp="1" noChangeArrowheads="1"/>
          </p:cNvSpPr>
          <p:nvPr>
            <p:ph idx="1"/>
          </p:nvPr>
        </p:nvSpPr>
        <p:spPr>
          <a:xfrm>
            <a:off x="387927" y="1143000"/>
            <a:ext cx="8382000" cy="1101725"/>
          </a:xfrm>
        </p:spPr>
        <p:txBody>
          <a:bodyPr/>
          <a:lstStyle/>
          <a:p>
            <a:pPr marL="571500" indent="-571500"/>
            <a:r>
              <a:rPr lang="en-GB" altLang="en-US" sz="2400" dirty="0"/>
              <a:t>A relationship between use cases where one use case is stereotypically included within the other use case— like a called subroutine. Arrow points to subroutine</a:t>
            </a:r>
          </a:p>
          <a:p>
            <a:pPr marL="0" indent="0">
              <a:buNone/>
            </a:pPr>
            <a:endParaRPr lang="en-GB" altLang="en-US" sz="2800" dirty="0"/>
          </a:p>
        </p:txBody>
      </p:sp>
      <p:sp>
        <p:nvSpPr>
          <p:cNvPr id="278532" name="Rectangle 4"/>
          <p:cNvSpPr>
            <a:spLocks noChangeArrowheads="1"/>
          </p:cNvSpPr>
          <p:nvPr/>
        </p:nvSpPr>
        <p:spPr bwMode="auto">
          <a:xfrm>
            <a:off x="609600" y="1524000"/>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839788" indent="-4953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31888" indent="-43815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370013" indent="-381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1663700" indent="-381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1209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5781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0353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4925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endParaRPr lang="en-GB" altLang="en-US" sz="2400"/>
          </a:p>
        </p:txBody>
      </p:sp>
      <p:pic>
        <p:nvPicPr>
          <p:cNvPr id="4" name="Picture 3"/>
          <p:cNvPicPr>
            <a:picLocks noChangeAspect="1"/>
          </p:cNvPicPr>
          <p:nvPr/>
        </p:nvPicPr>
        <p:blipFill>
          <a:blip r:embed="rId2"/>
          <a:stretch>
            <a:fillRect/>
          </a:stretch>
        </p:blipFill>
        <p:spPr>
          <a:xfrm>
            <a:off x="1828800" y="2269044"/>
            <a:ext cx="4686680" cy="3439616"/>
          </a:xfrm>
          <a:prstGeom prst="rect">
            <a:avLst/>
          </a:prstGeom>
        </p:spPr>
      </p:pic>
      <p:sp>
        <p:nvSpPr>
          <p:cNvPr id="6" name="TextBox 5"/>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554" name="Rectangle 2"/>
          <p:cNvSpPr>
            <a:spLocks noGrp="1" noChangeArrowheads="1"/>
          </p:cNvSpPr>
          <p:nvPr>
            <p:ph type="title"/>
          </p:nvPr>
        </p:nvSpPr>
        <p:spPr>
          <a:xfrm>
            <a:off x="381000" y="230188"/>
            <a:ext cx="8382000" cy="664797"/>
          </a:xfrm>
        </p:spPr>
        <p:txBody>
          <a:bodyPr/>
          <a:lstStyle/>
          <a:p>
            <a:pPr algn="ctr"/>
            <a:r>
              <a:rPr lang="en-US" altLang="en-US" dirty="0"/>
              <a:t>Use Case Diagrams: Steps</a:t>
            </a:r>
          </a:p>
        </p:txBody>
      </p:sp>
      <p:sp>
        <p:nvSpPr>
          <p:cNvPr id="279555" name="Rectangle 3"/>
          <p:cNvSpPr>
            <a:spLocks noGrp="1" noChangeArrowheads="1"/>
          </p:cNvSpPr>
          <p:nvPr>
            <p:ph idx="1"/>
          </p:nvPr>
        </p:nvSpPr>
        <p:spPr>
          <a:xfrm>
            <a:off x="457200" y="1600200"/>
            <a:ext cx="8229600" cy="4191000"/>
          </a:xfrm>
        </p:spPr>
        <p:txBody>
          <a:bodyPr/>
          <a:lstStyle/>
          <a:p>
            <a:pPr marL="571500" indent="-571500"/>
            <a:endParaRPr lang="en-GB" altLang="en-US" sz="2800"/>
          </a:p>
          <a:p>
            <a:pPr marL="571500" indent="-571500"/>
            <a:endParaRPr lang="en-GB" altLang="en-US" sz="3200"/>
          </a:p>
        </p:txBody>
      </p:sp>
      <p:sp>
        <p:nvSpPr>
          <p:cNvPr id="279556" name="Rectangle 4"/>
          <p:cNvSpPr>
            <a:spLocks noChangeArrowheads="1"/>
          </p:cNvSpPr>
          <p:nvPr/>
        </p:nvSpPr>
        <p:spPr bwMode="auto">
          <a:xfrm>
            <a:off x="533400" y="1143000"/>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839788" indent="-4953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31888" indent="-43815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370013" indent="-381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1663700" indent="-381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1209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5781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0353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4925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AutoNum type="arabicPeriod"/>
            </a:pPr>
            <a:r>
              <a:rPr lang="en-US" altLang="en-US" sz="2200" dirty="0"/>
              <a:t>Identify all the stakeholders and users who would benefit by seeing a use case diagram</a:t>
            </a:r>
          </a:p>
          <a:p>
            <a:pPr>
              <a:buFont typeface="Wingdings" panose="05000000000000000000" pitchFamily="2" charset="2"/>
              <a:buAutoNum type="arabicPeriod"/>
            </a:pPr>
            <a:r>
              <a:rPr lang="en-US" altLang="en-US" sz="2200" dirty="0"/>
              <a:t>Determine what each stakeholder or user needs to review in a use case diagram: each subsystem, for each type of user, for use cases that are of interest</a:t>
            </a:r>
          </a:p>
          <a:p>
            <a:pPr>
              <a:buFont typeface="Wingdings" panose="05000000000000000000" pitchFamily="2" charset="2"/>
              <a:buAutoNum type="arabicPeriod"/>
            </a:pPr>
            <a:r>
              <a:rPr lang="en-US" altLang="en-US" sz="2200" dirty="0"/>
              <a:t>For each potential communication need, select the use cases and actors to show and draw the use case diagram. There are many software packages that can be used to draw use case diagrams</a:t>
            </a:r>
          </a:p>
          <a:p>
            <a:pPr>
              <a:buFont typeface="Wingdings" panose="05000000000000000000" pitchFamily="2" charset="2"/>
              <a:buAutoNum type="arabicPeriod"/>
            </a:pPr>
            <a:r>
              <a:rPr lang="en-US" altLang="en-US" sz="2200" dirty="0"/>
              <a:t>Carefully name each use case diagram and then note how and when the diagram should be used to review use cases with stakeholders and users</a:t>
            </a:r>
            <a:endParaRPr lang="en-GB" altLang="en-US" sz="2200" dirty="0"/>
          </a:p>
        </p:txBody>
      </p:sp>
      <p:sp>
        <p:nvSpPr>
          <p:cNvPr id="5" name="TextBox 4"/>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6" name="Rectangle 2"/>
          <p:cNvSpPr>
            <a:spLocks noGrp="1" noChangeArrowheads="1"/>
          </p:cNvSpPr>
          <p:nvPr>
            <p:ph type="title"/>
          </p:nvPr>
        </p:nvSpPr>
        <p:spPr>
          <a:xfrm>
            <a:off x="304800" y="228600"/>
            <a:ext cx="7315200" cy="1219200"/>
          </a:xfrm>
        </p:spPr>
        <p:txBody>
          <a:bodyPr/>
          <a:lstStyle/>
          <a:p>
            <a:r>
              <a:rPr lang="en-US" altLang="en-US" sz="3600"/>
              <a:t>Use Case Diagrams</a:t>
            </a:r>
            <a:br>
              <a:rPr lang="en-US" altLang="en-US" sz="3600"/>
            </a:br>
            <a:r>
              <a:rPr lang="en-US" altLang="en-US" sz="2800"/>
              <a:t>Draw for internal RMO actors</a:t>
            </a:r>
          </a:p>
        </p:txBody>
      </p:sp>
      <p:sp>
        <p:nvSpPr>
          <p:cNvPr id="277507" name="Rectangle 3"/>
          <p:cNvSpPr>
            <a:spLocks noGrp="1" noChangeArrowheads="1"/>
          </p:cNvSpPr>
          <p:nvPr>
            <p:ph type="body" sz="half" idx="1"/>
          </p:nvPr>
        </p:nvSpPr>
        <p:spPr/>
        <p:txBody>
          <a:bodyPr/>
          <a:lstStyle/>
          <a:p>
            <a:pPr marL="571500" indent="-571500"/>
            <a:endParaRPr lang="en-GB" altLang="en-US" sz="2400"/>
          </a:p>
          <a:p>
            <a:pPr marL="571500" indent="-571500"/>
            <a:endParaRPr lang="en-GB" altLang="en-US" sz="2800"/>
          </a:p>
        </p:txBody>
      </p:sp>
      <p:sp>
        <p:nvSpPr>
          <p:cNvPr id="277508" name="Rectangle 4"/>
          <p:cNvSpPr>
            <a:spLocks noChangeArrowheads="1"/>
          </p:cNvSpPr>
          <p:nvPr/>
        </p:nvSpPr>
        <p:spPr bwMode="auto">
          <a:xfrm>
            <a:off x="609600" y="1524000"/>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839788" indent="-4953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31888" indent="-43815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370013" indent="-381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1663700" indent="-381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1209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5781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0353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4925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endParaRPr lang="en-GB" altLang="en-US" sz="2400"/>
          </a:p>
        </p:txBody>
      </p:sp>
      <p:pic>
        <p:nvPicPr>
          <p:cNvPr id="3" name="Picture 2"/>
          <p:cNvPicPr>
            <a:picLocks noChangeAspect="1"/>
          </p:cNvPicPr>
          <p:nvPr/>
        </p:nvPicPr>
        <p:blipFill>
          <a:blip r:embed="rId2"/>
          <a:stretch>
            <a:fillRect/>
          </a:stretch>
        </p:blipFill>
        <p:spPr>
          <a:xfrm>
            <a:off x="1142703" y="1234032"/>
            <a:ext cx="6858594" cy="4709568"/>
          </a:xfrm>
          <a:prstGeom prst="rect">
            <a:avLst/>
          </a:prstGeom>
        </p:spPr>
      </p:pic>
      <p:sp>
        <p:nvSpPr>
          <p:cNvPr id="7" name="TextBox 6"/>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a:xfrm>
            <a:off x="381000" y="230188"/>
            <a:ext cx="8382000" cy="443198"/>
          </a:xfrm>
        </p:spPr>
        <p:txBody>
          <a:bodyPr/>
          <a:lstStyle/>
          <a:p>
            <a:r>
              <a:rPr lang="en-US" altLang="en-US" sz="3200" dirty="0"/>
              <a:t>Use Case Diagrams— </a:t>
            </a:r>
            <a:r>
              <a:rPr lang="en-US" altLang="en-US" sz="2400" dirty="0"/>
              <a:t>The &lt;&lt;Include&gt;&gt; relationship</a:t>
            </a:r>
          </a:p>
        </p:txBody>
      </p:sp>
      <p:sp>
        <p:nvSpPr>
          <p:cNvPr id="278531" name="Rectangle 3"/>
          <p:cNvSpPr>
            <a:spLocks noGrp="1" noChangeArrowheads="1"/>
          </p:cNvSpPr>
          <p:nvPr>
            <p:ph idx="1"/>
          </p:nvPr>
        </p:nvSpPr>
        <p:spPr>
          <a:xfrm>
            <a:off x="381000" y="1066800"/>
            <a:ext cx="8382000" cy="1735860"/>
          </a:xfrm>
        </p:spPr>
        <p:txBody>
          <a:bodyPr/>
          <a:lstStyle/>
          <a:p>
            <a:pPr marL="465138" indent="-465138"/>
            <a:r>
              <a:rPr lang="en-US" altLang="en-US" sz="2400" dirty="0"/>
              <a:t>Include relationship between use cases is shown by a dashed arrow from the including (base) use case to the included (common part) use case. </a:t>
            </a:r>
            <a:endParaRPr lang="en-GB" altLang="en-US" sz="2400" dirty="0"/>
          </a:p>
          <a:p>
            <a:pPr marL="465138" indent="-465138"/>
            <a:r>
              <a:rPr lang="en-GB" altLang="en-US" sz="2400" dirty="0"/>
              <a:t>It is a relationship where one use case is stereotypically included within the other use case— like a called subroutine. </a:t>
            </a:r>
          </a:p>
        </p:txBody>
      </p:sp>
      <p:sp>
        <p:nvSpPr>
          <p:cNvPr id="278532" name="Rectangle 4"/>
          <p:cNvSpPr>
            <a:spLocks noChangeArrowheads="1"/>
          </p:cNvSpPr>
          <p:nvPr/>
        </p:nvSpPr>
        <p:spPr bwMode="auto">
          <a:xfrm>
            <a:off x="609600" y="1524000"/>
            <a:ext cx="82296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571500" indent="-571500">
              <a:spcBef>
                <a:spcPct val="20000"/>
              </a:spcBef>
              <a:buClr>
                <a:schemeClr val="tx2"/>
              </a:buClr>
              <a:buSzPct val="70000"/>
              <a:buFont typeface="Wingdings" panose="05000000000000000000" pitchFamily="2" charset="2"/>
              <a:buChar char="l"/>
              <a:defRPr sz="3000">
                <a:solidFill>
                  <a:schemeClr val="tx1"/>
                </a:solidFill>
                <a:latin typeface="Arial" panose="020B0604020202020204" pitchFamily="34" charset="0"/>
                <a:cs typeface="Arial" panose="020B0604020202020204" pitchFamily="34" charset="0"/>
              </a:defRPr>
            </a:lvl1pPr>
            <a:lvl2pPr marL="839788" indent="-495300">
              <a:spcBef>
                <a:spcPct val="20000"/>
              </a:spcBef>
              <a:buClr>
                <a:schemeClr val="accent2"/>
              </a:buClr>
              <a:buSzPct val="70000"/>
              <a:buFont typeface="Wingdings" panose="05000000000000000000" pitchFamily="2" charset="2"/>
              <a:buChar char="l"/>
              <a:defRPr sz="2600">
                <a:solidFill>
                  <a:schemeClr val="tx1"/>
                </a:solidFill>
                <a:latin typeface="Arial" panose="020B0604020202020204" pitchFamily="34" charset="0"/>
                <a:cs typeface="Arial" panose="020B0604020202020204" pitchFamily="34" charset="0"/>
              </a:defRPr>
            </a:lvl2pPr>
            <a:lvl3pPr marL="1131888" indent="-438150">
              <a:spcBef>
                <a:spcPct val="20000"/>
              </a:spcBef>
              <a:buClr>
                <a:schemeClr val="accent1"/>
              </a:buClr>
              <a:buSzPct val="70000"/>
              <a:buFont typeface="Wingdings" panose="05000000000000000000" pitchFamily="2" charset="2"/>
              <a:buChar char="l"/>
              <a:defRPr sz="2300">
                <a:solidFill>
                  <a:schemeClr val="tx1"/>
                </a:solidFill>
                <a:latin typeface="Arial" panose="020B0604020202020204" pitchFamily="34" charset="0"/>
                <a:cs typeface="Arial" panose="020B0604020202020204" pitchFamily="34" charset="0"/>
              </a:defRPr>
            </a:lvl3pPr>
            <a:lvl4pPr marL="1370013" indent="-381000">
              <a:spcBef>
                <a:spcPct val="20000"/>
              </a:spcBef>
              <a:buClr>
                <a:schemeClr val="tx2"/>
              </a:buClr>
              <a:buSzPct val="75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1663700" indent="-381000">
              <a:spcBef>
                <a:spcPct val="20000"/>
              </a:spcBef>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1209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5781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0353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492500" indent="-38100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None/>
            </a:pPr>
            <a:endParaRPr lang="en-GB" altLang="en-US" sz="2400"/>
          </a:p>
        </p:txBody>
      </p:sp>
      <p:sp>
        <p:nvSpPr>
          <p:cNvPr id="6" name="TextBox 5"/>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pic>
        <p:nvPicPr>
          <p:cNvPr id="2" name="Picture 1">
            <a:extLst>
              <a:ext uri="{FF2B5EF4-FFF2-40B4-BE49-F238E27FC236}">
                <a16:creationId xmlns:a16="http://schemas.microsoft.com/office/drawing/2014/main" id="{D88BC9F0-C8AD-4ABF-B4AF-3101EF325949}"/>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2285999" y="2974475"/>
            <a:ext cx="3994356" cy="2743200"/>
          </a:xfrm>
          <a:prstGeom prst="rect">
            <a:avLst/>
          </a:prstGeom>
        </p:spPr>
      </p:pic>
    </p:spTree>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09BC9-917B-483A-84B5-E86A8DC4937C}"/>
              </a:ext>
            </a:extLst>
          </p:cNvPr>
          <p:cNvSpPr>
            <a:spLocks noGrp="1"/>
          </p:cNvSpPr>
          <p:nvPr>
            <p:ph type="title"/>
          </p:nvPr>
        </p:nvSpPr>
        <p:spPr>
          <a:xfrm>
            <a:off x="381000" y="230188"/>
            <a:ext cx="8382000" cy="443198"/>
          </a:xfrm>
        </p:spPr>
        <p:txBody>
          <a:bodyPr/>
          <a:lstStyle/>
          <a:p>
            <a:r>
              <a:rPr lang="en-US" altLang="en-US" sz="3200" dirty="0"/>
              <a:t>Use Case Diagrams— </a:t>
            </a:r>
            <a:r>
              <a:rPr lang="en-US" altLang="en-US" sz="2400" dirty="0"/>
              <a:t>The &lt;&lt;extend&gt;&gt; relationship</a:t>
            </a:r>
            <a:endParaRPr lang="en-US" dirty="0"/>
          </a:p>
        </p:txBody>
      </p:sp>
      <p:sp>
        <p:nvSpPr>
          <p:cNvPr id="3" name="Content Placeholder 2">
            <a:extLst>
              <a:ext uri="{FF2B5EF4-FFF2-40B4-BE49-F238E27FC236}">
                <a16:creationId xmlns:a16="http://schemas.microsoft.com/office/drawing/2014/main" id="{C26391DC-4827-4EC0-B181-02E658D37B2A}"/>
              </a:ext>
            </a:extLst>
          </p:cNvPr>
          <p:cNvSpPr>
            <a:spLocks noGrp="1"/>
          </p:cNvSpPr>
          <p:nvPr>
            <p:ph idx="1"/>
          </p:nvPr>
        </p:nvSpPr>
        <p:spPr>
          <a:xfrm>
            <a:off x="381000" y="1097947"/>
            <a:ext cx="8382000" cy="2733056"/>
          </a:xfrm>
        </p:spPr>
        <p:txBody>
          <a:bodyPr/>
          <a:lstStyle/>
          <a:p>
            <a:r>
              <a:rPr lang="en-US" sz="2400" dirty="0"/>
              <a:t>Extend is a directed relationship that specifies how and when the behavior defined in usually supplementary (optional) </a:t>
            </a:r>
          </a:p>
          <a:p>
            <a:r>
              <a:rPr lang="en-US" sz="2400" dirty="0"/>
              <a:t>Extended use case is meaningful on its own, it is independent of the extending use case. Extending use case typically defines optional behavior that is not necessarily meaningful by itself. The extend relationship is owned by the extending use case. The same extending use case can extend more than one use case, and extending use case may itself be extended.</a:t>
            </a:r>
          </a:p>
        </p:txBody>
      </p:sp>
      <p:pic>
        <p:nvPicPr>
          <p:cNvPr id="4" name="Picture 3">
            <a:extLst>
              <a:ext uri="{FF2B5EF4-FFF2-40B4-BE49-F238E27FC236}">
                <a16:creationId xmlns:a16="http://schemas.microsoft.com/office/drawing/2014/main" id="{36128473-D143-46A4-8938-1CBBB9D4C64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1600200" y="4114798"/>
            <a:ext cx="5646417" cy="1737360"/>
          </a:xfrm>
          <a:prstGeom prst="rect">
            <a:avLst/>
          </a:prstGeom>
        </p:spPr>
      </p:pic>
    </p:spTree>
    <p:extLst>
      <p:ext uri="{BB962C8B-B14F-4D97-AF65-F5344CB8AC3E}">
        <p14:creationId xmlns:p14="http://schemas.microsoft.com/office/powerpoint/2010/main" val="785058245"/>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43CF5-C159-4923-B917-E3EE0C971175}"/>
              </a:ext>
            </a:extLst>
          </p:cNvPr>
          <p:cNvSpPr>
            <a:spLocks noGrp="1"/>
          </p:cNvSpPr>
          <p:nvPr>
            <p:ph type="title"/>
          </p:nvPr>
        </p:nvSpPr>
        <p:spPr>
          <a:xfrm>
            <a:off x="381000" y="170227"/>
            <a:ext cx="8382000" cy="609398"/>
          </a:xfrm>
        </p:spPr>
        <p:txBody>
          <a:bodyPr/>
          <a:lstStyle/>
          <a:p>
            <a:r>
              <a:rPr lang="en-US" sz="4400" dirty="0"/>
              <a:t>Example- develop a use-case diagram</a:t>
            </a:r>
          </a:p>
        </p:txBody>
      </p:sp>
      <p:sp>
        <p:nvSpPr>
          <p:cNvPr id="3" name="Content Placeholder 2">
            <a:extLst>
              <a:ext uri="{FF2B5EF4-FFF2-40B4-BE49-F238E27FC236}">
                <a16:creationId xmlns:a16="http://schemas.microsoft.com/office/drawing/2014/main" id="{69313076-025E-4097-955A-DB14182F6F1F}"/>
              </a:ext>
            </a:extLst>
          </p:cNvPr>
          <p:cNvSpPr>
            <a:spLocks noGrp="1"/>
          </p:cNvSpPr>
          <p:nvPr>
            <p:ph idx="1"/>
          </p:nvPr>
        </p:nvSpPr>
        <p:spPr>
          <a:xfrm>
            <a:off x="381000" y="990600"/>
            <a:ext cx="2895600" cy="4792081"/>
          </a:xfrm>
        </p:spPr>
        <p:txBody>
          <a:bodyPr/>
          <a:lstStyle/>
          <a:p>
            <a:pPr marL="0" indent="0" algn="just">
              <a:buNone/>
            </a:pPr>
            <a:r>
              <a:rPr lang="en-US" sz="1800" dirty="0"/>
              <a:t>Students will use the library information system to search for book titles and to see whether a book is available or not. A student can also access the system to reserve a book if all copies are checked out. In all cases, a student must first login to the system before doing these tasks. </a:t>
            </a:r>
          </a:p>
          <a:p>
            <a:pPr marL="0" indent="0" algn="just">
              <a:buNone/>
            </a:pPr>
            <a:r>
              <a:rPr lang="en-US" sz="1800" dirty="0"/>
              <a:t>Clerks also use the system, when students bring books to the circulation desk, clerks check out the books on a loan. Clerks also check books in when books are dropped in the return slot. An optional message may be sent to the student upon his request.  </a:t>
            </a:r>
          </a:p>
        </p:txBody>
      </p:sp>
    </p:spTree>
    <p:extLst>
      <p:ext uri="{BB962C8B-B14F-4D97-AF65-F5344CB8AC3E}">
        <p14:creationId xmlns:p14="http://schemas.microsoft.com/office/powerpoint/2010/main" val="517225886"/>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EA0A-8EE8-4BF4-9D66-A9AC6134CD2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A7CC4FD4-8C72-442A-9D23-CAEF65712700}"/>
              </a:ext>
            </a:extLst>
          </p:cNvPr>
          <p:cNvSpPr>
            <a:spLocks noGrp="1"/>
          </p:cNvSpPr>
          <p:nvPr>
            <p:ph idx="1"/>
          </p:nvPr>
        </p:nvSpPr>
        <p:spPr>
          <a:xfrm>
            <a:off x="381000" y="1066800"/>
            <a:ext cx="3200400" cy="4985980"/>
          </a:xfrm>
        </p:spPr>
        <p:txBody>
          <a:bodyPr/>
          <a:lstStyle/>
          <a:p>
            <a:pPr marL="0" indent="0" algn="just">
              <a:buNone/>
            </a:pPr>
            <a:r>
              <a:rPr lang="en-US" sz="1800" dirty="0"/>
              <a:t>Develop a mobile application to allow the user to make a call and send a text message. In the case of sending a message, the user presses the “messages” button; a suitable interface is presented to the user, which allows him/her to enter the text and the receiver contact number. Once finished, the user must press the “done button” to send the message. The user can also set Time and Date using the mobile application. Finally, the user must pay fees to the service provider; the user makes payment by filling in all the required details of his/her valid credit card. The bank system then validates the payment and credits his account.</a:t>
            </a:r>
          </a:p>
        </p:txBody>
      </p:sp>
    </p:spTree>
    <p:extLst>
      <p:ext uri="{BB962C8B-B14F-4D97-AF65-F5344CB8AC3E}">
        <p14:creationId xmlns:p14="http://schemas.microsoft.com/office/powerpoint/2010/main" val="1092625723"/>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AC8D-C771-4814-8330-DC1F025A7B78}"/>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C6E0B578-CCFD-4988-92D1-A2708C33FC2D}"/>
              </a:ext>
            </a:extLst>
          </p:cNvPr>
          <p:cNvSpPr>
            <a:spLocks noGrp="1"/>
          </p:cNvSpPr>
          <p:nvPr>
            <p:ph idx="1"/>
          </p:nvPr>
        </p:nvSpPr>
        <p:spPr>
          <a:xfrm>
            <a:off x="381000" y="998107"/>
            <a:ext cx="3048000" cy="4985980"/>
          </a:xfrm>
        </p:spPr>
        <p:txBody>
          <a:bodyPr/>
          <a:lstStyle/>
          <a:p>
            <a:pPr marL="0" indent="0" algn="just">
              <a:buNone/>
            </a:pPr>
            <a:r>
              <a:rPr lang="en-US" sz="1800" dirty="0"/>
              <a:t>Assume an online Banking System where its main purpose is to keep track of all customers transactions. In this system, a customer must first open or create an account to make transactions. Once the account is opened successfully, the customer can deposit, withdraw, or transfer money. In all cases, the system checks the customer balance, makes the transaction, and then updates the customer balance. Customers can also update their information through this system. To do this, the customer provides the new information, which will be validated, and then updated the customer information.</a:t>
            </a:r>
          </a:p>
        </p:txBody>
      </p:sp>
    </p:spTree>
    <p:extLst>
      <p:ext uri="{BB962C8B-B14F-4D97-AF65-F5344CB8AC3E}">
        <p14:creationId xmlns:p14="http://schemas.microsoft.com/office/powerpoint/2010/main" val="3809892164"/>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7F3F8-D58A-4A3A-97CA-E7FC6156DA03}"/>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8A5B0F7D-0C13-436F-9FA0-9BC233780624}"/>
              </a:ext>
            </a:extLst>
          </p:cNvPr>
          <p:cNvSpPr>
            <a:spLocks noGrp="1"/>
          </p:cNvSpPr>
          <p:nvPr>
            <p:ph idx="1"/>
          </p:nvPr>
        </p:nvSpPr>
        <p:spPr>
          <a:xfrm>
            <a:off x="357266" y="990600"/>
            <a:ext cx="2843134" cy="4792081"/>
          </a:xfrm>
        </p:spPr>
        <p:txBody>
          <a:bodyPr/>
          <a:lstStyle/>
          <a:p>
            <a:pPr marL="0" indent="0" algn="just">
              <a:buNone/>
            </a:pPr>
            <a:r>
              <a:rPr lang="en-US" sz="1800" dirty="0"/>
              <a:t>Assume the BIO system where its main purpose is to keep track of all student’s information. There are two types of users: a student who must login to the system to view his marks, download the courses material, and update his information. </a:t>
            </a:r>
          </a:p>
          <a:p>
            <a:pPr marL="0" indent="0" algn="just">
              <a:buNone/>
            </a:pPr>
            <a:r>
              <a:rPr lang="en-US" sz="1800" dirty="0"/>
              <a:t>The second type of users is Instructors, who must login to the system to upload the marks </a:t>
            </a:r>
            <a:r>
              <a:rPr lang="en-US" sz="1800"/>
              <a:t>either by directly </a:t>
            </a:r>
            <a:r>
              <a:rPr lang="en-US" sz="1800" dirty="0"/>
              <a:t>entering the marks or uploading an excel file with the marks. In the case of successful uploading, a confirmation message is sent to the instructor. </a:t>
            </a:r>
          </a:p>
        </p:txBody>
      </p:sp>
    </p:spTree>
    <p:extLst>
      <p:ext uri="{BB962C8B-B14F-4D97-AF65-F5344CB8AC3E}">
        <p14:creationId xmlns:p14="http://schemas.microsoft.com/office/powerpoint/2010/main" val="2501645911"/>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D230-2412-454A-A5AC-A5D07F8FED1F}"/>
              </a:ext>
            </a:extLst>
          </p:cNvPr>
          <p:cNvSpPr>
            <a:spLocks noGrp="1"/>
          </p:cNvSpPr>
          <p:nvPr>
            <p:ph type="title"/>
          </p:nvPr>
        </p:nvSpPr>
        <p:spPr/>
        <p:txBody>
          <a:bodyPr/>
          <a:lstStyle/>
          <a:p>
            <a:r>
              <a:rPr lang="en-US" dirty="0"/>
              <a:t>Example5</a:t>
            </a:r>
          </a:p>
        </p:txBody>
      </p:sp>
      <p:sp>
        <p:nvSpPr>
          <p:cNvPr id="3" name="Content Placeholder 2">
            <a:extLst>
              <a:ext uri="{FF2B5EF4-FFF2-40B4-BE49-F238E27FC236}">
                <a16:creationId xmlns:a16="http://schemas.microsoft.com/office/drawing/2014/main" id="{2697F919-0CF8-4CE9-9BCD-E3F46B299D4F}"/>
              </a:ext>
            </a:extLst>
          </p:cNvPr>
          <p:cNvSpPr>
            <a:spLocks noGrp="1"/>
          </p:cNvSpPr>
          <p:nvPr>
            <p:ph idx="1"/>
          </p:nvPr>
        </p:nvSpPr>
        <p:spPr>
          <a:xfrm>
            <a:off x="381000" y="1019818"/>
            <a:ext cx="2819400" cy="4542782"/>
          </a:xfrm>
        </p:spPr>
        <p:txBody>
          <a:bodyPr/>
          <a:lstStyle/>
          <a:p>
            <a:pPr marL="0" indent="0" algn="just">
              <a:buNone/>
            </a:pPr>
            <a:r>
              <a:rPr lang="en-US" sz="1800" dirty="0"/>
              <a:t>A furniture company has recently decided to release mobile app in order to automate ordering process.  </a:t>
            </a:r>
          </a:p>
          <a:p>
            <a:pPr marL="0" indent="0" algn="just">
              <a:buNone/>
            </a:pPr>
            <a:r>
              <a:rPr lang="en-US" sz="1800" dirty="0"/>
              <a:t>The company sells two types of furniture that are indoor and outdoor. Each of them should be in different order. In order to start shopping, each customer must create an account using his/her email and password. The customer then login to start the shopping process, where an indoor or outdoor furniture can be ordered, and once customer finished from ordering, the customer does payment for the company.</a:t>
            </a:r>
          </a:p>
        </p:txBody>
      </p:sp>
    </p:spTree>
    <p:extLst>
      <p:ext uri="{BB962C8B-B14F-4D97-AF65-F5344CB8AC3E}">
        <p14:creationId xmlns:p14="http://schemas.microsoft.com/office/powerpoint/2010/main" val="94798686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Sample User Story</a:t>
            </a:r>
          </a:p>
        </p:txBody>
      </p:sp>
      <p:pic>
        <p:nvPicPr>
          <p:cNvPr id="5" name="Picture 4"/>
          <p:cNvPicPr>
            <a:picLocks noChangeAspect="1"/>
          </p:cNvPicPr>
          <p:nvPr/>
        </p:nvPicPr>
        <p:blipFill>
          <a:blip r:embed="rId2"/>
          <a:stretch>
            <a:fillRect/>
          </a:stretch>
        </p:blipFill>
        <p:spPr>
          <a:xfrm>
            <a:off x="1371600" y="1447800"/>
            <a:ext cx="5860657" cy="3394840"/>
          </a:xfrm>
          <a:prstGeom prst="rect">
            <a:avLst/>
          </a:prstGeom>
        </p:spPr>
      </p:pic>
      <p:sp>
        <p:nvSpPr>
          <p:cNvPr id="6" name="TextBox 5"/>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extLst>
      <p:ext uri="{BB962C8B-B14F-4D97-AF65-F5344CB8AC3E}">
        <p14:creationId xmlns:p14="http://schemas.microsoft.com/office/powerpoint/2010/main" val="1949070842"/>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algn="ctr"/>
            <a:r>
              <a:rPr lang="en-US" altLang="en-US" dirty="0"/>
              <a:t>Use Cases</a:t>
            </a:r>
          </a:p>
        </p:txBody>
      </p:sp>
      <p:sp>
        <p:nvSpPr>
          <p:cNvPr id="240643" name="Rectangle 3"/>
          <p:cNvSpPr>
            <a:spLocks noGrp="1" noChangeArrowheads="1"/>
          </p:cNvSpPr>
          <p:nvPr>
            <p:ph idx="1"/>
          </p:nvPr>
        </p:nvSpPr>
        <p:spPr>
          <a:xfrm>
            <a:off x="457200" y="1219200"/>
            <a:ext cx="8229600" cy="4530725"/>
          </a:xfrm>
        </p:spPr>
        <p:txBody>
          <a:bodyPr/>
          <a:lstStyle/>
          <a:p>
            <a:pPr>
              <a:lnSpc>
                <a:spcPct val="90000"/>
              </a:lnSpc>
            </a:pPr>
            <a:r>
              <a:rPr lang="en-GB" altLang="en-US" sz="2800" dirty="0"/>
              <a:t>Use case— an activity that the system performs, usually in response to a request by a user</a:t>
            </a:r>
          </a:p>
          <a:p>
            <a:pPr>
              <a:lnSpc>
                <a:spcPct val="90000"/>
              </a:lnSpc>
            </a:pPr>
            <a:r>
              <a:rPr lang="en-GB" altLang="en-US" sz="2800" dirty="0"/>
              <a:t>Use cases define functional requirements</a:t>
            </a:r>
          </a:p>
          <a:p>
            <a:pPr>
              <a:lnSpc>
                <a:spcPct val="90000"/>
              </a:lnSpc>
            </a:pPr>
            <a:r>
              <a:rPr lang="en-GB" altLang="en-US" sz="2800" dirty="0"/>
              <a:t>Analysts decompose the system into a set of use cases (functional decomposition) </a:t>
            </a:r>
          </a:p>
          <a:p>
            <a:pPr>
              <a:lnSpc>
                <a:spcPct val="90000"/>
              </a:lnSpc>
            </a:pPr>
            <a:r>
              <a:rPr lang="en-GB" altLang="en-US" sz="2800" dirty="0"/>
              <a:t>Two techniques for Identifying use cases</a:t>
            </a:r>
          </a:p>
          <a:p>
            <a:pPr lvl="1">
              <a:lnSpc>
                <a:spcPct val="90000"/>
              </a:lnSpc>
            </a:pPr>
            <a:r>
              <a:rPr lang="en-GB" altLang="en-US" sz="2400" dirty="0"/>
              <a:t>User goal technique</a:t>
            </a:r>
          </a:p>
          <a:p>
            <a:pPr lvl="1">
              <a:lnSpc>
                <a:spcPct val="90000"/>
              </a:lnSpc>
            </a:pPr>
            <a:r>
              <a:rPr lang="en-GB" altLang="en-US" sz="2400" dirty="0"/>
              <a:t>Event decomposition technique</a:t>
            </a:r>
          </a:p>
          <a:p>
            <a:pPr>
              <a:lnSpc>
                <a:spcPct val="90000"/>
              </a:lnSpc>
            </a:pPr>
            <a:r>
              <a:rPr lang="en-GB" altLang="en-US" sz="2800" dirty="0"/>
              <a:t>Name each use case using </a:t>
            </a:r>
            <a:r>
              <a:rPr lang="en-GB" altLang="en-US" sz="2800" i="1" dirty="0"/>
              <a:t>Verb-Noun</a:t>
            </a:r>
          </a:p>
          <a:p>
            <a:pPr>
              <a:lnSpc>
                <a:spcPct val="90000"/>
              </a:lnSpc>
            </a:pPr>
            <a:endParaRPr lang="en-GB" altLang="en-US" sz="2800" dirty="0"/>
          </a:p>
        </p:txBody>
      </p:sp>
      <p:sp>
        <p:nvSpPr>
          <p:cNvPr id="4" name="TextBox 3"/>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p:txBody>
          <a:bodyPr/>
          <a:lstStyle/>
          <a:p>
            <a:pPr algn="ctr"/>
            <a:r>
              <a:rPr lang="en-US" altLang="en-US" dirty="0"/>
              <a:t>User Goal Technique</a:t>
            </a:r>
          </a:p>
        </p:txBody>
      </p:sp>
      <p:sp>
        <p:nvSpPr>
          <p:cNvPr id="241667" name="Rectangle 3"/>
          <p:cNvSpPr>
            <a:spLocks noGrp="1" noChangeArrowheads="1"/>
          </p:cNvSpPr>
          <p:nvPr>
            <p:ph idx="1"/>
          </p:nvPr>
        </p:nvSpPr>
        <p:spPr>
          <a:xfrm>
            <a:off x="457200" y="1600200"/>
            <a:ext cx="8229600" cy="4530725"/>
          </a:xfrm>
        </p:spPr>
        <p:txBody>
          <a:bodyPr/>
          <a:lstStyle/>
          <a:p>
            <a:pPr>
              <a:lnSpc>
                <a:spcPct val="80000"/>
              </a:lnSpc>
            </a:pPr>
            <a:r>
              <a:rPr lang="en-US" altLang="en-US" sz="2800"/>
              <a:t>This technique is the most common in industry</a:t>
            </a:r>
          </a:p>
          <a:p>
            <a:pPr>
              <a:lnSpc>
                <a:spcPct val="80000"/>
              </a:lnSpc>
            </a:pPr>
            <a:r>
              <a:rPr lang="en-US" altLang="en-US" sz="2800"/>
              <a:t>Simple and effective</a:t>
            </a:r>
          </a:p>
          <a:p>
            <a:pPr>
              <a:lnSpc>
                <a:spcPct val="80000"/>
              </a:lnSpc>
            </a:pPr>
            <a:r>
              <a:rPr lang="en-US" altLang="en-US" sz="2800"/>
              <a:t>Identify all of the potential categories of users of the system</a:t>
            </a:r>
          </a:p>
          <a:p>
            <a:pPr>
              <a:lnSpc>
                <a:spcPct val="80000"/>
              </a:lnSpc>
            </a:pPr>
            <a:r>
              <a:rPr lang="en-US" altLang="en-US" sz="2800"/>
              <a:t>Interview and ask them to describe the tasks the computer can help them with </a:t>
            </a:r>
          </a:p>
          <a:p>
            <a:pPr>
              <a:lnSpc>
                <a:spcPct val="80000"/>
              </a:lnSpc>
            </a:pPr>
            <a:r>
              <a:rPr lang="en-US" altLang="en-US" sz="2800"/>
              <a:t>Probe further to refine the tasks into specific user goals, “I need to </a:t>
            </a:r>
            <a:r>
              <a:rPr lang="en-US" altLang="en-US" sz="2800" i="1"/>
              <a:t>Ship items</a:t>
            </a:r>
            <a:r>
              <a:rPr lang="en-US" altLang="en-US" sz="2800"/>
              <a:t>, </a:t>
            </a:r>
            <a:r>
              <a:rPr lang="en-US" altLang="en-US" sz="2800" i="1"/>
              <a:t>Track a shipment</a:t>
            </a:r>
            <a:r>
              <a:rPr lang="en-US" altLang="en-US" sz="2800"/>
              <a:t>, </a:t>
            </a:r>
            <a:r>
              <a:rPr lang="en-US" altLang="en-US" sz="2800" i="1"/>
              <a:t>Create a return</a:t>
            </a:r>
            <a:r>
              <a:rPr lang="en-US" altLang="en-US" sz="2800"/>
              <a:t>” </a:t>
            </a:r>
          </a:p>
          <a:p>
            <a:pPr>
              <a:lnSpc>
                <a:spcPct val="80000"/>
              </a:lnSpc>
            </a:pPr>
            <a:endParaRPr lang="en-GB" altLang="en-US" sz="2800"/>
          </a:p>
        </p:txBody>
      </p:sp>
      <p:sp>
        <p:nvSpPr>
          <p:cNvPr id="4" name="TextBox 3"/>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457200" y="381000"/>
            <a:ext cx="7543800" cy="817147"/>
          </a:xfrm>
        </p:spPr>
        <p:txBody>
          <a:bodyPr/>
          <a:lstStyle/>
          <a:p>
            <a:pPr algn="ctr"/>
            <a:r>
              <a:rPr lang="en-US" altLang="en-US" sz="3500" dirty="0"/>
              <a:t>User Goal Technique</a:t>
            </a:r>
            <a:br>
              <a:rPr lang="en-US" altLang="en-US" sz="3500" dirty="0"/>
            </a:br>
            <a:r>
              <a:rPr lang="en-US" altLang="en-US" sz="2400" dirty="0"/>
              <a:t>Some RMO CSMS Users and Goals</a:t>
            </a:r>
          </a:p>
        </p:txBody>
      </p:sp>
      <p:pic>
        <p:nvPicPr>
          <p:cNvPr id="242695" name="Picture 7"/>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57200" y="1981200"/>
            <a:ext cx="8229600" cy="3135313"/>
          </a:xfrm>
          <a:noFill/>
          <a:ln/>
        </p:spPr>
      </p:pic>
      <p:sp>
        <p:nvSpPr>
          <p:cNvPr id="4" name="TextBox 3"/>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a:xfrm>
            <a:off x="381000" y="230188"/>
            <a:ext cx="8382000" cy="664797"/>
          </a:xfrm>
        </p:spPr>
        <p:txBody>
          <a:bodyPr/>
          <a:lstStyle/>
          <a:p>
            <a:pPr algn="ctr"/>
            <a:r>
              <a:rPr lang="en-US" altLang="en-US" dirty="0"/>
              <a:t>User Goal Technique: Specific Steps</a:t>
            </a:r>
          </a:p>
        </p:txBody>
      </p:sp>
      <p:sp>
        <p:nvSpPr>
          <p:cNvPr id="244739" name="Rectangle 3"/>
          <p:cNvSpPr>
            <a:spLocks noGrp="1" noChangeArrowheads="1"/>
          </p:cNvSpPr>
          <p:nvPr>
            <p:ph idx="1"/>
          </p:nvPr>
        </p:nvSpPr>
        <p:spPr>
          <a:xfrm>
            <a:off x="457200" y="1600201"/>
            <a:ext cx="8458200" cy="3886200"/>
          </a:xfrm>
        </p:spPr>
        <p:txBody>
          <a:bodyPr/>
          <a:lstStyle/>
          <a:p>
            <a:pPr marL="495300" indent="-495300">
              <a:buFont typeface="Wingdings" panose="05000000000000000000" pitchFamily="2" charset="2"/>
              <a:buAutoNum type="arabicPeriod"/>
            </a:pPr>
            <a:r>
              <a:rPr lang="en-US" altLang="en-US" sz="2800" dirty="0"/>
              <a:t>Identify all the potential users for the new system</a:t>
            </a:r>
          </a:p>
          <a:p>
            <a:pPr marL="495300" indent="-495300">
              <a:buFont typeface="Wingdings" panose="05000000000000000000" pitchFamily="2" charset="2"/>
              <a:buAutoNum type="arabicPeriod"/>
            </a:pPr>
            <a:r>
              <a:rPr lang="en-US" altLang="en-US" sz="2800" dirty="0"/>
              <a:t>Classify the potential users in terms of their functional role (e.g., shipping, marketing, sales)</a:t>
            </a:r>
          </a:p>
          <a:p>
            <a:pPr marL="495300" indent="-495300">
              <a:buFont typeface="Wingdings" panose="05000000000000000000" pitchFamily="2" charset="2"/>
              <a:buAutoNum type="arabicPeriod"/>
            </a:pPr>
            <a:r>
              <a:rPr lang="en-US" altLang="en-US" sz="2800" dirty="0"/>
              <a:t>Further classify potential users by organizational level (e.g., operational, management, executive)</a:t>
            </a:r>
          </a:p>
          <a:p>
            <a:pPr marL="495300" indent="-495300">
              <a:buFont typeface="Wingdings" panose="05000000000000000000" pitchFamily="2" charset="2"/>
              <a:buAutoNum type="arabicPeriod"/>
            </a:pPr>
            <a:r>
              <a:rPr lang="en-US" altLang="en-US" sz="2800" dirty="0"/>
              <a:t>For each type of user, interview them to find a list of specific goals they will have when using the new system (current goals and innovative functions to add value)</a:t>
            </a:r>
            <a:endParaRPr lang="en-GB" altLang="en-US" sz="2800" dirty="0"/>
          </a:p>
        </p:txBody>
      </p:sp>
      <p:sp>
        <p:nvSpPr>
          <p:cNvPr id="4" name="TextBox 3"/>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Grp="1" noChangeArrowheads="1"/>
          </p:cNvSpPr>
          <p:nvPr>
            <p:ph type="title"/>
          </p:nvPr>
        </p:nvSpPr>
        <p:spPr>
          <a:xfrm>
            <a:off x="381000" y="230188"/>
            <a:ext cx="8382000" cy="1107996"/>
          </a:xfrm>
        </p:spPr>
        <p:txBody>
          <a:bodyPr/>
          <a:lstStyle/>
          <a:p>
            <a:pPr algn="ctr"/>
            <a:r>
              <a:rPr lang="en-US" altLang="en-US" dirty="0"/>
              <a:t>User Goal Technique: Specific Steps </a:t>
            </a:r>
            <a:r>
              <a:rPr lang="en-US" altLang="en-US" sz="3200" dirty="0"/>
              <a:t>(continued)</a:t>
            </a:r>
          </a:p>
        </p:txBody>
      </p:sp>
      <p:sp>
        <p:nvSpPr>
          <p:cNvPr id="245763" name="Rectangle 3"/>
          <p:cNvSpPr>
            <a:spLocks noGrp="1" noChangeArrowheads="1"/>
          </p:cNvSpPr>
          <p:nvPr>
            <p:ph idx="1"/>
          </p:nvPr>
        </p:nvSpPr>
        <p:spPr>
          <a:xfrm>
            <a:off x="457200" y="1600200"/>
            <a:ext cx="8229600" cy="4530725"/>
          </a:xfrm>
        </p:spPr>
        <p:txBody>
          <a:bodyPr/>
          <a:lstStyle/>
          <a:p>
            <a:pPr marL="571500" indent="-571500">
              <a:buFont typeface="Wingdings" panose="05000000000000000000" pitchFamily="2" charset="2"/>
              <a:buAutoNum type="arabicPeriod" startAt="5"/>
            </a:pPr>
            <a:r>
              <a:rPr lang="en-US" altLang="en-US" sz="2800" dirty="0"/>
              <a:t>Create a list of preliminary use cases organized by type of user</a:t>
            </a:r>
          </a:p>
          <a:p>
            <a:pPr marL="571500" indent="-571500">
              <a:buFont typeface="Wingdings" panose="05000000000000000000" pitchFamily="2" charset="2"/>
              <a:buAutoNum type="arabicPeriod" startAt="5"/>
            </a:pPr>
            <a:r>
              <a:rPr lang="en-US" altLang="en-US" sz="2800" dirty="0"/>
              <a:t>Look for duplicates with similar use case names and resolve inconsistencies</a:t>
            </a:r>
          </a:p>
          <a:p>
            <a:pPr marL="571500" indent="-571500">
              <a:buFont typeface="Wingdings" panose="05000000000000000000" pitchFamily="2" charset="2"/>
              <a:buAutoNum type="arabicPeriod" startAt="5"/>
            </a:pPr>
            <a:r>
              <a:rPr lang="en-US" altLang="en-US" sz="2800" dirty="0"/>
              <a:t>Identify where different types of users need the same use cases</a:t>
            </a:r>
          </a:p>
          <a:p>
            <a:pPr marL="571500" indent="-571500">
              <a:buFont typeface="Wingdings" panose="05000000000000000000" pitchFamily="2" charset="2"/>
              <a:buAutoNum type="arabicPeriod" startAt="5"/>
            </a:pPr>
            <a:r>
              <a:rPr lang="en-US" altLang="en-US" sz="2800" dirty="0"/>
              <a:t>Review the completed list with each type of user and then with interested stakeholders</a:t>
            </a:r>
            <a:endParaRPr lang="en-GB" altLang="en-US" sz="2800" dirty="0"/>
          </a:p>
        </p:txBody>
      </p:sp>
      <p:sp>
        <p:nvSpPr>
          <p:cNvPr id="4" name="TextBox 3"/>
          <p:cNvSpPr txBox="1"/>
          <p:nvPr/>
        </p:nvSpPr>
        <p:spPr>
          <a:xfrm>
            <a:off x="152400" y="6629400"/>
            <a:ext cx="4572000" cy="553998"/>
          </a:xfrm>
          <a:prstGeom prst="rect">
            <a:avLst/>
          </a:prstGeom>
          <a:noFill/>
        </p:spPr>
        <p:txBody>
          <a:bodyPr wrap="square" rtlCol="0">
            <a:spAutoFit/>
          </a:bodyPr>
          <a:lstStyle/>
          <a:p>
            <a:r>
              <a:rPr lang="en-US" sz="1100" dirty="0"/>
              <a:t>©2016. Cengage Learning. All rights reserved.</a:t>
            </a:r>
          </a:p>
          <a:p>
            <a:endParaRPr lang="en-US" dirty="0"/>
          </a:p>
        </p:txBody>
      </p:sp>
    </p:spTree>
  </p:cSld>
  <p:clrMapOvr>
    <a:masterClrMapping/>
  </p:clrMapOvr>
  <p:transition>
    <p:fade/>
  </p:transition>
</p:sld>
</file>

<file path=ppt/theme/theme1.xml><?xml version="1.0" encoding="utf-8"?>
<a:theme xmlns:a="http://schemas.openxmlformats.org/drawingml/2006/main" name="BlueShadeWithBar">
  <a:themeElements>
    <a:clrScheme name="White - blue accents template template">
      <a:dk1>
        <a:srgbClr val="000000"/>
      </a:dk1>
      <a:lt1>
        <a:srgbClr val="FFFFFF"/>
      </a:lt1>
      <a:dk2>
        <a:srgbClr val="1D4775"/>
      </a:dk2>
      <a:lt2>
        <a:srgbClr val="FEF194"/>
      </a:lt2>
      <a:accent1>
        <a:srgbClr val="FFC000"/>
      </a:accent1>
      <a:accent2>
        <a:srgbClr val="3497AE"/>
      </a:accent2>
      <a:accent3>
        <a:srgbClr val="DF8045"/>
      </a:accent3>
      <a:accent4>
        <a:srgbClr val="7DCC2E"/>
      </a:accent4>
      <a:accent5>
        <a:srgbClr val="FF9929"/>
      </a:accent5>
      <a:accent6>
        <a:srgbClr val="A061C3"/>
      </a:accent6>
      <a:hlink>
        <a:srgbClr val="1D4775"/>
      </a:hlink>
      <a:folHlink>
        <a:srgbClr val="1D477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fontAlgn="base">
          <a:spcBef>
            <a:spcPct val="0"/>
          </a:spcBef>
          <a:spcAft>
            <a:spcPct val="0"/>
          </a:spcAft>
          <a:defRPr sz="2300" dirty="0" smtClean="0">
            <a:solidFill>
              <a:schemeClr val="tx1"/>
            </a:solidFill>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extLst>
    <a:ext uri="{05A4C25C-085E-4340-85A3-A5531E510DB2}">
      <thm15:themeFamily xmlns:thm15="http://schemas.microsoft.com/office/thememl/2012/main" name="BlueShadeWithBar" id="{04066C2A-6173-4F54-AD2B-AFDA31B2A820}" vid="{70AC8400-E288-4A32-931A-110C32A5F7D1}"/>
    </a:ext>
  </a:extLst>
</a:theme>
</file>

<file path=ppt/theme/theme2.xml><?xml version="1.0" encoding="utf-8"?>
<a:theme xmlns:a="http://schemas.openxmlformats.org/drawingml/2006/main" name="White with Courier font for code slides">
  <a:themeElements>
    <a:clrScheme name="Blue Template-Template">
      <a:dk1>
        <a:srgbClr val="000000"/>
      </a:dk1>
      <a:lt1>
        <a:srgbClr val="FFFFFF"/>
      </a:lt1>
      <a:dk2>
        <a:srgbClr val="050595"/>
      </a:dk2>
      <a:lt2>
        <a:srgbClr val="FFFFFF"/>
      </a:lt2>
      <a:accent1>
        <a:srgbClr val="FFC000"/>
      </a:accent1>
      <a:accent2>
        <a:srgbClr val="3497AE"/>
      </a:accent2>
      <a:accent3>
        <a:srgbClr val="DF8045"/>
      </a:accent3>
      <a:accent4>
        <a:srgbClr val="7DCC2E"/>
      </a:accent4>
      <a:accent5>
        <a:srgbClr val="FF9929"/>
      </a:accent5>
      <a:accent6>
        <a:srgbClr val="7D3DA1"/>
      </a:accent6>
      <a:hlink>
        <a:srgbClr val="F3EB4F"/>
      </a:hlink>
      <a:folHlink>
        <a:srgbClr val="7DDD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BlueShadeWithBar</Template>
  <TotalTime>3235</TotalTime>
  <Words>2219</Words>
  <Application>Microsoft Office PowerPoint</Application>
  <PresentationFormat>On-screen Show (4:3)</PresentationFormat>
  <Paragraphs>158</Paragraphs>
  <Slides>39</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39</vt:i4>
      </vt:variant>
    </vt:vector>
  </HeadingPairs>
  <TitlesOfParts>
    <vt:vector size="45" baseType="lpstr">
      <vt:lpstr>Arial</vt:lpstr>
      <vt:lpstr>Calibri</vt:lpstr>
      <vt:lpstr>Courier New</vt:lpstr>
      <vt:lpstr>Wingdings</vt:lpstr>
      <vt:lpstr>BlueShadeWithBar</vt:lpstr>
      <vt:lpstr>White with Courier font for code slides</vt:lpstr>
      <vt:lpstr>PowerPoint Presentation</vt:lpstr>
      <vt:lpstr>Chapter 3 Outline</vt:lpstr>
      <vt:lpstr>User Stories</vt:lpstr>
      <vt:lpstr>Sample User Story</vt:lpstr>
      <vt:lpstr>Use Cases</vt:lpstr>
      <vt:lpstr>User Goal Technique</vt:lpstr>
      <vt:lpstr>User Goal Technique Some RMO CSMS Users and Goals</vt:lpstr>
      <vt:lpstr>User Goal Technique: Specific Steps</vt:lpstr>
      <vt:lpstr>User Goal Technique: Specific Steps (continued)</vt:lpstr>
      <vt:lpstr>Event Decomposition Technique</vt:lpstr>
      <vt:lpstr>Events and Use Cases</vt:lpstr>
      <vt:lpstr>Types of Events</vt:lpstr>
      <vt:lpstr>External Event Checklist</vt:lpstr>
      <vt:lpstr>Temporal Event Checklist</vt:lpstr>
      <vt:lpstr>Finding the actual event that affects the system</vt:lpstr>
      <vt:lpstr>Tracing a sequence of transactions resulting in many events</vt:lpstr>
      <vt:lpstr>Event Decomposition Technique: Specific Steps</vt:lpstr>
      <vt:lpstr>Event Decomposition Technique: Specific Steps (continued)</vt:lpstr>
      <vt:lpstr>Event Decomposition Technique: Benefits</vt:lpstr>
      <vt:lpstr>Use Cases and Brief Use Case Descriptions</vt:lpstr>
      <vt:lpstr>RMO CSMS Project Use Cases</vt:lpstr>
      <vt:lpstr>RMO CSMS Project Use Cases</vt:lpstr>
      <vt:lpstr>RMO CSMS Project Use Cases</vt:lpstr>
      <vt:lpstr>RMO CSMS Project Use Cases</vt:lpstr>
      <vt:lpstr>Use Case Diagrams</vt:lpstr>
      <vt:lpstr>Use Case Diagrams Symbols</vt:lpstr>
      <vt:lpstr>Use Case Diagrams  Draw for each subsystem</vt:lpstr>
      <vt:lpstr>Use Case Diagrams  Draw for a single actor, such as customer</vt:lpstr>
      <vt:lpstr>Use Case Diagrams Draw for internal RMO actors</vt:lpstr>
      <vt:lpstr>Use Case Diagrams— The &lt;&lt;Includes&gt;&gt; relationship</vt:lpstr>
      <vt:lpstr>Use Case Diagrams: Steps</vt:lpstr>
      <vt:lpstr>Use Case Diagrams Draw for internal RMO actors</vt:lpstr>
      <vt:lpstr>Use Case Diagrams— The &lt;&lt;Include&gt;&gt; relationship</vt:lpstr>
      <vt:lpstr>Use Case Diagrams— The &lt;&lt;extend&gt;&gt; relationship</vt:lpstr>
      <vt:lpstr>Example- develop a use-case diagram</vt:lpstr>
      <vt:lpstr>Example</vt:lpstr>
      <vt:lpstr>Example</vt:lpstr>
      <vt:lpstr>Example</vt:lpstr>
      <vt:lpstr>Example5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From bla to bla</dc:title>
  <dc:creator>John</dc:creator>
  <cp:lastModifiedBy>ahmad azzazi</cp:lastModifiedBy>
  <cp:revision>70</cp:revision>
  <cp:lastPrinted>1601-01-01T00:00:00Z</cp:lastPrinted>
  <dcterms:created xsi:type="dcterms:W3CDTF">2011-10-31T16:54:53Z</dcterms:created>
  <dcterms:modified xsi:type="dcterms:W3CDTF">2025-07-28T05:39:04Z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4</vt:i4>
  </property>
</Properties>
</file>