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7" r:id="rId2"/>
  </p:sldMasterIdLst>
  <p:notesMasterIdLst>
    <p:notesMasterId r:id="rId37"/>
  </p:notesMasterIdLst>
  <p:handoutMasterIdLst>
    <p:handoutMasterId r:id="rId38"/>
  </p:handoutMasterIdLst>
  <p:sldIdLst>
    <p:sldId id="356" r:id="rId3"/>
    <p:sldId id="257" r:id="rId4"/>
    <p:sldId id="467" r:id="rId5"/>
    <p:sldId id="468" r:id="rId6"/>
    <p:sldId id="500" r:id="rId7"/>
    <p:sldId id="470" r:id="rId8"/>
    <p:sldId id="471" r:id="rId9"/>
    <p:sldId id="472" r:id="rId10"/>
    <p:sldId id="469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2972" autoAdjust="0"/>
  </p:normalViewPr>
  <p:slideViewPr>
    <p:cSldViewPr>
      <p:cViewPr varScale="1">
        <p:scale>
          <a:sx n="56" d="100"/>
          <a:sy n="56" d="100"/>
        </p:scale>
        <p:origin x="119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2558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60474-6311-4D20-A737-42627D3A8736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65995-FC04-445B-B3C4-B9D89A299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D8BBF9-4DAB-4EBF-9E77-C298322BC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213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563C4-E1BD-4207-9BCD-8B1F037E5E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32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17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687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0529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820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79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196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569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4068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735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870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77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488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463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6200" y="6356350"/>
            <a:ext cx="603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096250" y="6356349"/>
            <a:ext cx="666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79C6A-6305-477B-9418-581526F51D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0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>
    <p:fade/>
  </p:transition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01000" cy="5998664"/>
          </a:xfrm>
        </p:spPr>
      </p:pic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349604" y="3004750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/>
              <a:t>Chapter 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Anatomy – Software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922" y="990600"/>
            <a:ext cx="8382000" cy="4378325"/>
          </a:xfrm>
        </p:spPr>
        <p:txBody>
          <a:bodyPr/>
          <a:lstStyle/>
          <a:p>
            <a:r>
              <a:rPr lang="en-US" dirty="0" smtClean="0"/>
              <a:t>Web-Based Applications</a:t>
            </a:r>
          </a:p>
          <a:p>
            <a:pPr lvl="1"/>
            <a:r>
              <a:rPr lang="en-US" dirty="0" smtClean="0"/>
              <a:t>Uses a web browser</a:t>
            </a:r>
          </a:p>
          <a:p>
            <a:pPr lvl="1"/>
            <a:r>
              <a:rPr lang="en-US" dirty="0" smtClean="0"/>
              <a:t>Accessed through a URL</a:t>
            </a:r>
          </a:p>
          <a:p>
            <a:pPr lvl="1"/>
            <a:r>
              <a:rPr lang="en-US" dirty="0" smtClean="0"/>
              <a:t>Resides on a Web server</a:t>
            </a:r>
          </a:p>
          <a:p>
            <a:pPr lvl="1"/>
            <a:r>
              <a:rPr lang="en-US" dirty="0" smtClean="0"/>
              <a:t>Uses standard IP protocols</a:t>
            </a:r>
          </a:p>
          <a:p>
            <a:r>
              <a:rPr lang="en-US" dirty="0" smtClean="0"/>
              <a:t>Embedded Software</a:t>
            </a:r>
          </a:p>
          <a:p>
            <a:pPr lvl="1"/>
            <a:r>
              <a:rPr lang="en-US" dirty="0" smtClean="0"/>
              <a:t>Software apps or functions embedded within another app, such as within a browser or O/S</a:t>
            </a:r>
          </a:p>
          <a:p>
            <a:pPr lvl="1"/>
            <a:r>
              <a:rPr lang="en-US" dirty="0" smtClean="0"/>
              <a:t>Toolbars, Plug-ins, Widgets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747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Anatomy – Protocols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3921073"/>
          </a:xfrm>
        </p:spPr>
        <p:txBody>
          <a:bodyPr/>
          <a:lstStyle/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A set of languages and rules to ensure communication and data exchange between hardware and software</a:t>
            </a:r>
          </a:p>
          <a:p>
            <a:r>
              <a:rPr lang="en-US" dirty="0" smtClean="0"/>
              <a:t>Network protocols</a:t>
            </a:r>
          </a:p>
          <a:p>
            <a:pPr lvl="1"/>
            <a:r>
              <a:rPr lang="en-US" dirty="0" smtClean="0"/>
              <a:t>Virtual Private Network (VPN)</a:t>
            </a:r>
          </a:p>
          <a:p>
            <a:pPr lvl="2"/>
            <a:r>
              <a:rPr lang="en-US" dirty="0" smtClean="0"/>
              <a:t>Creates a private network but on the Internet by using secure technologies and encryption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21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– Software and Protocols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8" y="1371600"/>
            <a:ext cx="830313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085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Anatomy – Web Protocols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3834896"/>
          </a:xfrm>
        </p:spPr>
        <p:txBody>
          <a:bodyPr/>
          <a:lstStyle/>
          <a:p>
            <a:r>
              <a:rPr lang="en-US" sz="2800" dirty="0" smtClean="0"/>
              <a:t>HTML (hypertext markup language)</a:t>
            </a:r>
          </a:p>
          <a:p>
            <a:pPr lvl="1"/>
            <a:r>
              <a:rPr lang="en-US" sz="2400" dirty="0" smtClean="0"/>
              <a:t>Protocol for the structure and content of a Web page</a:t>
            </a:r>
          </a:p>
          <a:p>
            <a:r>
              <a:rPr lang="en-US" sz="2800" dirty="0" smtClean="0"/>
              <a:t>XML (extensible markup language)</a:t>
            </a:r>
          </a:p>
          <a:p>
            <a:pPr lvl="1"/>
            <a:r>
              <a:rPr lang="en-US" sz="2400" dirty="0" smtClean="0"/>
              <a:t>An extensions of HTML that enables defining semantics of tags</a:t>
            </a:r>
          </a:p>
          <a:p>
            <a:r>
              <a:rPr lang="en-US" sz="2800" dirty="0" smtClean="0"/>
              <a:t>HTTP (hypertext transfer protocol)</a:t>
            </a:r>
          </a:p>
          <a:p>
            <a:pPr lvl="1"/>
            <a:r>
              <a:rPr lang="en-US" sz="2400" dirty="0" smtClean="0"/>
              <a:t>Defines format and content for transfer of Web documents</a:t>
            </a:r>
          </a:p>
          <a:p>
            <a:r>
              <a:rPr lang="en-US" sz="2800" dirty="0" smtClean="0"/>
              <a:t>HTTPS (hypertext transfer protocol secure)</a:t>
            </a:r>
          </a:p>
          <a:p>
            <a:pPr lvl="1"/>
            <a:r>
              <a:rPr lang="en-US" sz="2400" dirty="0" smtClean="0"/>
              <a:t>Encrypted and secure http transfers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002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Architectural Concepts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862322"/>
          </a:xfrm>
        </p:spPr>
        <p:txBody>
          <a:bodyPr/>
          <a:lstStyle/>
          <a:p>
            <a:r>
              <a:rPr lang="en-US" dirty="0" smtClean="0"/>
              <a:t>Technology architecture</a:t>
            </a:r>
          </a:p>
          <a:p>
            <a:pPr lvl="1"/>
            <a:r>
              <a:rPr lang="en-US" dirty="0" smtClean="0"/>
              <a:t>Computers, network computers and hardware, and system software</a:t>
            </a:r>
          </a:p>
          <a:p>
            <a:r>
              <a:rPr lang="en-US" dirty="0" smtClean="0"/>
              <a:t>Application architecture</a:t>
            </a:r>
          </a:p>
          <a:p>
            <a:pPr lvl="1"/>
            <a:r>
              <a:rPr lang="en-US" dirty="0" smtClean="0"/>
              <a:t>The software programs and their configuration</a:t>
            </a:r>
          </a:p>
          <a:p>
            <a:pPr marL="517525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692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Software as a Service (SaaS)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865126"/>
          </a:xfrm>
        </p:spPr>
        <p:txBody>
          <a:bodyPr/>
          <a:lstStyle/>
          <a:p>
            <a:r>
              <a:rPr lang="en-US" dirty="0" smtClean="0"/>
              <a:t>SaaS</a:t>
            </a:r>
          </a:p>
          <a:p>
            <a:pPr lvl="1"/>
            <a:r>
              <a:rPr lang="en-US" dirty="0" smtClean="0"/>
              <a:t>No software is installed on the user’s device</a:t>
            </a:r>
          </a:p>
          <a:p>
            <a:pPr lvl="1"/>
            <a:r>
              <a:rPr lang="en-US" dirty="0" smtClean="0"/>
              <a:t>Application services is accessed remotely</a:t>
            </a:r>
          </a:p>
          <a:p>
            <a:pPr lvl="1"/>
            <a:r>
              <a:rPr lang="en-US" dirty="0" smtClean="0"/>
              <a:t>User data is isolated and stored on common servers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293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Web Services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930033"/>
          </a:xfrm>
        </p:spPr>
        <p:txBody>
          <a:bodyPr/>
          <a:lstStyle/>
          <a:p>
            <a:r>
              <a:rPr lang="en-US" dirty="0" smtClean="0"/>
              <a:t>Web service</a:t>
            </a:r>
          </a:p>
          <a:p>
            <a:pPr lvl="1"/>
            <a:r>
              <a:rPr lang="en-US" dirty="0" smtClean="0"/>
              <a:t>Software function that is executed with Web standards</a:t>
            </a:r>
          </a:p>
          <a:p>
            <a:pPr lvl="2"/>
            <a:r>
              <a:rPr lang="en-US" dirty="0" smtClean="0"/>
              <a:t>Access via a URL</a:t>
            </a:r>
          </a:p>
          <a:p>
            <a:pPr lvl="2"/>
            <a:r>
              <a:rPr lang="en-US" dirty="0" smtClean="0"/>
              <a:t>Inputs sent via the URL</a:t>
            </a:r>
          </a:p>
          <a:p>
            <a:pPr lvl="2"/>
            <a:r>
              <a:rPr lang="en-US" dirty="0" smtClean="0"/>
              <a:t>Executes remotely</a:t>
            </a:r>
          </a:p>
          <a:p>
            <a:pPr lvl="2"/>
            <a:r>
              <a:rPr lang="en-US" dirty="0" smtClean="0"/>
              <a:t>Data returned within a Web page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5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Distributed Architectures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304973"/>
          </a:xfrm>
        </p:spPr>
        <p:txBody>
          <a:bodyPr/>
          <a:lstStyle/>
          <a:p>
            <a:r>
              <a:rPr lang="en-US" dirty="0" smtClean="0"/>
              <a:t>Client/Server architecture</a:t>
            </a:r>
          </a:p>
          <a:p>
            <a:pPr lvl="1"/>
            <a:r>
              <a:rPr lang="en-US" dirty="0" smtClean="0"/>
              <a:t>Software design with part of the application on a server and part on the client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971800"/>
            <a:ext cx="5738357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966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Distributed Architecture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3114699"/>
          </a:xfrm>
        </p:spPr>
        <p:txBody>
          <a:bodyPr/>
          <a:lstStyle/>
          <a:p>
            <a:r>
              <a:rPr lang="en-US" dirty="0" smtClean="0"/>
              <a:t>Three-Layer architecture</a:t>
            </a:r>
          </a:p>
          <a:p>
            <a:pPr lvl="1"/>
            <a:r>
              <a:rPr lang="en-US" dirty="0" smtClean="0"/>
              <a:t>Client/server architecture with application divided into view layer, logic layer, and data layer</a:t>
            </a:r>
          </a:p>
          <a:p>
            <a:pPr lvl="1"/>
            <a:r>
              <a:rPr lang="en-US" dirty="0" smtClean="0"/>
              <a:t>View layer – the user interface</a:t>
            </a:r>
          </a:p>
          <a:p>
            <a:pPr lvl="1"/>
            <a:r>
              <a:rPr lang="en-US" dirty="0" smtClean="0"/>
              <a:t>logic layer – program logic to implement the functions</a:t>
            </a:r>
          </a:p>
          <a:p>
            <a:pPr lvl="1"/>
            <a:r>
              <a:rPr lang="en-US" dirty="0" smtClean="0"/>
              <a:t>data layer – the functions to access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84" y="4267200"/>
            <a:ext cx="7132938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766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Layer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2" y="1531455"/>
            <a:ext cx="756731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524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7</a:t>
            </a:r>
            <a:r>
              <a:rPr lang="en-US" altLang="en-US" dirty="0" smtClean="0"/>
              <a:t> </a:t>
            </a:r>
            <a:r>
              <a:rPr lang="en-US" altLang="en-US" dirty="0"/>
              <a:t>Outline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3151632"/>
          </a:xfrm>
        </p:spPr>
        <p:txBody>
          <a:bodyPr/>
          <a:lstStyle/>
          <a:p>
            <a:r>
              <a:rPr lang="en-US" dirty="0"/>
              <a:t>Anatomy of a Modern Information System</a:t>
            </a:r>
          </a:p>
          <a:p>
            <a:r>
              <a:rPr lang="en-US" dirty="0"/>
              <a:t>Architectural Concepts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Architectural Diagrams</a:t>
            </a:r>
          </a:p>
          <a:p>
            <a:r>
              <a:rPr lang="en-US" dirty="0"/>
              <a:t>Describing the Environment</a:t>
            </a:r>
          </a:p>
          <a:p>
            <a:r>
              <a:rPr lang="en-US" dirty="0"/>
              <a:t>Designing Application Components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066800"/>
            <a:ext cx="8534400" cy="4573560"/>
          </a:xfrm>
        </p:spPr>
        <p:txBody>
          <a:bodyPr/>
          <a:lstStyle/>
          <a:p>
            <a:r>
              <a:rPr lang="en-US" dirty="0" smtClean="0"/>
              <a:t>Interoperability </a:t>
            </a:r>
          </a:p>
          <a:p>
            <a:pPr lvl="1"/>
            <a:r>
              <a:rPr lang="en-US" dirty="0" smtClean="0"/>
              <a:t>The ability of an application to interact with other software</a:t>
            </a:r>
          </a:p>
          <a:p>
            <a:r>
              <a:rPr lang="en-US" dirty="0" smtClean="0"/>
              <a:t>Important characteristic in current development projects</a:t>
            </a:r>
          </a:p>
          <a:p>
            <a:pPr lvl="1"/>
            <a:r>
              <a:rPr lang="en-US" dirty="0" smtClean="0"/>
              <a:t>Understand the environment</a:t>
            </a:r>
          </a:p>
          <a:p>
            <a:pPr lvl="1"/>
            <a:r>
              <a:rPr lang="en-US" dirty="0" smtClean="0"/>
              <a:t>Reuse software existing components (purchased or in-house)</a:t>
            </a:r>
          </a:p>
          <a:p>
            <a:pPr lvl="1"/>
            <a:r>
              <a:rPr lang="en-US" dirty="0" smtClean="0"/>
              <a:t>Build components considering interoperability</a:t>
            </a:r>
          </a:p>
          <a:p>
            <a:pPr lvl="1"/>
            <a:r>
              <a:rPr lang="en-US" dirty="0" smtClean="0"/>
              <a:t>Combine all components into a solution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4180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for System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4114800" cy="1304973"/>
          </a:xfrm>
        </p:spPr>
        <p:txBody>
          <a:bodyPr/>
          <a:lstStyle/>
          <a:p>
            <a:r>
              <a:rPr lang="en-US" dirty="0" smtClean="0"/>
              <a:t>Location Diagrams</a:t>
            </a:r>
          </a:p>
          <a:p>
            <a:pPr lvl="1"/>
            <a:r>
              <a:rPr lang="en-US" dirty="0" smtClean="0"/>
              <a:t>Identify geographical placement of hardware, software, and users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858400"/>
            <a:ext cx="4038600" cy="50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5981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Diagrams for System Architecture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79" y="909367"/>
            <a:ext cx="8382000" cy="1304973"/>
          </a:xfrm>
        </p:spPr>
        <p:txBody>
          <a:bodyPr/>
          <a:lstStyle/>
          <a:p>
            <a:r>
              <a:rPr lang="en-US" dirty="0" smtClean="0"/>
              <a:t>Network Diagrams</a:t>
            </a:r>
          </a:p>
          <a:p>
            <a:pPr lvl="1"/>
            <a:r>
              <a:rPr lang="en-US" dirty="0" smtClean="0"/>
              <a:t>How the application software is deployed across the hardware and system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42" y="2204913"/>
            <a:ext cx="6507958" cy="37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0115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Diagrams for System Architecture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79" y="909367"/>
            <a:ext cx="8382000" cy="1304973"/>
          </a:xfrm>
        </p:spPr>
        <p:txBody>
          <a:bodyPr/>
          <a:lstStyle/>
          <a:p>
            <a:r>
              <a:rPr lang="en-US" dirty="0" smtClean="0"/>
              <a:t>Deployment Diagrams</a:t>
            </a:r>
          </a:p>
          <a:p>
            <a:pPr lvl="1"/>
            <a:r>
              <a:rPr lang="en-US" dirty="0" smtClean="0"/>
              <a:t>How the components of a network are interconnected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65" y="2326846"/>
            <a:ext cx="7866734" cy="35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147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Describing the Environment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4351961"/>
          </a:xfrm>
        </p:spPr>
        <p:txBody>
          <a:bodyPr/>
          <a:lstStyle/>
          <a:p>
            <a:r>
              <a:rPr lang="en-US" dirty="0" smtClean="0"/>
              <a:t>Key Questions to help describe accurately</a:t>
            </a:r>
          </a:p>
          <a:p>
            <a:pPr lvl="1"/>
            <a:r>
              <a:rPr lang="en-US" dirty="0" smtClean="0"/>
              <a:t>What are the key features of existing or new environment</a:t>
            </a:r>
          </a:p>
          <a:p>
            <a:pPr lvl="2"/>
            <a:r>
              <a:rPr lang="en-US" dirty="0" smtClean="0"/>
              <a:t>O/S, system software, networks, tools</a:t>
            </a:r>
          </a:p>
          <a:p>
            <a:pPr lvl="1"/>
            <a:r>
              <a:rPr lang="en-US" dirty="0" smtClean="0"/>
              <a:t>What are the external systems or DBMSs</a:t>
            </a:r>
          </a:p>
          <a:p>
            <a:pPr lvl="2"/>
            <a:r>
              <a:rPr lang="en-US" dirty="0" smtClean="0"/>
              <a:t>What kind of interaction</a:t>
            </a:r>
          </a:p>
          <a:p>
            <a:pPr lvl="2"/>
            <a:r>
              <a:rPr lang="en-US" dirty="0" smtClean="0"/>
              <a:t>What is the data</a:t>
            </a:r>
          </a:p>
          <a:p>
            <a:pPr lvl="2"/>
            <a:r>
              <a:rPr lang="en-US" dirty="0" smtClean="0"/>
              <a:t>What are the protocols</a:t>
            </a:r>
          </a:p>
          <a:p>
            <a:pPr lvl="2"/>
            <a:r>
              <a:rPr lang="en-US" dirty="0" smtClean="0"/>
              <a:t>What kind of security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2392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Describing the Environment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4641271"/>
          </a:xfrm>
        </p:spPr>
        <p:txBody>
          <a:bodyPr/>
          <a:lstStyle/>
          <a:p>
            <a:r>
              <a:rPr lang="en-US" dirty="0" smtClean="0"/>
              <a:t>Key Questions to help describe accurately</a:t>
            </a:r>
          </a:p>
          <a:p>
            <a:pPr lvl="1"/>
            <a:r>
              <a:rPr lang="en-US" dirty="0" smtClean="0"/>
              <a:t>What devices will be required	</a:t>
            </a:r>
          </a:p>
          <a:p>
            <a:pPr lvl="2"/>
            <a:r>
              <a:rPr lang="en-US" dirty="0" smtClean="0"/>
              <a:t>Protocols for devices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What APIs</a:t>
            </a:r>
          </a:p>
          <a:p>
            <a:pPr lvl="1"/>
            <a:r>
              <a:rPr lang="en-US" dirty="0" smtClean="0"/>
              <a:t>What user-interface technology will be used</a:t>
            </a:r>
          </a:p>
          <a:p>
            <a:pPr lvl="2"/>
            <a:r>
              <a:rPr lang="en-US" dirty="0" smtClean="0"/>
              <a:t>Where and who are users, and what skills</a:t>
            </a:r>
            <a:endParaRPr lang="en-US" dirty="0"/>
          </a:p>
          <a:p>
            <a:pPr lvl="2"/>
            <a:r>
              <a:rPr lang="en-US" dirty="0" smtClean="0"/>
              <a:t>What hardware and devices</a:t>
            </a:r>
          </a:p>
          <a:p>
            <a:pPr lvl="2"/>
            <a:r>
              <a:rPr lang="en-US" dirty="0" smtClean="0"/>
              <a:t>What client O/S will be used</a:t>
            </a:r>
          </a:p>
          <a:p>
            <a:pPr lvl="2"/>
            <a:r>
              <a:rPr lang="en-US" dirty="0" smtClean="0"/>
              <a:t>Security requirements</a:t>
            </a:r>
          </a:p>
          <a:p>
            <a:pPr lvl="2"/>
            <a:r>
              <a:rPr lang="en-US" dirty="0" smtClean="0"/>
              <a:t>What APIs are needed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945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Environment - Existing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387798"/>
          </a:xfrm>
        </p:spPr>
        <p:txBody>
          <a:bodyPr/>
          <a:lstStyle/>
          <a:p>
            <a:r>
              <a:rPr lang="en-US" sz="2800" dirty="0" smtClean="0"/>
              <a:t>Current environment prior to new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1" y="1973453"/>
            <a:ext cx="7652139" cy="39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3416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Environment - Proposed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2609945"/>
          </a:xfrm>
        </p:spPr>
        <p:txBody>
          <a:bodyPr/>
          <a:lstStyle/>
          <a:p>
            <a:r>
              <a:rPr lang="en-US" dirty="0" smtClean="0"/>
              <a:t>More mobile devices and apps</a:t>
            </a:r>
          </a:p>
          <a:p>
            <a:r>
              <a:rPr lang="en-US" dirty="0" smtClean="0"/>
              <a:t>Web application software and content</a:t>
            </a:r>
          </a:p>
          <a:p>
            <a:r>
              <a:rPr lang="en-US" dirty="0" smtClean="0"/>
              <a:t>Social networking applications</a:t>
            </a:r>
          </a:p>
          <a:p>
            <a:r>
              <a:rPr lang="en-US" dirty="0" smtClean="0"/>
              <a:t>Security issues</a:t>
            </a:r>
          </a:p>
          <a:p>
            <a:r>
              <a:rPr lang="en-US" dirty="0" smtClean="0"/>
              <a:t>External hosting of portions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5757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Environment - Proposed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7976563" cy="46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145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Designing Application Components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942344"/>
          </a:xfrm>
        </p:spPr>
        <p:txBody>
          <a:bodyPr/>
          <a:lstStyle/>
          <a:p>
            <a:r>
              <a:rPr lang="en-US" dirty="0" smtClean="0"/>
              <a:t>Application Component Boundaries</a:t>
            </a:r>
          </a:p>
          <a:p>
            <a:pPr lvl="1"/>
            <a:r>
              <a:rPr lang="en-US" dirty="0" smtClean="0"/>
              <a:t>Which components perform which functions</a:t>
            </a:r>
          </a:p>
          <a:p>
            <a:pPr lvl="1"/>
            <a:r>
              <a:rPr lang="en-US" dirty="0" smtClean="0"/>
              <a:t>How to group functions to build components</a:t>
            </a:r>
          </a:p>
          <a:p>
            <a:pPr lvl="2"/>
            <a:r>
              <a:rPr lang="en-US" dirty="0" smtClean="0"/>
              <a:t>Actors – what functions to particular actors use</a:t>
            </a:r>
          </a:p>
          <a:p>
            <a:pPr lvl="2"/>
            <a:r>
              <a:rPr lang="en-US" dirty="0" smtClean="0"/>
              <a:t>Shared data – what functions use the same data</a:t>
            </a:r>
          </a:p>
          <a:p>
            <a:pPr lvl="2"/>
            <a:r>
              <a:rPr lang="en-US" dirty="0" smtClean="0"/>
              <a:t>Events – what functions occur in common business events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975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07996"/>
          </a:xfrm>
        </p:spPr>
        <p:txBody>
          <a:bodyPr/>
          <a:lstStyle/>
          <a:p>
            <a:r>
              <a:rPr lang="en-US" sz="4000" dirty="0" smtClean="0"/>
              <a:t>Anatomy of a Modern System – </a:t>
            </a:r>
            <a:br>
              <a:rPr lang="en-US" sz="4000" dirty="0" smtClean="0"/>
            </a:br>
            <a:r>
              <a:rPr lang="en-US" sz="4000" dirty="0" smtClean="0"/>
              <a:t>Computing Devices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886944"/>
          </a:xfrm>
        </p:spPr>
        <p:txBody>
          <a:bodyPr/>
          <a:lstStyle/>
          <a:p>
            <a:r>
              <a:rPr lang="en-US" dirty="0" smtClean="0"/>
              <a:t>Server – manages shared resources and enables users and other computers access to these resources</a:t>
            </a:r>
          </a:p>
          <a:p>
            <a:r>
              <a:rPr lang="en-US" dirty="0" smtClean="0"/>
              <a:t>Personal computing devices or clients</a:t>
            </a:r>
          </a:p>
          <a:p>
            <a:pPr lvl="1"/>
            <a:r>
              <a:rPr lang="en-US" dirty="0" smtClean="0"/>
              <a:t>Desktops, laptops, tablets, smartphones…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5899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CSMS Application Architecture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99" y="914400"/>
            <a:ext cx="8382000" cy="387798"/>
          </a:xfrm>
        </p:spPr>
        <p:txBody>
          <a:bodyPr/>
          <a:lstStyle/>
          <a:p>
            <a:r>
              <a:rPr lang="en-US" sz="2800" dirty="0" smtClean="0"/>
              <a:t>Grouping by customer actor – part 1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65" y="1828800"/>
            <a:ext cx="6424535" cy="34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122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CSMS Application Architecture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212" y="812466"/>
            <a:ext cx="8382000" cy="332399"/>
          </a:xfrm>
        </p:spPr>
        <p:txBody>
          <a:bodyPr/>
          <a:lstStyle/>
          <a:p>
            <a:r>
              <a:rPr lang="en-US" sz="2400" dirty="0" smtClean="0"/>
              <a:t>Grouping by customer actor – part 2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95" y="1107451"/>
            <a:ext cx="5769905" cy="49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6719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CSMS Deployment Diagram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21440"/>
            <a:ext cx="8382000" cy="775597"/>
          </a:xfrm>
        </p:spPr>
        <p:txBody>
          <a:bodyPr/>
          <a:lstStyle/>
          <a:p>
            <a:r>
              <a:rPr lang="en-US" sz="2800" dirty="0" smtClean="0"/>
              <a:t>Three-layer design with user components grouped by user functions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2" y="2514600"/>
            <a:ext cx="8292590" cy="31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7397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CSMS Component Integration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08" y="990600"/>
            <a:ext cx="8382000" cy="387798"/>
          </a:xfrm>
        </p:spPr>
        <p:txBody>
          <a:bodyPr/>
          <a:lstStyle/>
          <a:p>
            <a:r>
              <a:rPr lang="en-US" sz="2800" dirty="0" smtClean="0"/>
              <a:t>Subsystem integration and data flows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0" y="1893436"/>
            <a:ext cx="6701003" cy="36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6816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RMO CSMS Data Ownership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1797415"/>
          </a:xfrm>
        </p:spPr>
        <p:txBody>
          <a:bodyPr/>
          <a:lstStyle/>
          <a:p>
            <a:r>
              <a:rPr lang="en-US" dirty="0" smtClean="0"/>
              <a:t>Who “owns” the data</a:t>
            </a:r>
          </a:p>
          <a:p>
            <a:pPr lvl="1"/>
            <a:r>
              <a:rPr lang="en-US" dirty="0" smtClean="0"/>
              <a:t>System of record </a:t>
            </a:r>
          </a:p>
          <a:p>
            <a:pPr lvl="2"/>
            <a:r>
              <a:rPr lang="en-US" dirty="0" smtClean="0"/>
              <a:t>What system is responsible to maintain the data</a:t>
            </a:r>
          </a:p>
          <a:p>
            <a:pPr lvl="2"/>
            <a:r>
              <a:rPr lang="en-US" dirty="0" smtClean="0"/>
              <a:t>What system has a copy or can access the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0" y="3131735"/>
            <a:ext cx="7219960" cy="250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50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63395"/>
          </a:xfrm>
        </p:spPr>
        <p:txBody>
          <a:bodyPr/>
          <a:lstStyle/>
          <a:p>
            <a:r>
              <a:rPr lang="en-US" sz="4400" dirty="0" smtClean="0"/>
              <a:t>Simplified architecture for application </a:t>
            </a:r>
            <a:r>
              <a:rPr lang="en-US" sz="4000" dirty="0" smtClean="0"/>
              <a:t>(Amazon.com)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83" y="1150422"/>
            <a:ext cx="5692633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658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Server Farm –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4" y="990600"/>
            <a:ext cx="8382000" cy="443198"/>
          </a:xfrm>
        </p:spPr>
        <p:txBody>
          <a:bodyPr/>
          <a:lstStyle/>
          <a:p>
            <a:r>
              <a:rPr lang="en-US" dirty="0" smtClean="0"/>
              <a:t>Very large databases and very high use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373"/>
            <a:ext cx="6781799" cy="44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840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Anatomy - Networks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2" y="967495"/>
            <a:ext cx="8382000" cy="5533823"/>
          </a:xfrm>
        </p:spPr>
        <p:txBody>
          <a:bodyPr/>
          <a:lstStyle/>
          <a:p>
            <a:r>
              <a:rPr lang="en-US" dirty="0" smtClean="0"/>
              <a:t>Computer network – hardware, software, transmission media</a:t>
            </a:r>
          </a:p>
          <a:p>
            <a:r>
              <a:rPr lang="en-US" dirty="0" smtClean="0"/>
              <a:t>Internet backbone – </a:t>
            </a:r>
          </a:p>
          <a:p>
            <a:pPr lvl="1"/>
            <a:r>
              <a:rPr lang="en-US" dirty="0" smtClean="0"/>
              <a:t>High-capacity with high-bandwidth trunk lines and large high-speed computers </a:t>
            </a:r>
          </a:p>
          <a:p>
            <a:pPr lvl="1"/>
            <a:r>
              <a:rPr lang="en-US" dirty="0" smtClean="0"/>
              <a:t>Owned by governments and telecom companies</a:t>
            </a:r>
          </a:p>
          <a:p>
            <a:r>
              <a:rPr lang="en-US" dirty="0" smtClean="0"/>
              <a:t>Local area network (LAN) –</a:t>
            </a:r>
          </a:p>
          <a:p>
            <a:pPr lvl="1"/>
            <a:r>
              <a:rPr lang="en-US" dirty="0" smtClean="0"/>
              <a:t>Small network for a single site</a:t>
            </a:r>
          </a:p>
          <a:p>
            <a:r>
              <a:rPr lang="en-US" sz="2800" dirty="0"/>
              <a:t>World Wide Web (WWW)</a:t>
            </a:r>
          </a:p>
          <a:p>
            <a:pPr lvl="1"/>
            <a:r>
              <a:rPr lang="en-US" sz="2400" dirty="0"/>
              <a:t>All the interconnected resources accessed through the Internet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478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Anatomy - Networks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8810"/>
            <a:ext cx="8382000" cy="1674305"/>
          </a:xfrm>
        </p:spPr>
        <p:txBody>
          <a:bodyPr/>
          <a:lstStyle/>
          <a:p>
            <a:r>
              <a:rPr lang="en-US" sz="2800" dirty="0" smtClean="0"/>
              <a:t>Uniform Resource Locator (URL)  </a:t>
            </a:r>
          </a:p>
          <a:p>
            <a:pPr lvl="1"/>
            <a:r>
              <a:rPr lang="en-US" sz="2400" dirty="0" smtClean="0"/>
              <a:t>The identifier for the Web to locate a particular resource</a:t>
            </a:r>
          </a:p>
          <a:p>
            <a:r>
              <a:rPr lang="en-US" sz="2800" dirty="0" smtClean="0"/>
              <a:t>Hyperlink –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URL of a resource embedded within another resource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2" y="3022410"/>
            <a:ext cx="7788315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513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Anatomy - Software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8810"/>
            <a:ext cx="8382000" cy="4573560"/>
          </a:xfrm>
        </p:spPr>
        <p:txBody>
          <a:bodyPr/>
          <a:lstStyle/>
          <a:p>
            <a:r>
              <a:rPr lang="en-US" dirty="0" smtClean="0"/>
              <a:t>Application software – programs that perform work for users</a:t>
            </a:r>
          </a:p>
          <a:p>
            <a:pPr lvl="1"/>
            <a:r>
              <a:rPr lang="en-US" dirty="0" smtClean="0"/>
              <a:t>Either a custom app or a Web-based application</a:t>
            </a:r>
          </a:p>
          <a:p>
            <a:r>
              <a:rPr lang="en-US" dirty="0" smtClean="0"/>
              <a:t>App – </a:t>
            </a:r>
          </a:p>
          <a:p>
            <a:pPr lvl="1"/>
            <a:r>
              <a:rPr lang="en-US" dirty="0" smtClean="0"/>
              <a:t>A custom program usually for a laptop or smartphone</a:t>
            </a:r>
          </a:p>
          <a:p>
            <a:r>
              <a:rPr lang="en-US" dirty="0" smtClean="0"/>
              <a:t>System Software – </a:t>
            </a:r>
          </a:p>
          <a:p>
            <a:pPr lvl="1"/>
            <a:r>
              <a:rPr lang="en-US" dirty="0" smtClean="0"/>
              <a:t>Behind the scene software, works as glue to hold everything together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3394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163395"/>
          </a:xfrm>
        </p:spPr>
        <p:txBody>
          <a:bodyPr/>
          <a:lstStyle/>
          <a:p>
            <a:r>
              <a:rPr lang="en-US" sz="4400" dirty="0" smtClean="0"/>
              <a:t>Anatomy – Software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Systems Analysis and Design in a Changing World, 7th Edition - Chapter 7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79C6A-6305-477B-9418-581526F51D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98437"/>
            <a:ext cx="6934200" cy="43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900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6271</TotalTime>
  <Words>1671</Words>
  <Application>Microsoft Office PowerPoint</Application>
  <PresentationFormat>On-screen Show (4:3)</PresentationFormat>
  <Paragraphs>227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BlueShadeWithBar</vt:lpstr>
      <vt:lpstr>White with Courier font for code slides</vt:lpstr>
      <vt:lpstr>PowerPoint Presentation</vt:lpstr>
      <vt:lpstr>Chapter 7 Outline</vt:lpstr>
      <vt:lpstr>Anatomy of a Modern System –  Computing Devices</vt:lpstr>
      <vt:lpstr>Simplified architecture for application (Amazon.com)</vt:lpstr>
      <vt:lpstr>Server Farm – </vt:lpstr>
      <vt:lpstr>Anatomy - Networks</vt:lpstr>
      <vt:lpstr>Anatomy - Networks</vt:lpstr>
      <vt:lpstr>Anatomy - Software</vt:lpstr>
      <vt:lpstr>Anatomy – Software </vt:lpstr>
      <vt:lpstr>Anatomy – Software </vt:lpstr>
      <vt:lpstr>Anatomy – Protocols</vt:lpstr>
      <vt:lpstr>Anatomy – Software and Protocols</vt:lpstr>
      <vt:lpstr>Anatomy – Web Protocols</vt:lpstr>
      <vt:lpstr>Architectural Concepts</vt:lpstr>
      <vt:lpstr>Software as a Service (SaaS)</vt:lpstr>
      <vt:lpstr>Web Services</vt:lpstr>
      <vt:lpstr>Distributed Architectures</vt:lpstr>
      <vt:lpstr>Distributed Architecture </vt:lpstr>
      <vt:lpstr>Three Layer Architecture</vt:lpstr>
      <vt:lpstr>Interoperability</vt:lpstr>
      <vt:lpstr>Diagrams for System Architectures</vt:lpstr>
      <vt:lpstr>Diagrams for System Architecture</vt:lpstr>
      <vt:lpstr>Diagrams for System Architecture</vt:lpstr>
      <vt:lpstr>Describing the Environment </vt:lpstr>
      <vt:lpstr>Describing the Environment </vt:lpstr>
      <vt:lpstr>RMO Environment - Existing</vt:lpstr>
      <vt:lpstr>RMO Environment - Proposed</vt:lpstr>
      <vt:lpstr>RMO Environment - Proposed</vt:lpstr>
      <vt:lpstr>Designing Application Components</vt:lpstr>
      <vt:lpstr>RMO CSMS Application Architecture</vt:lpstr>
      <vt:lpstr>RMO CSMS Application Architecture</vt:lpstr>
      <vt:lpstr>RMO CSMS Deployment Diagram</vt:lpstr>
      <vt:lpstr>RMO CSMS Component Integration</vt:lpstr>
      <vt:lpstr>RMO CSMS Data Ownership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yousra Odeh</cp:lastModifiedBy>
  <cp:revision>167</cp:revision>
  <cp:lastPrinted>1601-01-01T00:00:00Z</cp:lastPrinted>
  <dcterms:created xsi:type="dcterms:W3CDTF">2011-10-31T16:54:53Z</dcterms:created>
  <dcterms:modified xsi:type="dcterms:W3CDTF">2017-11-23T13:19:26Z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