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7" r:id="rId2"/>
  </p:sldMasterIdLst>
  <p:notesMasterIdLst>
    <p:notesMasterId r:id="rId40"/>
  </p:notesMasterIdLst>
  <p:handoutMasterIdLst>
    <p:handoutMasterId r:id="rId41"/>
  </p:handoutMasterIdLst>
  <p:sldIdLst>
    <p:sldId id="356" r:id="rId3"/>
    <p:sldId id="256" r:id="rId4"/>
    <p:sldId id="263" r:id="rId5"/>
    <p:sldId id="365" r:id="rId6"/>
    <p:sldId id="558" r:id="rId7"/>
    <p:sldId id="526" r:id="rId8"/>
    <p:sldId id="559" r:id="rId9"/>
    <p:sldId id="561" r:id="rId10"/>
    <p:sldId id="563" r:id="rId11"/>
    <p:sldId id="564" r:id="rId12"/>
    <p:sldId id="499" r:id="rId13"/>
    <p:sldId id="565" r:id="rId14"/>
    <p:sldId id="500" r:id="rId15"/>
    <p:sldId id="566" r:id="rId16"/>
    <p:sldId id="528" r:id="rId17"/>
    <p:sldId id="529" r:id="rId18"/>
    <p:sldId id="567" r:id="rId19"/>
    <p:sldId id="498" r:id="rId20"/>
    <p:sldId id="530" r:id="rId21"/>
    <p:sldId id="568" r:id="rId22"/>
    <p:sldId id="531" r:id="rId23"/>
    <p:sldId id="532" r:id="rId24"/>
    <p:sldId id="570" r:id="rId25"/>
    <p:sldId id="571" r:id="rId26"/>
    <p:sldId id="533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2969" autoAdjust="0"/>
  </p:normalViewPr>
  <p:slideViewPr>
    <p:cSldViewPr>
      <p:cViewPr varScale="1">
        <p:scale>
          <a:sx n="58" d="100"/>
          <a:sy n="58" d="100"/>
        </p:scale>
        <p:origin x="1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125AA-CCBE-B042-B5CC-7B7C89DB98B0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24D3-EF56-254A-B22A-F9903C93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58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81FCF-50AF-470E-B151-C63C0C460C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057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62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82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942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907106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93BDA9-7C76-4FF5-809B-E1E2FA7F9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7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400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90424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9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62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54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2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0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173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26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008687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01000" cy="5998664"/>
          </a:xfrm>
        </p:spPr>
      </p:pic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447800" y="3029341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/>
              <a:t>Chapter 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DA and DBA Responsibilities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371600"/>
            <a:ext cx="7408984" cy="43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3946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Relational Databases</a:t>
            </a:r>
            <a:endParaRPr lang="en-US" altLang="en-US" sz="36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30592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Relational database management system (RDBMS) -- a DBMS that organizes data in tables (relations)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Table -- a two-dimensional data structure of columns and rows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Row -- one horizontal group of data attribute values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Attribute -- one vertical group of data attribute values 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Attribute value -- the value held in a single table </a:t>
            </a:r>
            <a:r>
              <a:rPr lang="en-US" altLang="en-US" sz="2800" dirty="0" smtClean="0"/>
              <a:t>cell</a:t>
            </a:r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609398"/>
          </a:xfrm>
        </p:spPr>
        <p:txBody>
          <a:bodyPr/>
          <a:lstStyle/>
          <a:p>
            <a:r>
              <a:rPr lang="en-US" altLang="en-US" sz="4400" dirty="0"/>
              <a:t>Relational Databases</a:t>
            </a:r>
            <a:endParaRPr lang="en-US" altLang="en-US" sz="3600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28807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Key – an </a:t>
            </a:r>
            <a:r>
              <a:rPr lang="en-US" altLang="en-US" sz="2400" dirty="0"/>
              <a:t>attribute or set of attributes, the values of which occur only once in all the rows of the table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Candidate Key – an attribute or set of attributes that could server as the primary key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Primary </a:t>
            </a:r>
            <a:r>
              <a:rPr lang="en-US" altLang="en-US" sz="2400" dirty="0"/>
              <a:t>key </a:t>
            </a:r>
            <a:r>
              <a:rPr lang="en-US" altLang="en-US" sz="2400" dirty="0" smtClean="0"/>
              <a:t>– the </a:t>
            </a:r>
            <a:r>
              <a:rPr lang="en-US" altLang="en-US" sz="2400" dirty="0"/>
              <a:t>key chosen by a database designer to represent relationships among rows in different tables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Foreign key </a:t>
            </a:r>
            <a:r>
              <a:rPr lang="en-US" altLang="en-US" sz="2400" dirty="0" smtClean="0"/>
              <a:t>– an </a:t>
            </a:r>
            <a:r>
              <a:rPr lang="en-US" altLang="en-US" sz="2400" dirty="0"/>
              <a:t>attribute that duplicates the primary key of a different (or foreign) table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097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173162"/>
          </a:xfrm>
        </p:spPr>
        <p:txBody>
          <a:bodyPr/>
          <a:lstStyle/>
          <a:p>
            <a:r>
              <a:rPr lang="en-US" altLang="en-US" sz="3600" dirty="0"/>
              <a:t>Partial Display of a Relational Database Table</a:t>
            </a:r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240318" cy="3429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dirty="0" smtClean="0"/>
              <a:t>An Association Between Two Classes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2200"/>
            <a:ext cx="6826337" cy="20039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898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173162"/>
          </a:xfrm>
        </p:spPr>
        <p:txBody>
          <a:bodyPr/>
          <a:lstStyle/>
          <a:p>
            <a:r>
              <a:rPr lang="en-US" altLang="en-US" sz="3600" dirty="0"/>
              <a:t>An Association Between Rows in Two Tables </a:t>
            </a:r>
            <a:r>
              <a:rPr lang="en-US" altLang="en-US" sz="2400" dirty="0"/>
              <a:t>(key and foreign key)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6570249" cy="445024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941796"/>
          </a:xfrm>
        </p:spPr>
        <p:txBody>
          <a:bodyPr/>
          <a:lstStyle/>
          <a:p>
            <a:r>
              <a:rPr lang="en-US" altLang="en-US" dirty="0"/>
              <a:t>Designing Relational Databases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800" dirty="0"/>
              <a:t>Based on the Domain Model Class Diagram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3886200"/>
          </a:xfrm>
        </p:spPr>
        <p:txBody>
          <a:bodyPr/>
          <a:lstStyle/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Create a table for each class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Choose a primary key for each table (invent one, if necessary)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Add foreign keys to represent one-to-many associations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Create new tables to represent many-to-many associations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Represent classification hierarchies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Define referential integrity constraints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Evaluate schema quality and make necessary improvements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Choose appropriate data types</a:t>
            </a:r>
          </a:p>
          <a:p>
            <a:pPr marL="763588" lvl="1" indent="-419100"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Incorporate integrity and security controls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3124200" cy="609398"/>
          </a:xfrm>
        </p:spPr>
        <p:txBody>
          <a:bodyPr/>
          <a:lstStyle/>
          <a:p>
            <a:r>
              <a:rPr lang="en-US" dirty="0" smtClean="0"/>
              <a:t>RMO Classes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01" y="51914"/>
            <a:ext cx="5037826" cy="59678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75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886397"/>
          </a:xfrm>
        </p:spPr>
        <p:txBody>
          <a:bodyPr/>
          <a:lstStyle/>
          <a:p>
            <a:r>
              <a:rPr lang="en-US" altLang="en-US" dirty="0"/>
              <a:t>Initial Set of Tables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Based on </a:t>
            </a:r>
            <a:r>
              <a:rPr lang="en-US" altLang="en-US" sz="2400" dirty="0" smtClean="0"/>
              <a:t>RMO </a:t>
            </a:r>
            <a:r>
              <a:rPr lang="en-US" altLang="en-US" sz="2400" dirty="0"/>
              <a:t>Domain Classes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4823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477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18795"/>
          </a:xfrm>
        </p:spPr>
        <p:txBody>
          <a:bodyPr/>
          <a:lstStyle/>
          <a:p>
            <a:r>
              <a:rPr lang="en-US" altLang="en-US" dirty="0"/>
              <a:t>Initial Set of Tables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With Primary </a:t>
            </a:r>
            <a:r>
              <a:rPr lang="en-US" altLang="en-US" sz="2400" dirty="0" smtClean="0"/>
              <a:t>Keys</a:t>
            </a:r>
            <a:br>
              <a:rPr lang="en-US" altLang="en-US" sz="2400" dirty="0" smtClean="0"/>
            </a:br>
            <a:r>
              <a:rPr lang="en-US" altLang="en-US" sz="2400" dirty="0" smtClean="0"/>
              <a:t>Added </a:t>
            </a:r>
            <a:r>
              <a:rPr lang="en-US" altLang="en-US" sz="2400" dirty="0"/>
              <a:t>(bold)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51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715746"/>
            <a:ext cx="6577013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6411913" cy="1143000"/>
          </a:xfrm>
        </p:spPr>
        <p:txBody>
          <a:bodyPr/>
          <a:lstStyle/>
          <a:p>
            <a:pPr algn="l"/>
            <a:r>
              <a:rPr lang="en-US" altLang="en-US" sz="4400" dirty="0" smtClean="0"/>
              <a:t>Designing the Database</a:t>
            </a:r>
            <a:endParaRPr lang="en-US" altLang="en-US" sz="44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0088" y="3656013"/>
            <a:ext cx="3668712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</a:t>
            </a:r>
            <a:r>
              <a:rPr lang="en-US" altLang="en-US" sz="2400" dirty="0" smtClean="0"/>
              <a:t>7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4000" dirty="0" smtClean="0"/>
              <a:t>Chapter 9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Associations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27229"/>
          </a:xfrm>
        </p:spPr>
        <p:txBody>
          <a:bodyPr/>
          <a:lstStyle/>
          <a:p>
            <a:r>
              <a:rPr lang="en-US" dirty="0" smtClean="0"/>
              <a:t>One-to-Many – Add primary key attribute of the “one” class to the “many” class as a foreign key</a:t>
            </a:r>
          </a:p>
          <a:p>
            <a:r>
              <a:rPr lang="en-US" dirty="0" smtClean="0"/>
              <a:t>Many-to-Many –</a:t>
            </a:r>
          </a:p>
          <a:p>
            <a:pPr lvl="1"/>
            <a:r>
              <a:rPr lang="en-US" dirty="0" smtClean="0"/>
              <a:t>With an Association Class – Add primary keys of endpoint classes as foreign keys and as candidate keys. May also become primary key</a:t>
            </a:r>
          </a:p>
          <a:p>
            <a:pPr lvl="1"/>
            <a:r>
              <a:rPr lang="en-US" dirty="0" smtClean="0"/>
              <a:t>Without an Association Class – Create new table. Add primary keys of endpoint classes as foreign keys and as candidate keys.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665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163395"/>
          </a:xfrm>
        </p:spPr>
        <p:txBody>
          <a:bodyPr/>
          <a:lstStyle/>
          <a:p>
            <a:r>
              <a:rPr lang="en-US" altLang="en-US" sz="3600" dirty="0"/>
              <a:t>Initial Set of Tables</a:t>
            </a:r>
            <a:br>
              <a:rPr lang="en-US" altLang="en-US" sz="3600" dirty="0"/>
            </a:br>
            <a:r>
              <a:rPr lang="en-US" altLang="en-US" sz="2400" dirty="0"/>
              <a:t>With Foreign </a:t>
            </a:r>
            <a:r>
              <a:rPr lang="en-US" altLang="en-US" sz="2400" dirty="0" smtClean="0"/>
              <a:t>Keys </a:t>
            </a:r>
            <a:br>
              <a:rPr lang="en-US" altLang="en-US" sz="2400" dirty="0" smtClean="0"/>
            </a:br>
            <a:r>
              <a:rPr lang="en-US" altLang="en-US" sz="2400" dirty="0" smtClean="0"/>
              <a:t>Added </a:t>
            </a:r>
            <a:r>
              <a:rPr lang="en-US" altLang="en-US" sz="2400" dirty="0"/>
              <a:t>(in italics)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516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96900"/>
            <a:ext cx="6172200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2895600" cy="3268587"/>
          </a:xfrm>
        </p:spPr>
        <p:txBody>
          <a:bodyPr/>
          <a:lstStyle/>
          <a:p>
            <a:r>
              <a:rPr lang="en-US" altLang="en-US" dirty="0" smtClean="0"/>
              <a:t>Association Class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 err="1" smtClean="0"/>
              <a:t>PromoOffering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added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from association class to table with two keys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19553"/>
            <a:ext cx="5570703" cy="562404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9044"/>
            <a:ext cx="2971800" cy="2769989"/>
          </a:xfrm>
        </p:spPr>
        <p:txBody>
          <a:bodyPr/>
          <a:lstStyle/>
          <a:p>
            <a:r>
              <a:rPr lang="en-US" altLang="en-US" sz="4400" dirty="0" smtClean="0"/>
              <a:t>Final Tables 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Specialized subclasses </a:t>
            </a:r>
            <a:r>
              <a:rPr lang="en-US" altLang="en-US" sz="2400" dirty="0" smtClean="0"/>
              <a:t>included within </a:t>
            </a:r>
            <a:r>
              <a:rPr lang="en-US" altLang="en-US" sz="2400" dirty="0" err="1" smtClean="0"/>
              <a:t>OnlineCart</a:t>
            </a:r>
            <a:r>
              <a:rPr lang="en-US" altLang="en-US" sz="2400" dirty="0" smtClean="0"/>
              <a:t> and Sale tables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2400"/>
            <a:ext cx="5410200" cy="56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85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2971800" cy="2437590"/>
          </a:xfrm>
        </p:spPr>
        <p:txBody>
          <a:bodyPr/>
          <a:lstStyle/>
          <a:p>
            <a:r>
              <a:rPr lang="en-US" altLang="en-US" sz="4400" dirty="0" smtClean="0"/>
              <a:t>Final Tables 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Specialized subclasses </a:t>
            </a:r>
            <a:r>
              <a:rPr lang="en-US" altLang="en-US" sz="2400" dirty="0" smtClean="0"/>
              <a:t>as separate tables</a:t>
            </a: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53047"/>
            <a:ext cx="5105400" cy="58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27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886397"/>
          </a:xfrm>
        </p:spPr>
        <p:txBody>
          <a:bodyPr/>
          <a:lstStyle/>
          <a:p>
            <a:r>
              <a:rPr lang="en-US" altLang="en-US" dirty="0"/>
              <a:t>Designing Relational Databases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Referential Integrity and Schema Quality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2025170"/>
          </a:xfrm>
        </p:spPr>
        <p:txBody>
          <a:bodyPr/>
          <a:lstStyle/>
          <a:p>
            <a:pPr marL="495300" indent="-495300"/>
            <a:r>
              <a:rPr lang="en-US" altLang="en-US" sz="2800" dirty="0"/>
              <a:t>Referential integrity -- a consistent state among foreign key and primary key values</a:t>
            </a:r>
          </a:p>
          <a:p>
            <a:pPr marL="495300" indent="-495300"/>
            <a:r>
              <a:rPr lang="en-US" altLang="en-US" sz="2800" dirty="0"/>
              <a:t>Referential integrity constraint -- a constraint, stored in the schema, that the DBMS uses to automatically enforce referential </a:t>
            </a:r>
            <a:r>
              <a:rPr lang="en-US" altLang="en-US" sz="2800" dirty="0" smtClean="0"/>
              <a:t>integrity</a:t>
            </a:r>
            <a:endParaRPr lang="en-US" altLang="en-US" sz="28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886397"/>
          </a:xfrm>
        </p:spPr>
        <p:txBody>
          <a:bodyPr/>
          <a:lstStyle/>
          <a:p>
            <a:r>
              <a:rPr lang="en-US" altLang="en-US" dirty="0"/>
              <a:t>Designing Relational Databases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Referential Integrity and </a:t>
            </a:r>
            <a:r>
              <a:rPr lang="en-US" altLang="en-US" sz="2400" dirty="0" smtClean="0"/>
              <a:t>Normalization</a:t>
            </a:r>
            <a:endParaRPr lang="en-US" altLang="en-US" sz="24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3973395"/>
          </a:xfrm>
        </p:spPr>
        <p:txBody>
          <a:bodyPr/>
          <a:lstStyle/>
          <a:p>
            <a:pPr marL="495300" indent="-495300"/>
            <a:r>
              <a:rPr lang="en-US" altLang="en-US" sz="2800" dirty="0" smtClean="0"/>
              <a:t>A normalized </a:t>
            </a:r>
            <a:r>
              <a:rPr lang="en-US" altLang="en-US" sz="2800" dirty="0"/>
              <a:t>relational database schema has these features:</a:t>
            </a:r>
          </a:p>
          <a:p>
            <a:pPr marL="763588" lvl="1" indent="-419100"/>
            <a:r>
              <a:rPr lang="en-US" altLang="en-US" sz="2200" dirty="0"/>
              <a:t>Flexibility or ease of implementing future data model changes</a:t>
            </a:r>
          </a:p>
          <a:p>
            <a:pPr marL="763588" lvl="1" indent="-419100"/>
            <a:r>
              <a:rPr lang="en-US" altLang="en-US" sz="2200" dirty="0"/>
              <a:t>Lack of redundant </a:t>
            </a:r>
            <a:r>
              <a:rPr lang="en-US" altLang="en-US" sz="2200" dirty="0" smtClean="0"/>
              <a:t>data</a:t>
            </a:r>
          </a:p>
          <a:p>
            <a:pPr marL="763588" lvl="1" indent="-419100"/>
            <a:r>
              <a:rPr lang="en-US" altLang="en-US" sz="2200" dirty="0" smtClean="0"/>
              <a:t>Protects against insertion, deletion and update </a:t>
            </a:r>
            <a:r>
              <a:rPr lang="en-US" altLang="en-US" sz="2200" dirty="0" err="1" smtClean="0"/>
              <a:t>anomolies</a:t>
            </a:r>
            <a:endParaRPr lang="en-US" altLang="en-US" sz="2200" dirty="0"/>
          </a:p>
          <a:p>
            <a:pPr marL="495300" indent="-495300"/>
            <a:r>
              <a:rPr lang="en-US" altLang="en-US" sz="2800" dirty="0"/>
              <a:t>Normalization -- a formal technique for evaluating and improving the quality of a relational database </a:t>
            </a:r>
            <a:r>
              <a:rPr lang="en-US" altLang="en-US" sz="2800" dirty="0" smtClean="0"/>
              <a:t>schema</a:t>
            </a:r>
          </a:p>
          <a:p>
            <a:pPr marL="1012825" lvl="1" indent="-495300"/>
            <a:r>
              <a:rPr lang="en-US" altLang="en-US" sz="2400" dirty="0" smtClean="0"/>
              <a:t>First Normal Form –</a:t>
            </a:r>
          </a:p>
          <a:p>
            <a:pPr marL="1012825" lvl="1" indent="-495300"/>
            <a:r>
              <a:rPr lang="en-US" altLang="en-US" sz="2400" dirty="0" smtClean="0"/>
              <a:t>Second Normal Form – </a:t>
            </a:r>
          </a:p>
          <a:p>
            <a:pPr marL="1012825" lvl="1" indent="-495300"/>
            <a:r>
              <a:rPr lang="en-US" altLang="en-US" sz="2400" dirty="0" smtClean="0"/>
              <a:t>Third Normal Form –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753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First Normal Form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30252"/>
          </a:xfrm>
        </p:spPr>
        <p:txBody>
          <a:bodyPr/>
          <a:lstStyle/>
          <a:p>
            <a:r>
              <a:rPr lang="en-US" dirty="0" smtClean="0"/>
              <a:t>A table is in first normal form if every field contains only one value. </a:t>
            </a:r>
          </a:p>
          <a:p>
            <a:pPr lvl="1"/>
            <a:r>
              <a:rPr lang="en-US" dirty="0" smtClean="0"/>
              <a:t>Not multiple values in an attribute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varying number of columns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69" y="2800344"/>
            <a:ext cx="5521318" cy="1263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87" y="4692841"/>
            <a:ext cx="7163186" cy="12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821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First Normal Form - Solution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886397"/>
          </a:xfrm>
        </p:spPr>
        <p:txBody>
          <a:bodyPr/>
          <a:lstStyle/>
          <a:p>
            <a:r>
              <a:rPr lang="en-US" dirty="0" smtClean="0"/>
              <a:t>Solution is to put multivalued attribute in a separate table.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050" y="1981200"/>
            <a:ext cx="495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978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834896"/>
          </a:xfrm>
        </p:spPr>
        <p:txBody>
          <a:bodyPr/>
          <a:lstStyle/>
          <a:p>
            <a:r>
              <a:rPr lang="en-US" dirty="0" smtClean="0"/>
              <a:t>A relationship between attributes such that the values in the first attribute (or set) always determine the values in the second attribute (or set)</a:t>
            </a:r>
          </a:p>
          <a:p>
            <a:r>
              <a:rPr lang="en-US" sz="2800" i="1" dirty="0"/>
              <a:t>Attribute B is functionally </a:t>
            </a:r>
            <a:r>
              <a:rPr lang="en-US" sz="2800" b="1" i="1" dirty="0"/>
              <a:t>dependent</a:t>
            </a:r>
            <a:r>
              <a:rPr lang="en-US" sz="2800" i="1" dirty="0"/>
              <a:t> on attribute A if for each </a:t>
            </a:r>
            <a:r>
              <a:rPr lang="en-US" sz="2800" i="1" dirty="0" smtClean="0"/>
              <a:t>value of </a:t>
            </a:r>
            <a:r>
              <a:rPr lang="en-US" sz="2800" i="1" dirty="0"/>
              <a:t>attribute A there is only one corresponding value of attribute B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i="1" dirty="0" smtClean="0"/>
              <a:t>Written </a:t>
            </a:r>
            <a:r>
              <a:rPr lang="en-US" sz="2400" i="1" dirty="0"/>
              <a:t>as </a:t>
            </a:r>
            <a:r>
              <a:rPr lang="en-US" sz="2400" i="1" dirty="0" smtClean="0"/>
              <a:t>FD</a:t>
            </a:r>
            <a:r>
              <a:rPr lang="en-US" sz="2400" i="1" dirty="0"/>
              <a:t>: A </a:t>
            </a:r>
            <a:r>
              <a:rPr lang="en-US" sz="2400" i="1" dirty="0" smtClean="0">
                <a:sym typeface="Wingdings" panose="05000000000000000000" pitchFamily="2" charset="2"/>
              </a:rPr>
              <a:t> </a:t>
            </a:r>
            <a:r>
              <a:rPr lang="en-US" sz="2400" i="1" dirty="0" smtClean="0"/>
              <a:t>B.</a:t>
            </a:r>
          </a:p>
          <a:p>
            <a:pPr lvl="1"/>
            <a:r>
              <a:rPr lang="en-US" sz="2400" i="1" dirty="0" smtClean="0"/>
              <a:t>Also stated as A functionally </a:t>
            </a:r>
            <a:r>
              <a:rPr lang="en-US" sz="2400" b="1" i="1" dirty="0" smtClean="0"/>
              <a:t>determines</a:t>
            </a:r>
            <a:r>
              <a:rPr lang="en-US" sz="2400" i="1" dirty="0" smtClean="0"/>
              <a:t> B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668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09398"/>
          </a:xfrm>
        </p:spPr>
        <p:txBody>
          <a:bodyPr/>
          <a:lstStyle/>
          <a:p>
            <a:r>
              <a:rPr lang="en-US" altLang="en-US" sz="4400" dirty="0"/>
              <a:t>Overview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3742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 smtClean="0"/>
              <a:t>Databases </a:t>
            </a:r>
            <a:r>
              <a:rPr lang="en-GB" altLang="en-US" dirty="0"/>
              <a:t>and database management systems are important components of a modern information system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Database design transforms the domain model class diagram into a detailed database model for the system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A database management system </a:t>
            </a:r>
            <a:r>
              <a:rPr lang="en-GB" altLang="en-US" dirty="0" smtClean="0"/>
              <a:t>is </a:t>
            </a:r>
            <a:r>
              <a:rPr lang="en-GB" altLang="en-US" dirty="0"/>
              <a:t>used to implement and interact with the </a:t>
            </a:r>
            <a:r>
              <a:rPr lang="en-GB" altLang="en-US" dirty="0" smtClean="0"/>
              <a:t>database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Functional Dependency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82000" cy="984885"/>
          </a:xfrm>
        </p:spPr>
        <p:txBody>
          <a:bodyPr/>
          <a:lstStyle/>
          <a:p>
            <a:r>
              <a:rPr lang="en-US" dirty="0" err="1" smtClean="0"/>
              <a:t>ProductID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Supplier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But </a:t>
            </a:r>
            <a:r>
              <a:rPr lang="en-US" b="1" dirty="0" smtClean="0">
                <a:sym typeface="Wingdings" panose="05000000000000000000" pitchFamily="2" charset="2"/>
              </a:rPr>
              <a:t>NOT </a:t>
            </a:r>
            <a:r>
              <a:rPr lang="en-US" dirty="0" smtClean="0">
                <a:sym typeface="Wingdings" panose="05000000000000000000" pitchFamily="2" charset="2"/>
              </a:rPr>
              <a:t>Supplier  </a:t>
            </a:r>
            <a:r>
              <a:rPr lang="en-US" dirty="0" err="1" smtClean="0">
                <a:sym typeface="Wingdings" panose="05000000000000000000" pitchFamily="2" charset="2"/>
              </a:rPr>
              <a:t>ProductID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1"/>
            <a:ext cx="7595427" cy="362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860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Second Normal Form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18" y="1143000"/>
            <a:ext cx="8382000" cy="2634567"/>
          </a:xfrm>
        </p:spPr>
        <p:txBody>
          <a:bodyPr/>
          <a:lstStyle/>
          <a:p>
            <a:r>
              <a:rPr lang="en-US" dirty="0" smtClean="0"/>
              <a:t>A table is in Second Normal Form if it is First Normal Form and each non-key attribute is only functionally dependent on the entire primary key. </a:t>
            </a:r>
          </a:p>
          <a:p>
            <a:pPr lvl="1"/>
            <a:r>
              <a:rPr lang="en-US" dirty="0" smtClean="0"/>
              <a:t>This situation only arises with tables that have multiple attribute keys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1066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Second Normal Form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708981"/>
          </a:xfrm>
        </p:spPr>
        <p:txBody>
          <a:bodyPr/>
          <a:lstStyle/>
          <a:p>
            <a:r>
              <a:rPr lang="en-US" dirty="0" err="1" smtClean="0"/>
              <a:t>PromoOffering</a:t>
            </a:r>
            <a:r>
              <a:rPr lang="en-US" dirty="0" smtClean="0"/>
              <a:t> table is </a:t>
            </a:r>
            <a:r>
              <a:rPr lang="en-US" b="1" dirty="0" smtClean="0"/>
              <a:t>NOT</a:t>
            </a:r>
            <a:r>
              <a:rPr lang="en-US" dirty="0" smtClean="0"/>
              <a:t> in 2NF</a:t>
            </a:r>
          </a:p>
          <a:p>
            <a:pPr lvl="1"/>
            <a:r>
              <a:rPr lang="en-US" dirty="0" err="1" smtClean="0"/>
              <a:t>PromotionID</a:t>
            </a:r>
            <a:r>
              <a:rPr lang="en-US" dirty="0" smtClean="0"/>
              <a:t>, </a:t>
            </a:r>
            <a:r>
              <a:rPr lang="en-US" dirty="0" err="1" smtClean="0"/>
              <a:t>ProductItemID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PromoPrice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ProductItemID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RegularPrice</a:t>
            </a:r>
            <a:r>
              <a:rPr lang="en-US" dirty="0" smtClean="0">
                <a:sym typeface="Wingdings" panose="05000000000000000000" pitchFamily="2" charset="2"/>
              </a:rPr>
              <a:t>  -- Violation of 2NF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 is to remove </a:t>
            </a:r>
            <a:r>
              <a:rPr lang="en-US" dirty="0" err="1" smtClean="0">
                <a:sym typeface="Wingdings" panose="05000000000000000000" pitchFamily="2" charset="2"/>
              </a:rPr>
              <a:t>RegularPrice</a:t>
            </a:r>
            <a:r>
              <a:rPr lang="en-US" dirty="0" smtClean="0">
                <a:sym typeface="Wingdings" panose="05000000000000000000" pitchFamily="2" charset="2"/>
              </a:rPr>
              <a:t> from this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54" y="2655497"/>
            <a:ext cx="6602092" cy="267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458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Third Normal Form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176254"/>
          </a:xfrm>
        </p:spPr>
        <p:txBody>
          <a:bodyPr/>
          <a:lstStyle/>
          <a:p>
            <a:r>
              <a:rPr lang="en-US" dirty="0" smtClean="0"/>
              <a:t>A table is in Third Normal Form if it is in 2NF and NO non-key attribute (or set) is functionally dependent on any other non-key attribute (or set)</a:t>
            </a:r>
          </a:p>
          <a:p>
            <a:pPr lvl="1"/>
            <a:r>
              <a:rPr lang="en-US" dirty="0" smtClean="0"/>
              <a:t>In other words, no FDs among any non-key attributes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850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Third Normal Form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0" y="1483543"/>
            <a:ext cx="8382000" cy="3761030"/>
          </a:xfrm>
        </p:spPr>
        <p:txBody>
          <a:bodyPr/>
          <a:lstStyle/>
          <a:p>
            <a:r>
              <a:rPr lang="en-US" dirty="0" smtClean="0"/>
              <a:t>This version of Sale table </a:t>
            </a:r>
            <a:r>
              <a:rPr lang="en-US" b="1" dirty="0" smtClean="0"/>
              <a:t>violates</a:t>
            </a:r>
            <a:r>
              <a:rPr lang="en-US" dirty="0" smtClean="0"/>
              <a:t> 3NF</a:t>
            </a:r>
          </a:p>
          <a:p>
            <a:pPr lvl="1"/>
            <a:r>
              <a:rPr lang="en-US" dirty="0" smtClean="0"/>
              <a:t>Shipping + Tax +Item Total = </a:t>
            </a:r>
            <a:r>
              <a:rPr lang="en-US" dirty="0" err="1" smtClean="0"/>
              <a:t>TotalAmt</a:t>
            </a:r>
            <a:endParaRPr lang="en-US" dirty="0" smtClean="0"/>
          </a:p>
          <a:p>
            <a:pPr lvl="1"/>
            <a:r>
              <a:rPr lang="en-US" dirty="0" smtClean="0"/>
              <a:t>i.e., FD: Shipping, Tax, </a:t>
            </a:r>
            <a:r>
              <a:rPr lang="en-US" dirty="0" err="1" smtClean="0"/>
              <a:t>ItemTotal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TotalAmt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Solution is to remove </a:t>
            </a:r>
            <a:r>
              <a:rPr lang="en-US" dirty="0" err="1" smtClean="0">
                <a:sym typeface="Wingdings" panose="05000000000000000000" pitchFamily="2" charset="2"/>
              </a:rPr>
              <a:t>TotalAmt</a:t>
            </a:r>
            <a:r>
              <a:rPr lang="en-US" dirty="0" smtClean="0">
                <a:sym typeface="Wingdings" panose="05000000000000000000" pitchFamily="2" charset="2"/>
              </a:rPr>
              <a:t>. It is not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" y="2971800"/>
            <a:ext cx="8558480" cy="15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82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Third Normal Form - Solution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75591"/>
            <a:ext cx="8382000" cy="2573012"/>
          </a:xfrm>
        </p:spPr>
        <p:txBody>
          <a:bodyPr/>
          <a:lstStyle/>
          <a:p>
            <a:r>
              <a:rPr lang="en-US" dirty="0" smtClean="0"/>
              <a:t>Another solution is to either move offending attribute to a new table. </a:t>
            </a:r>
          </a:p>
          <a:p>
            <a:pPr lvl="1"/>
            <a:r>
              <a:rPr lang="en-US" sz="2400" dirty="0" smtClean="0"/>
              <a:t>Violation = Customer table had </a:t>
            </a:r>
            <a:r>
              <a:rPr lang="en-US" sz="2400" dirty="0" err="1" smtClean="0"/>
              <a:t>CreditCategory</a:t>
            </a:r>
            <a:r>
              <a:rPr lang="en-US" sz="2400" dirty="0" smtClean="0"/>
              <a:t> and </a:t>
            </a:r>
            <a:r>
              <a:rPr lang="en-US" sz="2400" dirty="0" err="1" smtClean="0"/>
              <a:t>CreditRate</a:t>
            </a:r>
            <a:endParaRPr lang="en-US" sz="2400" dirty="0" smtClean="0"/>
          </a:p>
          <a:p>
            <a:pPr lvl="1"/>
            <a:r>
              <a:rPr lang="en-US" sz="2400" dirty="0" smtClean="0"/>
              <a:t>Solution = Make new table of </a:t>
            </a:r>
            <a:r>
              <a:rPr lang="en-US" sz="2400" dirty="0" err="1" smtClean="0"/>
              <a:t>CreditRule</a:t>
            </a:r>
            <a:r>
              <a:rPr lang="en-US" sz="2400" dirty="0" smtClean="0"/>
              <a:t> with </a:t>
            </a:r>
            <a:r>
              <a:rPr lang="en-US" sz="2400" dirty="0" err="1" smtClean="0"/>
              <a:t>CreditRate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89" y="3048000"/>
            <a:ext cx="68794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253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Data Types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41052"/>
          </a:xfrm>
        </p:spPr>
        <p:txBody>
          <a:bodyPr/>
          <a:lstStyle/>
          <a:p>
            <a:r>
              <a:rPr lang="en-US" dirty="0" smtClean="0"/>
              <a:t>The data type defines the storage format and allowable content of an attribute (field)</a:t>
            </a:r>
          </a:p>
          <a:p>
            <a:r>
              <a:rPr lang="en-US" dirty="0" smtClean="0"/>
              <a:t>Primitive data types – data types supported directly by the DBMS</a:t>
            </a:r>
          </a:p>
          <a:p>
            <a:r>
              <a:rPr lang="en-US" dirty="0" smtClean="0"/>
              <a:t>Complex data types – combinations or compositions of primitive data types. User defined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21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Standard Primitive Data Types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491912" cy="3124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78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609398"/>
          </a:xfrm>
        </p:spPr>
        <p:txBody>
          <a:bodyPr/>
          <a:lstStyle/>
          <a:p>
            <a:r>
              <a:rPr lang="en-US" altLang="en-US" sz="4400" dirty="0" smtClean="0"/>
              <a:t>Databases and DBMSs</a:t>
            </a:r>
            <a:endParaRPr lang="en-US" altLang="en-US" sz="3600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3841052"/>
          </a:xfrm>
        </p:spPr>
        <p:txBody>
          <a:bodyPr/>
          <a:lstStyle/>
          <a:p>
            <a:r>
              <a:rPr lang="en-US" altLang="en-US" sz="2600" dirty="0"/>
              <a:t>Database (DB) -- an integrated collection of stored data that is centrally managed and controlled</a:t>
            </a:r>
          </a:p>
          <a:p>
            <a:r>
              <a:rPr lang="en-US" altLang="en-US" sz="2600" dirty="0"/>
              <a:t>Database management system (DBMS) -- a system software component that manages and controls one or more databases</a:t>
            </a:r>
          </a:p>
          <a:p>
            <a:r>
              <a:rPr lang="en-US" altLang="en-US" sz="2600" dirty="0" smtClean="0"/>
              <a:t>Schema </a:t>
            </a:r>
            <a:r>
              <a:rPr lang="en-US" altLang="en-US" sz="2600" dirty="0"/>
              <a:t>-- database component that contains descriptive information about the data stored in the physical data </a:t>
            </a:r>
            <a:r>
              <a:rPr lang="en-US" altLang="en-US" sz="2600" dirty="0" smtClean="0"/>
              <a:t>store (sometimes called </a:t>
            </a:r>
            <a:r>
              <a:rPr lang="en-US" altLang="en-US" sz="2600" i="1" dirty="0" smtClean="0"/>
              <a:t>metadata</a:t>
            </a:r>
            <a:r>
              <a:rPr lang="en-US" altLang="en-US" sz="2600" dirty="0" smtClean="0"/>
              <a:t>)</a:t>
            </a:r>
            <a:endParaRPr lang="en-US" altLang="en-US" sz="2600" i="1" dirty="0" smtClean="0"/>
          </a:p>
          <a:p>
            <a:r>
              <a:rPr lang="en-US" altLang="en-US" sz="2600" dirty="0" smtClean="0"/>
              <a:t>Structured Query Language  -- the standard query language to access and update data in a relational DBMS</a:t>
            </a:r>
            <a:endParaRPr lang="en-US" altLang="en-US" sz="2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DBMS Components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219200"/>
            <a:ext cx="6024706" cy="43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08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96200" cy="609398"/>
          </a:xfrm>
        </p:spPr>
        <p:txBody>
          <a:bodyPr/>
          <a:lstStyle/>
          <a:p>
            <a:r>
              <a:rPr lang="en-US" altLang="en-US" sz="4400" dirty="0"/>
              <a:t>Database Schema</a:t>
            </a:r>
            <a:endParaRPr lang="en-US" altLang="en-US" sz="3600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r>
              <a:rPr lang="en-US" altLang="en-US" sz="2800"/>
              <a:t>Organization of individual stored data items into higher level groups, such as tables</a:t>
            </a:r>
          </a:p>
          <a:p>
            <a:r>
              <a:rPr lang="en-US" altLang="en-US" sz="2800"/>
              <a:t>Associations among tables or classes </a:t>
            </a:r>
          </a:p>
          <a:p>
            <a:r>
              <a:rPr lang="en-US" altLang="en-US" sz="2800"/>
              <a:t>Details of physical data store organization, including types, lengths, locations, and indexing of data items</a:t>
            </a:r>
          </a:p>
          <a:p>
            <a:r>
              <a:rPr lang="en-US" altLang="en-US" sz="2800"/>
              <a:t>Access and content controls, including allowable values for specific data items, value dependencies among multiple data items, and lists of users allowed to read or update data items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Characteristics of a DBMS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496342"/>
          </a:xfrm>
        </p:spPr>
        <p:txBody>
          <a:bodyPr/>
          <a:lstStyle/>
          <a:p>
            <a:r>
              <a:rPr lang="en-US" dirty="0" smtClean="0"/>
              <a:t>Simultaneous access by many users and many applications</a:t>
            </a:r>
          </a:p>
          <a:p>
            <a:r>
              <a:rPr lang="en-US" dirty="0" smtClean="0"/>
              <a:t>Direct access to data with a data interface</a:t>
            </a:r>
          </a:p>
          <a:p>
            <a:r>
              <a:rPr lang="en-US" dirty="0" smtClean="0"/>
              <a:t>Uniform and consistent access</a:t>
            </a:r>
          </a:p>
          <a:p>
            <a:r>
              <a:rPr lang="en-US" dirty="0" smtClean="0"/>
              <a:t>Integration and distribution of data across multiple servers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258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Database Design and Administration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237809"/>
          </a:xfrm>
        </p:spPr>
        <p:txBody>
          <a:bodyPr/>
          <a:lstStyle/>
          <a:p>
            <a:r>
              <a:rPr lang="en-US" dirty="0" smtClean="0"/>
              <a:t>Who is involved in database design?</a:t>
            </a:r>
          </a:p>
          <a:p>
            <a:r>
              <a:rPr lang="en-US" dirty="0" smtClean="0"/>
              <a:t>Data Administrator (DA) – person in charge of structure and integrity of the data</a:t>
            </a:r>
          </a:p>
          <a:p>
            <a:pPr lvl="1"/>
            <a:r>
              <a:rPr lang="en-US" dirty="0" smtClean="0"/>
              <a:t>Data standards – naming, definition, data typing</a:t>
            </a:r>
          </a:p>
          <a:p>
            <a:pPr lvl="1"/>
            <a:r>
              <a:rPr lang="en-US" dirty="0" smtClean="0"/>
              <a:t>Data use – ownership, accessibility, confidentiality</a:t>
            </a:r>
          </a:p>
          <a:p>
            <a:pPr lvl="1"/>
            <a:r>
              <a:rPr lang="en-US" dirty="0" smtClean="0"/>
              <a:t>Data quality – validation rules, completeness, currency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74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Database Design and Administration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767185"/>
          </a:xfrm>
        </p:spPr>
        <p:txBody>
          <a:bodyPr/>
          <a:lstStyle/>
          <a:p>
            <a:r>
              <a:rPr lang="en-US" dirty="0" smtClean="0"/>
              <a:t>Who is involved in database design?</a:t>
            </a:r>
          </a:p>
          <a:p>
            <a:r>
              <a:rPr lang="en-US" dirty="0" smtClean="0"/>
              <a:t>Database Administrator (DBA) – person in charge of safety and the operation of the database</a:t>
            </a:r>
          </a:p>
          <a:p>
            <a:pPr lvl="1"/>
            <a:r>
              <a:rPr lang="en-US" dirty="0" smtClean="0"/>
              <a:t>Manage multiple DBMS environment</a:t>
            </a:r>
          </a:p>
          <a:p>
            <a:pPr lvl="1"/>
            <a:r>
              <a:rPr lang="en-US" dirty="0" smtClean="0"/>
              <a:t>Protect the database and data – authentication</a:t>
            </a:r>
          </a:p>
          <a:p>
            <a:pPr lvl="1"/>
            <a:r>
              <a:rPr lang="en-US" dirty="0" smtClean="0"/>
              <a:t>Maintain high-performance level</a:t>
            </a:r>
          </a:p>
          <a:p>
            <a:pPr lvl="1"/>
            <a:r>
              <a:rPr lang="en-US" dirty="0" smtClean="0"/>
              <a:t>Backup data and define recovery procedures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2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11997</TotalTime>
  <Words>2012</Words>
  <Application>Microsoft Macintosh PowerPoint</Application>
  <PresentationFormat>On-screen Show (4:3)</PresentationFormat>
  <Paragraphs>177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Courier New</vt:lpstr>
      <vt:lpstr>Wingdings</vt:lpstr>
      <vt:lpstr>Arial</vt:lpstr>
      <vt:lpstr>BlueShadeWithBar</vt:lpstr>
      <vt:lpstr>White with Courier font for code slides</vt:lpstr>
      <vt:lpstr>PowerPoint Presentation</vt:lpstr>
      <vt:lpstr>Designing the Database</vt:lpstr>
      <vt:lpstr>Overview</vt:lpstr>
      <vt:lpstr>Databases and DBMSs</vt:lpstr>
      <vt:lpstr>DBMS Components</vt:lpstr>
      <vt:lpstr>Database Schema</vt:lpstr>
      <vt:lpstr>Characteristics of a DBMS</vt:lpstr>
      <vt:lpstr>Database Design and Administration</vt:lpstr>
      <vt:lpstr>Database Design and Administration</vt:lpstr>
      <vt:lpstr>DA and DBA Responsibilities</vt:lpstr>
      <vt:lpstr>Relational Databases</vt:lpstr>
      <vt:lpstr>Relational Databases</vt:lpstr>
      <vt:lpstr>Partial Display of a Relational Database Table</vt:lpstr>
      <vt:lpstr>An Association Between Two Classes</vt:lpstr>
      <vt:lpstr>An Association Between Rows in Two Tables (key and foreign key)</vt:lpstr>
      <vt:lpstr>Designing Relational Databases Based on the Domain Model Class Diagram</vt:lpstr>
      <vt:lpstr>RMO Classes</vt:lpstr>
      <vt:lpstr>Initial Set of Tables Based on RMO Domain Classes</vt:lpstr>
      <vt:lpstr>Initial Set of Tables With Primary Keys Added (bold)</vt:lpstr>
      <vt:lpstr>Representing Associations</vt:lpstr>
      <vt:lpstr>Initial Set of Tables With Foreign Keys  Added (in italics)</vt:lpstr>
      <vt:lpstr>Association Class    PromoOffering added from association class to table with two keys  </vt:lpstr>
      <vt:lpstr>Final Tables   Specialized subclasses included within OnlineCart and Sale tables  </vt:lpstr>
      <vt:lpstr>Final Tables   Specialized subclasses as separate tables  </vt:lpstr>
      <vt:lpstr>Designing Relational Databases Referential Integrity and Schema Quality</vt:lpstr>
      <vt:lpstr>Designing Relational Databases Referential Integrity and Normalization</vt:lpstr>
      <vt:lpstr>First Normal Form</vt:lpstr>
      <vt:lpstr>First Normal Form - Solution</vt:lpstr>
      <vt:lpstr>Functional Dependency</vt:lpstr>
      <vt:lpstr>Functional Dependency</vt:lpstr>
      <vt:lpstr>Second Normal Form</vt:lpstr>
      <vt:lpstr>Second Normal Form</vt:lpstr>
      <vt:lpstr>Third Normal Form</vt:lpstr>
      <vt:lpstr>Third Normal Form</vt:lpstr>
      <vt:lpstr>Third Normal Form - Solution</vt:lpstr>
      <vt:lpstr>Data Types</vt:lpstr>
      <vt:lpstr>Standard Primitive Data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Yousra Odeh</cp:lastModifiedBy>
  <cp:revision>183</cp:revision>
  <cp:lastPrinted>2017-12-09T14:51:19Z</cp:lastPrinted>
  <dcterms:created xsi:type="dcterms:W3CDTF">2011-10-31T16:54:53Z</dcterms:created>
  <dcterms:modified xsi:type="dcterms:W3CDTF">2017-12-09T16:39:51Z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