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  <p:sldMasterId id="2147483707" r:id="rId2"/>
  </p:sldMasterIdLst>
  <p:notesMasterIdLst>
    <p:notesMasterId r:id="rId14"/>
  </p:notesMasterIdLst>
  <p:sldIdLst>
    <p:sldId id="356" r:id="rId3"/>
    <p:sldId id="256" r:id="rId4"/>
    <p:sldId id="584" r:id="rId5"/>
    <p:sldId id="585" r:id="rId6"/>
    <p:sldId id="586" r:id="rId7"/>
    <p:sldId id="587" r:id="rId8"/>
    <p:sldId id="588" r:id="rId9"/>
    <p:sldId id="589" r:id="rId10"/>
    <p:sldId id="539" r:id="rId11"/>
    <p:sldId id="590" r:id="rId12"/>
    <p:sldId id="591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99CC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65" autoAdjust="0"/>
    <p:restoredTop sz="92969" autoAdjust="0"/>
  </p:normalViewPr>
  <p:slideViewPr>
    <p:cSldViewPr>
      <p:cViewPr varScale="1">
        <p:scale>
          <a:sx n="58" d="100"/>
          <a:sy n="58" d="100"/>
        </p:scale>
        <p:origin x="12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57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757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757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0A81FCF-50AF-470E-B151-C63C0C460C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00574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250" y="1905000"/>
            <a:ext cx="7681913" cy="1523495"/>
          </a:xfrm>
        </p:spPr>
        <p:txBody>
          <a:bodyPr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249" y="4344988"/>
            <a:ext cx="7681913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-15875" y="6356350"/>
            <a:ext cx="6130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6FEE05-4B05-4E75-8F0D-38DA0AD3DF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6062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5825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bg bwMode="black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381000" y="1411553"/>
            <a:ext cx="8382000" cy="2200602"/>
          </a:xfrm>
        </p:spPr>
        <p:txBody>
          <a:bodyPr/>
          <a:lstStyle>
            <a:lvl1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1pPr>
            <a:lvl2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3pPr>
            <a:lvl4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4pPr>
            <a:lvl5pPr>
              <a:buClr>
                <a:srgbClr val="FFFFFF"/>
              </a:buClr>
              <a:buSzPct val="70000"/>
              <a:buFont typeface="Wingdings" pitchFamily="2" charset="2"/>
              <a:buChar char="l"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6238875"/>
            <a:ext cx="9144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>
                <a:solidFill>
                  <a:srgbClr val="000000"/>
                </a:solidFill>
                <a:effectLst/>
                <a:latin typeface="+mj-lt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1194240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9071065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122238"/>
            <a:ext cx="8229600" cy="6008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12192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828800" y="6248400"/>
            <a:ext cx="54864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543800" y="6248400"/>
            <a:ext cx="1143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B993BDA9-7C76-4FF5-809B-E1E2FA7F91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7478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e for slides with Softwar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722313" y="1905000"/>
            <a:ext cx="8040688" cy="193899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440021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emo, Video etc. &quot;special&quot; slid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9219" y="649805"/>
            <a:ext cx="7043208" cy="1523494"/>
          </a:xfrm>
        </p:spPr>
        <p:txBody>
          <a:bodyPr anchor="ctr" anchorCtr="0">
            <a:noAutofit/>
          </a:bodyPr>
          <a:lstStyle>
            <a:lvl1pPr>
              <a:lnSpc>
                <a:spcPct val="90000"/>
              </a:lnSpc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8955" y="4344988"/>
            <a:ext cx="7043208" cy="461665"/>
          </a:xfr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1pPr>
            <a:lvl2pPr marL="457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0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2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22049" y="2355850"/>
            <a:ext cx="7690114" cy="1384994"/>
          </a:xfrm>
        </p:spPr>
        <p:txBody>
          <a:bodyPr anchor="t" anchorCtr="0">
            <a:noAutofit/>
            <a:scene3d>
              <a:camera prst="orthographicFront"/>
              <a:lightRig rig="flat" dir="t"/>
            </a:scene3d>
            <a:sp3d extrusionH="88900" contourW="2540">
              <a:bevelT w="38100" h="31750"/>
              <a:contourClr>
                <a:srgbClr val="F4A234"/>
              </a:contourClr>
            </a:sp3d>
          </a:bodyPr>
          <a:lstStyle>
            <a:lvl1pPr marL="0" indent="0" algn="l">
              <a:buFont typeface="Arial" pitchFamily="34" charset="0"/>
              <a:buNone/>
              <a:defRPr kumimoji="0" lang="en-US" sz="10000" b="1" i="1" u="none" strike="noStrike" kern="1200" cap="none" spc="-642" normalizeH="0" baseline="0" noProof="0" dirty="0" smtClean="0">
                <a:ln w="11430"/>
                <a:gradFill>
                  <a:gsLst>
                    <a:gs pos="0">
                      <a:srgbClr val="0066FF"/>
                    </a:gs>
                    <a:gs pos="28000">
                      <a:srgbClr val="2E59B0"/>
                    </a:gs>
                    <a:gs pos="62000">
                      <a:srgbClr val="2B395F"/>
                    </a:gs>
                    <a:gs pos="88000">
                      <a:srgbClr val="000000"/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uLnTx/>
                <a:uFillTx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smtClean="0"/>
              <a:t>click to…</a:t>
            </a:r>
          </a:p>
        </p:txBody>
      </p:sp>
    </p:spTree>
    <p:extLst>
      <p:ext uri="{BB962C8B-B14F-4D97-AF65-F5344CB8AC3E}">
        <p14:creationId xmlns:p14="http://schemas.microsoft.com/office/powerpoint/2010/main" val="109042430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-15875" y="6356350"/>
            <a:ext cx="6130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6FEE05-4B05-4E75-8F0D-38DA0AD3DF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99994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553998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2210862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-15875" y="6356350"/>
            <a:ext cx="6130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6FEE05-4B05-4E75-8F0D-38DA0AD3DF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19620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411553"/>
            <a:ext cx="4114800" cy="2129814"/>
          </a:xfrm>
        </p:spPr>
        <p:txBody>
          <a:bodyPr/>
          <a:lstStyle>
            <a:lvl1pPr marL="339976" indent="-339976">
              <a:lnSpc>
                <a:spcPct val="90000"/>
              </a:lnSpc>
              <a:defRPr sz="2800"/>
            </a:lvl1pPr>
            <a:lvl2pPr marL="673338" indent="-325424">
              <a:lnSpc>
                <a:spcPct val="90000"/>
              </a:lnSpc>
              <a:defRPr sz="2400"/>
            </a:lvl2pPr>
            <a:lvl3pPr marL="953785" indent="-288384">
              <a:lnSpc>
                <a:spcPct val="90000"/>
              </a:lnSpc>
              <a:defRPr sz="2000"/>
            </a:lvl3pPr>
            <a:lvl4pPr marL="1227618" indent="-273833">
              <a:lnSpc>
                <a:spcPct val="90000"/>
              </a:lnSpc>
              <a:defRPr sz="1800"/>
            </a:lvl4pPr>
            <a:lvl5pPr marL="1516002" indent="-280447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11553"/>
            <a:ext cx="4114800" cy="2129814"/>
          </a:xfrm>
        </p:spPr>
        <p:txBody>
          <a:bodyPr/>
          <a:lstStyle>
            <a:lvl1pPr marL="347914" indent="-347914">
              <a:lnSpc>
                <a:spcPct val="90000"/>
              </a:lnSpc>
              <a:defRPr sz="2800"/>
            </a:lvl1pPr>
            <a:lvl2pPr marL="673338" indent="-339976">
              <a:lnSpc>
                <a:spcPct val="90000"/>
              </a:lnSpc>
              <a:defRPr sz="2400"/>
            </a:lvl2pPr>
            <a:lvl3pPr marL="961722" indent="-302936">
              <a:lnSpc>
                <a:spcPct val="90000"/>
              </a:lnSpc>
              <a:defRPr sz="2000"/>
            </a:lvl3pPr>
            <a:lvl4pPr marL="1227618" indent="-265896">
              <a:lnSpc>
                <a:spcPct val="90000"/>
              </a:lnSpc>
              <a:defRPr sz="1800"/>
            </a:lvl4pPr>
            <a:lvl5pPr marL="1516002" indent="-273833">
              <a:lnSpc>
                <a:spcPct val="90000"/>
              </a:lnSpc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665491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1553"/>
            <a:ext cx="4114800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0999" y="2174875"/>
            <a:ext cx="4114800" cy="1537344"/>
          </a:xfrm>
        </p:spPr>
        <p:txBody>
          <a:bodyPr/>
          <a:lstStyle>
            <a:lvl1pPr marL="281770" indent="-281770">
              <a:defRPr sz="2300"/>
            </a:lvl1pPr>
            <a:lvl2pPr marL="562218" indent="-265896">
              <a:defRPr sz="2000"/>
            </a:lvl2pPr>
            <a:lvl3pPr marL="813562" indent="-243407">
              <a:defRPr sz="1800"/>
            </a:lvl3pPr>
            <a:lvl4pPr marL="1050354" indent="-228856">
              <a:defRPr sz="1700"/>
            </a:lvl4pPr>
            <a:lvl5pPr marL="1279210" indent="-206367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981" y="1411553"/>
            <a:ext cx="4117019" cy="692498"/>
          </a:xfr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500" b="1"/>
            </a:lvl1pPr>
            <a:lvl2pPr marL="457182" indent="0">
              <a:buNone/>
              <a:defRPr sz="2000" b="1"/>
            </a:lvl2pPr>
            <a:lvl3pPr marL="914363" indent="0">
              <a:buNone/>
              <a:defRPr sz="1800" b="1"/>
            </a:lvl3pPr>
            <a:lvl4pPr marL="1371545" indent="0">
              <a:buNone/>
              <a:defRPr sz="1600" b="1"/>
            </a:lvl4pPr>
            <a:lvl5pPr marL="1828727" indent="0">
              <a:buNone/>
              <a:defRPr sz="1600" b="1"/>
            </a:lvl5pPr>
            <a:lvl6pPr marL="2285909" indent="0">
              <a:buNone/>
              <a:defRPr sz="1600" b="1"/>
            </a:lvl6pPr>
            <a:lvl7pPr marL="2743090" indent="0">
              <a:buNone/>
              <a:defRPr sz="1600" b="1"/>
            </a:lvl7pPr>
            <a:lvl8pPr marL="3200272" indent="0">
              <a:buNone/>
              <a:defRPr sz="1600" b="1"/>
            </a:lvl8pPr>
            <a:lvl9pPr marL="3657454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117974" cy="1537344"/>
          </a:xfrm>
        </p:spPr>
        <p:txBody>
          <a:bodyPr/>
          <a:lstStyle>
            <a:lvl1pPr marL="296321" indent="-296321">
              <a:defRPr sz="2300"/>
            </a:lvl1pPr>
            <a:lvl2pPr marL="570155" indent="-273833">
              <a:defRPr sz="2000"/>
            </a:lvl2pPr>
            <a:lvl3pPr marL="821499" indent="-244730">
              <a:defRPr sz="1800"/>
            </a:lvl3pPr>
            <a:lvl4pPr marL="1050354" indent="-236793">
              <a:defRPr sz="1700"/>
            </a:lvl4pPr>
            <a:lvl5pPr marL="1279210" indent="-220919"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-15875" y="6356350"/>
            <a:ext cx="6130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3058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6FEE05-4B05-4E75-8F0D-38DA0AD3DF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0238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-15875" y="6356350"/>
            <a:ext cx="6130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6FEE05-4B05-4E75-8F0D-38DA0AD3DF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91042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117347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ALKIN - Prints in GRAYS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-15875" y="6356350"/>
            <a:ext cx="6130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3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6FEE05-4B05-4E75-8F0D-38DA0AD3DF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5260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jpeg"/><Relationship Id="rId16" Type="http://schemas.openxmlformats.org/officeDocument/2006/relationships/image" Target="../media/image2.jpeg"/><Relationship Id="rId17" Type="http://schemas.openxmlformats.org/officeDocument/2006/relationships/image" Target="../media/image3.png"/><Relationship Id="rId18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14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5" descr="7-00029_BAK_v03TOP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0" y="6008687"/>
            <a:ext cx="9159875" cy="849313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412875"/>
            <a:ext cx="8382000" cy="2135969"/>
          </a:xfrm>
          <a:prstGeom prst="rect">
            <a:avLst/>
          </a:prstGeom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-15875" y="6356350"/>
            <a:ext cx="61309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05800" y="6356350"/>
            <a:ext cx="609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76FEE05-4B05-4E75-8F0D-38DA0AD3DF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224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400" b="0" kern="1200" cap="none" spc="-150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396875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7"/>
        </a:buBlip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3968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258888" indent="-344488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4963" indent="-346075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941513" indent="-336550" algn="l" defTabSz="914363" rtl="0" eaLnBrk="1" latinLnBrk="0" hangingPunct="1">
        <a:lnSpc>
          <a:spcPct val="90000"/>
        </a:lnSpc>
        <a:spcBef>
          <a:spcPct val="20000"/>
        </a:spcBef>
        <a:buFontTx/>
        <a:buBlip>
          <a:blip r:embed="rId18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ite rectangle.png"/>
          <p:cNvPicPr>
            <a:picLocks noChangeAspect="1"/>
          </p:cNvPicPr>
          <p:nvPr/>
        </p:nvPicPr>
        <p:blipFill>
          <a:blip r:embed="rId4"/>
          <a:srcRect b="10453"/>
          <a:stretch>
            <a:fillRect/>
          </a:stretch>
        </p:blipFill>
        <p:spPr>
          <a:xfrm>
            <a:off x="0" y="1299706"/>
            <a:ext cx="9144000" cy="555829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2" y="1905000"/>
            <a:ext cx="8040688" cy="21082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94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</p:sldLayoutIdLst>
  <p:transition>
    <p:fade/>
  </p:transition>
  <p:hf sldNum="0" hdr="0" dt="0"/>
  <p:txStyles>
    <p:titleStyle>
      <a:lvl1pPr algn="l" defTabSz="914363" rtl="0" eaLnBrk="1" latinLnBrk="0" hangingPunct="1">
        <a:lnSpc>
          <a:spcPct val="90000"/>
        </a:lnSpc>
        <a:spcBef>
          <a:spcPct val="0"/>
        </a:spcBef>
        <a:buNone/>
        <a:defRPr lang="en-US" sz="4800" b="0" kern="1200" cap="none" spc="-125" dirty="0" smtClean="0">
          <a:ln w="3175">
            <a:noFill/>
          </a:ln>
          <a:gradFill>
            <a:gsLst>
              <a:gs pos="0">
                <a:srgbClr val="2E59B0"/>
              </a:gs>
              <a:gs pos="49000">
                <a:srgbClr val="161D32"/>
              </a:gs>
              <a:gs pos="100000">
                <a:srgbClr val="000000"/>
              </a:gs>
            </a:gsLst>
            <a:lin ang="5400000" scaled="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n-ea"/>
          <a:cs typeface="Arial" charset="0"/>
        </a:defRPr>
      </a:lvl1pPr>
    </p:titleStyle>
    <p:bodyStyle>
      <a:lvl1pPr marL="0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30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1pPr>
      <a:lvl2pPr marL="384954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8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2pPr>
      <a:lvl3pPr marL="761970" indent="-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3pPr>
      <a:lvl4pPr marL="1094009" indent="7937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4pPr>
      <a:lvl5pPr marL="1426047" indent="0" algn="l" defTabSz="914363" rtl="0" eaLnBrk="1" latinLnBrk="0" hangingPunct="1">
        <a:lnSpc>
          <a:spcPct val="90000"/>
        </a:lnSpc>
        <a:spcBef>
          <a:spcPct val="20000"/>
        </a:spcBef>
        <a:buFont typeface="Arial" pitchFamily="34" charset="0"/>
        <a:buNone/>
        <a:defRPr sz="2400" b="1" kern="1200">
          <a:solidFill>
            <a:schemeClr val="tx1"/>
          </a:solidFill>
          <a:latin typeface="Courier New" pitchFamily="49" charset="0"/>
          <a:ea typeface="+mn-ea"/>
          <a:cs typeface="Courier New" pitchFamily="49" charset="0"/>
        </a:defRPr>
      </a:lvl5pPr>
      <a:lvl6pPr marL="2514499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81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63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45" indent="-228591" algn="l" defTabSz="91436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63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5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7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9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90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72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4" algn="l" defTabSz="91436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/>
          <p:cNvPicPr>
            <a:picLocks noGrp="1" noChangeAspect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0"/>
            <a:ext cx="8001000" cy="5998664"/>
          </a:xfrm>
        </p:spPr>
      </p:pic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1447800" y="3029341"/>
            <a:ext cx="30480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4000" dirty="0"/>
              <a:t>Chapter 9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0" y="6248400"/>
            <a:ext cx="5486400" cy="457200"/>
          </a:xfrm>
        </p:spPr>
        <p:txBody>
          <a:bodyPr/>
          <a:lstStyle/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dirty="0" smtClean="0"/>
              <a:t>Protecting the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834348"/>
          </a:xfrm>
        </p:spPr>
        <p:txBody>
          <a:bodyPr/>
          <a:lstStyle/>
          <a:p>
            <a:r>
              <a:rPr lang="en-US" dirty="0" smtClean="0"/>
              <a:t>Transaction Logging – a technique to record all updates including change, date, time, user</a:t>
            </a:r>
          </a:p>
          <a:p>
            <a:pPr lvl="1"/>
            <a:r>
              <a:rPr lang="en-US" dirty="0" smtClean="0"/>
              <a:t>Helps to prevent fraud</a:t>
            </a:r>
          </a:p>
          <a:p>
            <a:pPr lvl="1"/>
            <a:r>
              <a:rPr lang="en-US" dirty="0" smtClean="0"/>
              <a:t>Recovery mechanism for failures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466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dirty="0" smtClean="0"/>
              <a:t>Protecting the Database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977242"/>
            <a:ext cx="8382000" cy="5139869"/>
          </a:xfrm>
        </p:spPr>
        <p:txBody>
          <a:bodyPr/>
          <a:lstStyle/>
          <a:p>
            <a:r>
              <a:rPr lang="en-US" dirty="0" smtClean="0"/>
              <a:t>Concurrency and Update Controls </a:t>
            </a:r>
          </a:p>
          <a:p>
            <a:pPr lvl="1"/>
            <a:r>
              <a:rPr lang="en-US" dirty="0" smtClean="0"/>
              <a:t>Transaction – a piece of work with several steps, either all must complete or none must be accepted</a:t>
            </a:r>
          </a:p>
          <a:p>
            <a:pPr lvl="1"/>
            <a:r>
              <a:rPr lang="en-US" dirty="0" smtClean="0"/>
              <a:t>Database lock – technique to apply exclusive control to a portion of the database to one user at a time</a:t>
            </a:r>
          </a:p>
          <a:p>
            <a:pPr lvl="1"/>
            <a:r>
              <a:rPr lang="en-US" dirty="0" smtClean="0"/>
              <a:t>Shared or read lock – a lock where multiple transactions (users) may read the data</a:t>
            </a:r>
          </a:p>
          <a:p>
            <a:pPr lvl="1"/>
            <a:r>
              <a:rPr lang="en-US" dirty="0" smtClean="0"/>
              <a:t>Exclusive or write lock – a lock where only one transaction (user) may access the locked portion of the database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46410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09600"/>
            <a:ext cx="6411913" cy="1143000"/>
          </a:xfrm>
        </p:spPr>
        <p:txBody>
          <a:bodyPr/>
          <a:lstStyle/>
          <a:p>
            <a:pPr algn="l"/>
            <a:r>
              <a:rPr lang="en-US" altLang="en-US" sz="4400" dirty="0" smtClean="0"/>
              <a:t>Designing the Database</a:t>
            </a:r>
            <a:endParaRPr lang="en-US" altLang="en-US" sz="4400" dirty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70088" y="3656013"/>
            <a:ext cx="3668712" cy="152241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sz="2400" dirty="0"/>
              <a:t>Systems Analysis and Design in a Changing World </a:t>
            </a:r>
            <a:r>
              <a:rPr lang="en-US" altLang="en-US" sz="2400" dirty="0" smtClean="0"/>
              <a:t>7</a:t>
            </a:r>
            <a:r>
              <a:rPr lang="en-US" altLang="en-US" sz="2400" baseline="30000" dirty="0" smtClean="0"/>
              <a:t>th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Ed</a:t>
            </a:r>
          </a:p>
          <a:p>
            <a:pPr>
              <a:lnSpc>
                <a:spcPct val="80000"/>
              </a:lnSpc>
            </a:pPr>
            <a:endParaRPr lang="en-US" altLang="en-US" sz="2400" dirty="0"/>
          </a:p>
          <a:p>
            <a:pPr>
              <a:lnSpc>
                <a:spcPct val="80000"/>
              </a:lnSpc>
            </a:pPr>
            <a:r>
              <a:rPr lang="en-US" altLang="en-US" sz="2400" dirty="0" err="1"/>
              <a:t>Satzinger</a:t>
            </a:r>
            <a:r>
              <a:rPr lang="en-US" altLang="en-US" sz="2400" dirty="0"/>
              <a:t>, Jackson &amp; </a:t>
            </a:r>
            <a:r>
              <a:rPr lang="en-US" altLang="en-US" sz="2400" dirty="0" err="1"/>
              <a:t>Burd</a:t>
            </a:r>
            <a:endParaRPr lang="en-US" altLang="en-US" sz="2400" dirty="0"/>
          </a:p>
        </p:txBody>
      </p:sp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381000" y="1828800"/>
            <a:ext cx="67818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r"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/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4000" dirty="0" smtClean="0"/>
              <a:t>Chapter 9</a:t>
            </a:r>
            <a:endParaRPr lang="en-US" altLang="en-US" sz="40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Database Architectures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4185761"/>
          </a:xfrm>
        </p:spPr>
        <p:txBody>
          <a:bodyPr/>
          <a:lstStyle/>
          <a:p>
            <a:r>
              <a:rPr lang="en-US" dirty="0" smtClean="0"/>
              <a:t>Decentralized database is stored at many locations but not requiring interconnectivity or synchronization</a:t>
            </a:r>
          </a:p>
          <a:p>
            <a:r>
              <a:rPr lang="en-US" dirty="0" smtClean="0"/>
              <a:t>Homogeneous distributed database is stored at multiple locations, with all locations using the same DBMS. Coordinated with a global schema</a:t>
            </a:r>
          </a:p>
          <a:p>
            <a:r>
              <a:rPr lang="en-US" dirty="0" smtClean="0"/>
              <a:t>Heterogeneous distribute database is stored at multiple locations and with different DBMS and may have local schemas.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18621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Homogeneous Distributed Database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73" y="990600"/>
            <a:ext cx="8382000" cy="443198"/>
          </a:xfrm>
        </p:spPr>
        <p:txBody>
          <a:bodyPr/>
          <a:lstStyle/>
          <a:p>
            <a:r>
              <a:rPr lang="en-US" dirty="0" smtClean="0"/>
              <a:t>Access is through a common DBMS and schema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942" y="1508593"/>
            <a:ext cx="6321943" cy="4282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90626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Heterogeneous Distributed Database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066800"/>
            <a:ext cx="2640438" cy="1994392"/>
          </a:xfrm>
        </p:spPr>
        <p:txBody>
          <a:bodyPr/>
          <a:lstStyle/>
          <a:p>
            <a:r>
              <a:rPr lang="en-US" sz="2400" dirty="0" smtClean="0"/>
              <a:t>Access is through distinct DBMSs. May have global and local schemas in operation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074" y="784186"/>
            <a:ext cx="5418290" cy="530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5040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64797"/>
          </a:xfrm>
        </p:spPr>
        <p:txBody>
          <a:bodyPr/>
          <a:lstStyle/>
          <a:p>
            <a:r>
              <a:rPr lang="en-US" sz="4800" dirty="0" smtClean="0"/>
              <a:t>Implementation Approaches 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81000" y="1411552"/>
            <a:ext cx="8382000" cy="1748171"/>
          </a:xfrm>
        </p:spPr>
        <p:txBody>
          <a:bodyPr/>
          <a:lstStyle/>
          <a:p>
            <a:r>
              <a:rPr lang="en-US" dirty="0" smtClean="0"/>
              <a:t>Data replication – each location has its own copy</a:t>
            </a:r>
          </a:p>
          <a:p>
            <a:pPr lvl="1"/>
            <a:r>
              <a:rPr lang="en-US" dirty="0" smtClean="0"/>
              <a:t>Synchronization – updating every copy with changes made to every other copy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3321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Implementation Approaches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12875"/>
            <a:ext cx="8382000" cy="886397"/>
          </a:xfrm>
        </p:spPr>
        <p:txBody>
          <a:bodyPr/>
          <a:lstStyle/>
          <a:p>
            <a:r>
              <a:rPr lang="en-US" dirty="0" smtClean="0"/>
              <a:t>Horizontal Partition – different rows are stored at different locations.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662916"/>
            <a:ext cx="8808562" cy="2178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46087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30188"/>
            <a:ext cx="8382000" cy="609398"/>
          </a:xfrm>
        </p:spPr>
        <p:txBody>
          <a:bodyPr/>
          <a:lstStyle/>
          <a:p>
            <a:r>
              <a:rPr lang="en-US" sz="4400" dirty="0" smtClean="0"/>
              <a:t>Implementation Approaches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382000" cy="5121402"/>
          </a:xfrm>
        </p:spPr>
        <p:txBody>
          <a:bodyPr/>
          <a:lstStyle/>
          <a:p>
            <a:r>
              <a:rPr lang="en-US" dirty="0" smtClean="0"/>
              <a:t>Vertical Partition – Different columns are stored at different locations.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Combinations of replication, horizontal, and vertical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59" y="1752600"/>
            <a:ext cx="8263741" cy="321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03064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22238"/>
            <a:ext cx="8001000" cy="941796"/>
          </a:xfrm>
        </p:spPr>
        <p:txBody>
          <a:bodyPr/>
          <a:lstStyle/>
          <a:p>
            <a:r>
              <a:rPr lang="en-US" altLang="en-US" sz="4400" dirty="0"/>
              <a:t>Architecture for RMO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altLang="en-US" sz="2400" dirty="0"/>
              <a:t>Replicated and Partitioned Database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248400"/>
            <a:ext cx="5486400" cy="457200"/>
          </a:xfrm>
          <a:prstGeom prst="rect">
            <a:avLst/>
          </a:prstGeom>
        </p:spPr>
        <p:txBody>
          <a:bodyPr/>
          <a:lstStyle/>
          <a:p>
            <a:r>
              <a:rPr lang="en-US" altLang="en-US" smtClean="0"/>
              <a:t>Systems Analysis and Design in a Changing World, 7th Edition - Chapter 9                                                    ©2016. Cengage Learning. All rights reserved.</a:t>
            </a:r>
            <a:endParaRPr lang="en-US" alt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143000"/>
            <a:ext cx="6149576" cy="4719842"/>
          </a:xfrm>
          <a:prstGeom prst="rect">
            <a:avLst/>
          </a:prstGeom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ueShadeWithBar">
  <a:themeElements>
    <a:clrScheme name="White - blue accents template template">
      <a:dk1>
        <a:srgbClr val="000000"/>
      </a:dk1>
      <a:lt1>
        <a:srgbClr val="FFFFFF"/>
      </a:lt1>
      <a:dk2>
        <a:srgbClr val="1D4775"/>
      </a:dk2>
      <a:lt2>
        <a:srgbClr val="FEF194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A061C3"/>
      </a:accent6>
      <a:hlink>
        <a:srgbClr val="1D4775"/>
      </a:hlink>
      <a:folHlink>
        <a:srgbClr val="1D4775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91436" tIns="45718" rIns="91436" bIns="45718" numCol="1" rtlCol="0" anchor="ctr" anchorCtr="0" compatLnSpc="1">
        <a:prstTxWarp prst="textNoShape">
          <a:avLst/>
        </a:prstTxWarp>
      </a:bodyPr>
      <a:lstStyle>
        <a:defPPr algn="ctr" defTabSz="914099" fontAlgn="base">
          <a:spcBef>
            <a:spcPct val="0"/>
          </a:spcBef>
          <a:spcAft>
            <a:spcPct val="0"/>
          </a:spcAft>
          <a:defRPr sz="2300" dirty="0" smtClean="0">
            <a:solidFill>
              <a:schemeClr val="tx1"/>
            </a:solidFill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lueShadeWithBar" id="{04066C2A-6173-4F54-AD2B-AFDA31B2A820}" vid="{70AC8400-E288-4A32-931A-110C32A5F7D1}"/>
    </a:ext>
  </a:extLst>
</a:theme>
</file>

<file path=ppt/theme/theme2.xml><?xml version="1.0" encoding="utf-8"?>
<a:theme xmlns:a="http://schemas.openxmlformats.org/drawingml/2006/main" name="White with Courier font for code slides">
  <a:themeElements>
    <a:clrScheme name="Blue Template-Template">
      <a:dk1>
        <a:srgbClr val="000000"/>
      </a:dk1>
      <a:lt1>
        <a:srgbClr val="FFFFFF"/>
      </a:lt1>
      <a:dk2>
        <a:srgbClr val="050595"/>
      </a:dk2>
      <a:lt2>
        <a:srgbClr val="FFFFFF"/>
      </a:lt2>
      <a:accent1>
        <a:srgbClr val="FFC000"/>
      </a:accent1>
      <a:accent2>
        <a:srgbClr val="3497AE"/>
      </a:accent2>
      <a:accent3>
        <a:srgbClr val="DF8045"/>
      </a:accent3>
      <a:accent4>
        <a:srgbClr val="7DCC2E"/>
      </a:accent4>
      <a:accent5>
        <a:srgbClr val="FF9929"/>
      </a:accent5>
      <a:accent6>
        <a:srgbClr val="7D3DA1"/>
      </a:accent6>
      <a:hlink>
        <a:srgbClr val="F3EB4F"/>
      </a:hlink>
      <a:folHlink>
        <a:srgbClr val="7DDD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headEnd type="none" w="med" len="med"/>
          <a:tailEnd type="none" w="med" len="med"/>
        </a:ln>
      </a:spPr>
      <a:bodyPr vert="horz" wrap="square" lIns="109728" tIns="54864" rIns="109728" bIns="54864" numCol="1" rtlCol="0" anchor="ctr" anchorCtr="0" compatLnSpc="1">
        <a:prstTxWarp prst="textNoShape">
          <a:avLst/>
        </a:prstTxWarp>
      </a:bodyPr>
      <a:lstStyle>
        <a:defPPr marL="0" marR="0" indent="0" algn="ctr" defTabSz="10969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0" i="0" u="none" strike="noStrike" cap="none" normalizeH="0" baseline="0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Segoe" pitchFamily="34" charset="0"/>
          </a:defRPr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BlueShadeWithBar</Template>
  <TotalTime>11888</TotalTime>
  <Words>541</Words>
  <Application>Microsoft Macintosh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Courier New</vt:lpstr>
      <vt:lpstr>Wingdings</vt:lpstr>
      <vt:lpstr>Arial</vt:lpstr>
      <vt:lpstr>BlueShadeWithBar</vt:lpstr>
      <vt:lpstr>White with Courier font for code slides</vt:lpstr>
      <vt:lpstr>PowerPoint Presentation</vt:lpstr>
      <vt:lpstr>Designing the Database</vt:lpstr>
      <vt:lpstr>Distributed Database Architectures</vt:lpstr>
      <vt:lpstr>Homogeneous Distributed Database</vt:lpstr>
      <vt:lpstr>Heterogeneous Distributed Database</vt:lpstr>
      <vt:lpstr>Implementation Approaches </vt:lpstr>
      <vt:lpstr>Implementation Approaches</vt:lpstr>
      <vt:lpstr>Implementation Approaches</vt:lpstr>
      <vt:lpstr>Architecture for RMO Replicated and Partitioned Database</vt:lpstr>
      <vt:lpstr>Protecting the Database</vt:lpstr>
      <vt:lpstr>Protecting the Database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From bla to bla</dc:title>
  <dc:creator>John</dc:creator>
  <cp:lastModifiedBy>Yousra Odeh</cp:lastModifiedBy>
  <cp:revision>182</cp:revision>
  <cp:lastPrinted>1601-01-01T00:00:00Z</cp:lastPrinted>
  <dcterms:created xsi:type="dcterms:W3CDTF">2011-10-31T16:54:53Z</dcterms:created>
  <dcterms:modified xsi:type="dcterms:W3CDTF">2017-12-09T16:53:25Z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4</vt:i4>
  </property>
</Properties>
</file>