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9" r:id="rId2"/>
  </p:sldMasterIdLst>
  <p:notesMasterIdLst>
    <p:notesMasterId r:id="rId37"/>
  </p:notesMasterIdLst>
  <p:sldIdLst>
    <p:sldId id="256" r:id="rId3"/>
    <p:sldId id="257" r:id="rId4"/>
    <p:sldId id="314" r:id="rId5"/>
    <p:sldId id="263" r:id="rId6"/>
    <p:sldId id="365" r:id="rId7"/>
    <p:sldId id="315" r:id="rId8"/>
    <p:sldId id="366" r:id="rId9"/>
    <p:sldId id="367" r:id="rId10"/>
    <p:sldId id="320" r:id="rId11"/>
    <p:sldId id="369" r:id="rId12"/>
    <p:sldId id="316" r:id="rId13"/>
    <p:sldId id="368" r:id="rId14"/>
    <p:sldId id="319" r:id="rId15"/>
    <p:sldId id="370" r:id="rId16"/>
    <p:sldId id="371" r:id="rId17"/>
    <p:sldId id="372" r:id="rId18"/>
    <p:sldId id="401" r:id="rId19"/>
    <p:sldId id="373" r:id="rId20"/>
    <p:sldId id="374" r:id="rId21"/>
    <p:sldId id="375" r:id="rId22"/>
    <p:sldId id="379" r:id="rId23"/>
    <p:sldId id="377" r:id="rId24"/>
    <p:sldId id="402" r:id="rId25"/>
    <p:sldId id="378" r:id="rId26"/>
    <p:sldId id="380" r:id="rId27"/>
    <p:sldId id="381" r:id="rId28"/>
    <p:sldId id="404" r:id="rId29"/>
    <p:sldId id="403" r:id="rId30"/>
    <p:sldId id="405" r:id="rId31"/>
    <p:sldId id="406" r:id="rId32"/>
    <p:sldId id="395" r:id="rId33"/>
    <p:sldId id="394" r:id="rId34"/>
    <p:sldId id="400" r:id="rId35"/>
    <p:sldId id="364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Blended" id="{4BD88F41-6DB7-46BC-8D94-D889CFFDBBA0}">
          <p14:sldIdLst>
            <p14:sldId id="256"/>
            <p14:sldId id="257"/>
            <p14:sldId id="314"/>
            <p14:sldId id="263"/>
            <p14:sldId id="365"/>
            <p14:sldId id="315"/>
            <p14:sldId id="366"/>
            <p14:sldId id="367"/>
            <p14:sldId id="320"/>
            <p14:sldId id="369"/>
            <p14:sldId id="316"/>
            <p14:sldId id="368"/>
            <p14:sldId id="319"/>
            <p14:sldId id="370"/>
            <p14:sldId id="371"/>
          </p14:sldIdLst>
        </p14:section>
        <p14:section name="Part2" id="{0C464B83-4296-458E-AAB7-6649895B3D7A}">
          <p14:sldIdLst>
            <p14:sldId id="372"/>
            <p14:sldId id="401"/>
            <p14:sldId id="373"/>
            <p14:sldId id="374"/>
            <p14:sldId id="375"/>
            <p14:sldId id="379"/>
            <p14:sldId id="377"/>
            <p14:sldId id="402"/>
            <p14:sldId id="378"/>
            <p14:sldId id="380"/>
            <p14:sldId id="381"/>
            <p14:sldId id="404"/>
            <p14:sldId id="403"/>
            <p14:sldId id="405"/>
            <p14:sldId id="406"/>
            <p14:sldId id="395"/>
            <p14:sldId id="394"/>
            <p14:sldId id="400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25E0-96E3-4153-921D-8C1F0FE5FED3}" v="5" dt="2021-04-06T06:58:13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2" autoAdjust="0"/>
    <p:restoredTop sz="94759" autoAdjust="0"/>
  </p:normalViewPr>
  <p:slideViewPr>
    <p:cSldViewPr>
      <p:cViewPr varScale="1">
        <p:scale>
          <a:sx n="85" d="100"/>
          <a:sy n="85" d="100"/>
        </p:scale>
        <p:origin x="11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Altamimi" userId="a1baad31b1e8bd20" providerId="LiveId" clId="{285AD215-9B50-4072-828A-54E17240C808}"/>
    <pc:docChg chg="delSld">
      <pc:chgData name="Ahmad Altamimi" userId="a1baad31b1e8bd20" providerId="LiveId" clId="{285AD215-9B50-4072-828A-54E17240C808}" dt="2020-10-13T09:25:57.047" v="0" actId="2696"/>
      <pc:docMkLst>
        <pc:docMk/>
      </pc:docMkLst>
      <pc:sldChg chg="del">
        <pc:chgData name="Ahmad Altamimi" userId="a1baad31b1e8bd20" providerId="LiveId" clId="{285AD215-9B50-4072-828A-54E17240C808}" dt="2020-10-13T09:25:57.047" v="0" actId="2696"/>
        <pc:sldMkLst>
          <pc:docMk/>
          <pc:sldMk cId="0" sldId="356"/>
        </pc:sldMkLst>
      </pc:sldChg>
    </pc:docChg>
  </pc:docChgLst>
  <pc:docChgLst>
    <pc:chgData name="ahmad altamimi" userId="55667a1f-2397-4796-b697-ff4dc78683ee" providerId="ADAL" clId="{0A4FEAA2-AC81-4D9D-80D6-0C1A012E484D}"/>
    <pc:docChg chg="undo custSel addSld delSld modSld">
      <pc:chgData name="ahmad altamimi" userId="55667a1f-2397-4796-b697-ff4dc78683ee" providerId="ADAL" clId="{0A4FEAA2-AC81-4D9D-80D6-0C1A012E484D}" dt="2020-11-28T20:45:56.229" v="145" actId="20577"/>
      <pc:docMkLst>
        <pc:docMk/>
      </pc:docMkLst>
      <pc:sldChg chg="modSp">
        <pc:chgData name="ahmad altamimi" userId="55667a1f-2397-4796-b697-ff4dc78683ee" providerId="ADAL" clId="{0A4FEAA2-AC81-4D9D-80D6-0C1A012E484D}" dt="2020-11-21T11:24:52.704" v="0" actId="113"/>
        <pc:sldMkLst>
          <pc:docMk/>
          <pc:sldMk cId="0" sldId="263"/>
        </pc:sldMkLst>
        <pc:spChg chg="mod">
          <ac:chgData name="ahmad altamimi" userId="55667a1f-2397-4796-b697-ff4dc78683ee" providerId="ADAL" clId="{0A4FEAA2-AC81-4D9D-80D6-0C1A012E484D}" dt="2020-11-21T11:24:52.704" v="0" actId="113"/>
          <ac:spMkLst>
            <pc:docMk/>
            <pc:sldMk cId="0" sldId="263"/>
            <ac:spMk id="132099" creationId="{00000000-0000-0000-0000-000000000000}"/>
          </ac:spMkLst>
        </pc:spChg>
      </pc:sldChg>
      <pc:sldChg chg="add">
        <pc:chgData name="ahmad altamimi" userId="55667a1f-2397-4796-b697-ff4dc78683ee" providerId="ADAL" clId="{0A4FEAA2-AC81-4D9D-80D6-0C1A012E484D}" dt="2020-11-22T07:59:08.134" v="83"/>
        <pc:sldMkLst>
          <pc:docMk/>
          <pc:sldMk cId="2657244874" sldId="316"/>
        </pc:sldMkLst>
      </pc:sldChg>
      <pc:sldChg chg="modSp">
        <pc:chgData name="ahmad altamimi" userId="55667a1f-2397-4796-b697-ff4dc78683ee" providerId="ADAL" clId="{0A4FEAA2-AC81-4D9D-80D6-0C1A012E484D}" dt="2020-11-21T11:26:11.447" v="1" actId="114"/>
        <pc:sldMkLst>
          <pc:docMk/>
          <pc:sldMk cId="0" sldId="365"/>
        </pc:sldMkLst>
        <pc:spChg chg="mod">
          <ac:chgData name="ahmad altamimi" userId="55667a1f-2397-4796-b697-ff4dc78683ee" providerId="ADAL" clId="{0A4FEAA2-AC81-4D9D-80D6-0C1A012E484D}" dt="2020-11-21T11:26:11.447" v="1" actId="114"/>
          <ac:spMkLst>
            <pc:docMk/>
            <pc:sldMk cId="0" sldId="365"/>
            <ac:spMk id="343043" creationId="{00000000-0000-0000-0000-000000000000}"/>
          </ac:spMkLst>
        </pc:spChg>
      </pc:sldChg>
      <pc:sldChg chg="modSp">
        <pc:chgData name="ahmad altamimi" userId="55667a1f-2397-4796-b697-ff4dc78683ee" providerId="ADAL" clId="{0A4FEAA2-AC81-4D9D-80D6-0C1A012E484D}" dt="2020-11-24T08:06:30.373" v="85" actId="1076"/>
        <pc:sldMkLst>
          <pc:docMk/>
          <pc:sldMk cId="0" sldId="367"/>
        </pc:sldMkLst>
        <pc:picChg chg="mod">
          <ac:chgData name="ahmad altamimi" userId="55667a1f-2397-4796-b697-ff4dc78683ee" providerId="ADAL" clId="{0A4FEAA2-AC81-4D9D-80D6-0C1A012E484D}" dt="2020-11-24T08:06:30.373" v="85" actId="1076"/>
          <ac:picMkLst>
            <pc:docMk/>
            <pc:sldMk cId="0" sldId="367"/>
            <ac:picMk id="5" creationId="{00000000-0000-0000-0000-000000000000}"/>
          </ac:picMkLst>
        </pc:picChg>
      </pc:sldChg>
      <pc:sldChg chg="add del">
        <pc:chgData name="ahmad altamimi" userId="55667a1f-2397-4796-b697-ff4dc78683ee" providerId="ADAL" clId="{0A4FEAA2-AC81-4D9D-80D6-0C1A012E484D}" dt="2020-11-22T07:59:04.186" v="82" actId="2696"/>
        <pc:sldMkLst>
          <pc:docMk/>
          <pc:sldMk cId="3758026160" sldId="368"/>
        </pc:sldMkLst>
      </pc:sldChg>
      <pc:sldChg chg="addSp modSp">
        <pc:chgData name="ahmad altamimi" userId="55667a1f-2397-4796-b697-ff4dc78683ee" providerId="ADAL" clId="{0A4FEAA2-AC81-4D9D-80D6-0C1A012E484D}" dt="2020-11-21T12:46:21.032" v="61" actId="1076"/>
        <pc:sldMkLst>
          <pc:docMk/>
          <pc:sldMk cId="0" sldId="372"/>
        </pc:sldMkLst>
        <pc:spChg chg="mod">
          <ac:chgData name="ahmad altamimi" userId="55667a1f-2397-4796-b697-ff4dc78683ee" providerId="ADAL" clId="{0A4FEAA2-AC81-4D9D-80D6-0C1A012E484D}" dt="2020-11-21T12:43:06.417" v="44" actId="1036"/>
          <ac:spMkLst>
            <pc:docMk/>
            <pc:sldMk cId="0" sldId="372"/>
            <ac:spMk id="5" creationId="{00000000-0000-0000-0000-000000000000}"/>
          </ac:spMkLst>
        </pc:spChg>
        <pc:spChg chg="mod">
          <ac:chgData name="ahmad altamimi" userId="55667a1f-2397-4796-b697-ff4dc78683ee" providerId="ADAL" clId="{0A4FEAA2-AC81-4D9D-80D6-0C1A012E484D}" dt="2020-11-21T12:43:00.509" v="33" actId="20577"/>
          <ac:spMkLst>
            <pc:docMk/>
            <pc:sldMk cId="0" sldId="372"/>
            <ac:spMk id="352258" creationId="{00000000-0000-0000-0000-000000000000}"/>
          </ac:spMkLst>
        </pc:spChg>
        <pc:picChg chg="add mod">
          <ac:chgData name="ahmad altamimi" userId="55667a1f-2397-4796-b697-ff4dc78683ee" providerId="ADAL" clId="{0A4FEAA2-AC81-4D9D-80D6-0C1A012E484D}" dt="2020-11-21T12:46:21.032" v="61" actId="1076"/>
          <ac:picMkLst>
            <pc:docMk/>
            <pc:sldMk cId="0" sldId="372"/>
            <ac:picMk id="8" creationId="{0181BB8E-9CF6-477A-8987-41D1316EC63F}"/>
          </ac:picMkLst>
        </pc:picChg>
      </pc:sldChg>
      <pc:sldChg chg="modSp">
        <pc:chgData name="ahmad altamimi" userId="55667a1f-2397-4796-b697-ff4dc78683ee" providerId="ADAL" clId="{0A4FEAA2-AC81-4D9D-80D6-0C1A012E484D}" dt="2020-11-24T07:52:10.622" v="84" actId="20577"/>
        <pc:sldMkLst>
          <pc:docMk/>
          <pc:sldMk cId="0" sldId="374"/>
        </pc:sldMkLst>
        <pc:spChg chg="mod">
          <ac:chgData name="ahmad altamimi" userId="55667a1f-2397-4796-b697-ff4dc78683ee" providerId="ADAL" clId="{0A4FEAA2-AC81-4D9D-80D6-0C1A012E484D}" dt="2020-11-24T07:52:10.622" v="84" actId="20577"/>
          <ac:spMkLst>
            <pc:docMk/>
            <pc:sldMk cId="0" sldId="374"/>
            <ac:spMk id="354307" creationId="{00000000-0000-0000-0000-000000000000}"/>
          </ac:spMkLst>
        </pc:spChg>
      </pc:sldChg>
      <pc:sldChg chg="modSp">
        <pc:chgData name="ahmad altamimi" userId="55667a1f-2397-4796-b697-ff4dc78683ee" providerId="ADAL" clId="{0A4FEAA2-AC81-4D9D-80D6-0C1A012E484D}" dt="2020-11-25T22:17:28.146" v="96" actId="404"/>
        <pc:sldMkLst>
          <pc:docMk/>
          <pc:sldMk cId="3177521430" sldId="377"/>
        </pc:sldMkLst>
        <pc:spChg chg="mod">
          <ac:chgData name="ahmad altamimi" userId="55667a1f-2397-4796-b697-ff4dc78683ee" providerId="ADAL" clId="{0A4FEAA2-AC81-4D9D-80D6-0C1A012E484D}" dt="2020-11-25T22:17:28.146" v="96" actId="404"/>
          <ac:spMkLst>
            <pc:docMk/>
            <pc:sldMk cId="3177521430" sldId="377"/>
            <ac:spMk id="357379" creationId="{00000000-0000-0000-0000-000000000000}"/>
          </ac:spMkLst>
        </pc:spChg>
      </pc:sldChg>
      <pc:sldChg chg="addSp modSp">
        <pc:chgData name="ahmad altamimi" userId="55667a1f-2397-4796-b697-ff4dc78683ee" providerId="ADAL" clId="{0A4FEAA2-AC81-4D9D-80D6-0C1A012E484D}" dt="2020-11-25T22:28:45.262" v="127" actId="14100"/>
        <pc:sldMkLst>
          <pc:docMk/>
          <pc:sldMk cId="0" sldId="381"/>
        </pc:sldMkLst>
        <pc:picChg chg="add mod">
          <ac:chgData name="ahmad altamimi" userId="55667a1f-2397-4796-b697-ff4dc78683ee" providerId="ADAL" clId="{0A4FEAA2-AC81-4D9D-80D6-0C1A012E484D}" dt="2020-11-25T22:28:45.262" v="127" actId="14100"/>
          <ac:picMkLst>
            <pc:docMk/>
            <pc:sldMk cId="0" sldId="381"/>
            <ac:picMk id="8" creationId="{DEC14FA4-7D48-4047-A8A9-8E4D5A2BCADA}"/>
          </ac:picMkLst>
        </pc:picChg>
      </pc:sldChg>
      <pc:sldChg chg="modSp">
        <pc:chgData name="ahmad altamimi" userId="55667a1f-2397-4796-b697-ff4dc78683ee" providerId="ADAL" clId="{0A4FEAA2-AC81-4D9D-80D6-0C1A012E484D}" dt="2020-11-28T20:45:56.229" v="145" actId="20577"/>
        <pc:sldMkLst>
          <pc:docMk/>
          <pc:sldMk cId="0" sldId="395"/>
        </pc:sldMkLst>
        <pc:spChg chg="mod">
          <ac:chgData name="ahmad altamimi" userId="55667a1f-2397-4796-b697-ff4dc78683ee" providerId="ADAL" clId="{0A4FEAA2-AC81-4D9D-80D6-0C1A012E484D}" dt="2020-11-28T20:45:56.229" v="145" actId="20577"/>
          <ac:spMkLst>
            <pc:docMk/>
            <pc:sldMk cId="0" sldId="395"/>
            <ac:spMk id="375812" creationId="{00000000-0000-0000-0000-000000000000}"/>
          </ac:spMkLst>
        </pc:spChg>
      </pc:sldChg>
      <pc:sldChg chg="addSp modSp">
        <pc:chgData name="ahmad altamimi" userId="55667a1f-2397-4796-b697-ff4dc78683ee" providerId="ADAL" clId="{0A4FEAA2-AC81-4D9D-80D6-0C1A012E484D}" dt="2020-11-25T22:28:12.903" v="99" actId="1036"/>
        <pc:sldMkLst>
          <pc:docMk/>
          <pc:sldMk cId="2389925887" sldId="401"/>
        </pc:sldMkLst>
        <pc:picChg chg="mod">
          <ac:chgData name="ahmad altamimi" userId="55667a1f-2397-4796-b697-ff4dc78683ee" providerId="ADAL" clId="{0A4FEAA2-AC81-4D9D-80D6-0C1A012E484D}" dt="2020-11-25T22:28:12.903" v="99" actId="1036"/>
          <ac:picMkLst>
            <pc:docMk/>
            <pc:sldMk cId="2389925887" sldId="401"/>
            <ac:picMk id="7" creationId="{00000000-0000-0000-0000-000000000000}"/>
          </ac:picMkLst>
        </pc:picChg>
        <pc:picChg chg="add mod">
          <ac:chgData name="ahmad altamimi" userId="55667a1f-2397-4796-b697-ff4dc78683ee" providerId="ADAL" clId="{0A4FEAA2-AC81-4D9D-80D6-0C1A012E484D}" dt="2020-11-24T08:42:08.526" v="93" actId="1036"/>
          <ac:picMkLst>
            <pc:docMk/>
            <pc:sldMk cId="2389925887" sldId="401"/>
            <ac:picMk id="9" creationId="{5E291A7F-34B1-4E05-9912-4EA0088B39EB}"/>
          </ac:picMkLst>
        </pc:picChg>
      </pc:sldChg>
    </pc:docChg>
  </pc:docChgLst>
  <pc:docChgLst>
    <pc:chgData name="ahmad altamimi" userId="55667a1f-2397-4796-b697-ff4dc78683ee" providerId="ADAL" clId="{4F4825E0-96E3-4153-921D-8C1F0FE5FED3}"/>
    <pc:docChg chg="addSld delSld modSld sldOrd">
      <pc:chgData name="ahmad altamimi" userId="55667a1f-2397-4796-b697-ff4dc78683ee" providerId="ADAL" clId="{4F4825E0-96E3-4153-921D-8C1F0FE5FED3}" dt="2021-04-07T19:59:02.879" v="44"/>
      <pc:docMkLst>
        <pc:docMk/>
      </pc:docMkLst>
      <pc:sldChg chg="modSp mod">
        <pc:chgData name="ahmad altamimi" userId="55667a1f-2397-4796-b697-ff4dc78683ee" providerId="ADAL" clId="{4F4825E0-96E3-4153-921D-8C1F0FE5FED3}" dt="2021-04-06T06:56:45.824" v="1" actId="1076"/>
        <pc:sldMkLst>
          <pc:docMk/>
          <pc:sldMk cId="0" sldId="372"/>
        </pc:sldMkLst>
        <pc:picChg chg="mod">
          <ac:chgData name="ahmad altamimi" userId="55667a1f-2397-4796-b697-ff4dc78683ee" providerId="ADAL" clId="{4F4825E0-96E3-4153-921D-8C1F0FE5FED3}" dt="2021-04-06T06:56:45.824" v="1" actId="1076"/>
          <ac:picMkLst>
            <pc:docMk/>
            <pc:sldMk cId="0" sldId="372"/>
            <ac:picMk id="6" creationId="{00000000-0000-0000-0000-000000000000}"/>
          </ac:picMkLst>
        </pc:picChg>
      </pc:sldChg>
      <pc:sldChg chg="modSp mod">
        <pc:chgData name="ahmad altamimi" userId="55667a1f-2397-4796-b697-ff4dc78683ee" providerId="ADAL" clId="{4F4825E0-96E3-4153-921D-8C1F0FE5FED3}" dt="2021-04-06T06:49:05.579" v="0" actId="20577"/>
        <pc:sldMkLst>
          <pc:docMk/>
          <pc:sldMk cId="0" sldId="374"/>
        </pc:sldMkLst>
        <pc:spChg chg="mod">
          <ac:chgData name="ahmad altamimi" userId="55667a1f-2397-4796-b697-ff4dc78683ee" providerId="ADAL" clId="{4F4825E0-96E3-4153-921D-8C1F0FE5FED3}" dt="2021-04-06T06:49:05.579" v="0" actId="20577"/>
          <ac:spMkLst>
            <pc:docMk/>
            <pc:sldMk cId="0" sldId="374"/>
            <ac:spMk id="354307" creationId="{00000000-0000-0000-0000-000000000000}"/>
          </ac:spMkLst>
        </pc:spChg>
      </pc:sldChg>
      <pc:sldChg chg="add ord">
        <pc:chgData name="ahmad altamimi" userId="55667a1f-2397-4796-b697-ff4dc78683ee" providerId="ADAL" clId="{4F4825E0-96E3-4153-921D-8C1F0FE5FED3}" dt="2021-04-06T06:58:28.575" v="40"/>
        <pc:sldMkLst>
          <pc:docMk/>
          <pc:sldMk cId="3177521430" sldId="377"/>
        </pc:sldMkLst>
      </pc:sldChg>
      <pc:sldChg chg="ord">
        <pc:chgData name="ahmad altamimi" userId="55667a1f-2397-4796-b697-ff4dc78683ee" providerId="ADAL" clId="{4F4825E0-96E3-4153-921D-8C1F0FE5FED3}" dt="2021-04-06T06:58:46.893" v="42"/>
        <pc:sldMkLst>
          <pc:docMk/>
          <pc:sldMk cId="0" sldId="379"/>
        </pc:sldMkLst>
      </pc:sldChg>
      <pc:sldChg chg="addSp modSp mod">
        <pc:chgData name="ahmad altamimi" userId="55667a1f-2397-4796-b697-ff4dc78683ee" providerId="ADAL" clId="{4F4825E0-96E3-4153-921D-8C1F0FE5FED3}" dt="2021-04-06T06:57:11.405" v="35" actId="14100"/>
        <pc:sldMkLst>
          <pc:docMk/>
          <pc:sldMk cId="0" sldId="380"/>
        </pc:sldMkLst>
        <pc:picChg chg="add mod">
          <ac:chgData name="ahmad altamimi" userId="55667a1f-2397-4796-b697-ff4dc78683ee" providerId="ADAL" clId="{4F4825E0-96E3-4153-921D-8C1F0FE5FED3}" dt="2021-04-06T06:57:11.405" v="35" actId="14100"/>
          <ac:picMkLst>
            <pc:docMk/>
            <pc:sldMk cId="0" sldId="380"/>
            <ac:picMk id="6" creationId="{328F861B-42DD-44DA-A487-72F95FC4F2ED}"/>
          </ac:picMkLst>
        </pc:picChg>
        <pc:picChg chg="mod">
          <ac:chgData name="ahmad altamimi" userId="55667a1f-2397-4796-b697-ff4dc78683ee" providerId="ADAL" clId="{4F4825E0-96E3-4153-921D-8C1F0FE5FED3}" dt="2021-04-06T06:56:58.401" v="2" actId="1076"/>
          <ac:picMkLst>
            <pc:docMk/>
            <pc:sldMk cId="0" sldId="380"/>
            <ac:picMk id="360453" creationId="{00000000-0000-0000-0000-000000000000}"/>
          </ac:picMkLst>
        </pc:picChg>
      </pc:sldChg>
      <pc:sldChg chg="delSp ord">
        <pc:chgData name="ahmad altamimi" userId="55667a1f-2397-4796-b697-ff4dc78683ee" providerId="ADAL" clId="{4F4825E0-96E3-4153-921D-8C1F0FE5FED3}" dt="2021-04-07T19:59:02.879" v="44"/>
        <pc:sldMkLst>
          <pc:docMk/>
          <pc:sldMk cId="2160856996" sldId="402"/>
        </pc:sldMkLst>
        <pc:picChg chg="del">
          <ac:chgData name="ahmad altamimi" userId="55667a1f-2397-4796-b697-ff4dc78683ee" providerId="ADAL" clId="{4F4825E0-96E3-4153-921D-8C1F0FE5FED3}" dt="2021-04-06T06:58:04.838" v="37"/>
          <ac:picMkLst>
            <pc:docMk/>
            <pc:sldMk cId="2160856996" sldId="402"/>
            <ac:picMk id="6" creationId="{17571E8F-E209-41EE-8A76-9EDD31B09A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2A6134-2479-41FD-BD9E-457934453F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1483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43331-C533-4B23-92CE-165DBCE7F94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A6134-2479-41FD-BD9E-457934453F5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17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035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542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701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721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475FA8-3BAE-4B5F-8EF2-A954FC416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16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D17A830-C71C-4188-953F-A3B44CB941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31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469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9867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C3BD0B2-4DCF-427C-BA49-77A489312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316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377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570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0643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378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632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4436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0" y="6008687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6300" y="6356350"/>
            <a:ext cx="590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C3BD0B2-4DCF-427C-BA49-77A489312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381001"/>
            <a:ext cx="7681913" cy="838200"/>
          </a:xfrm>
        </p:spPr>
        <p:txBody>
          <a:bodyPr/>
          <a:lstStyle/>
          <a:p>
            <a:pPr algn="l"/>
            <a:r>
              <a:rPr lang="en-US" altLang="en-US" sz="3600" dirty="0"/>
              <a:t>Use Case Modeling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Systems Analysis and Design in a Changing World 7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81000" y="1828800"/>
            <a:ext cx="678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br>
              <a:rPr lang="en-US" altLang="en-US" sz="2000"/>
            </a:br>
            <a:r>
              <a:rPr lang="en-US" altLang="en-US" sz="4000"/>
              <a:t>Chapter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Use Case Description Details</a:t>
            </a:r>
            <a:endParaRPr lang="en-US" altLang="en-US" sz="320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4759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600" dirty="0"/>
              <a:t>Related use cases &lt;&lt;includes&gt;&gt;</a:t>
            </a:r>
          </a:p>
          <a:p>
            <a:pPr lvl="1">
              <a:lnSpc>
                <a:spcPct val="80000"/>
              </a:lnSpc>
            </a:pPr>
            <a:r>
              <a:rPr lang="en-GB" altLang="en-US" sz="2200" dirty="0"/>
              <a:t>If one use case invokes or includes another</a:t>
            </a:r>
          </a:p>
          <a:p>
            <a:pPr>
              <a:lnSpc>
                <a:spcPct val="80000"/>
              </a:lnSpc>
            </a:pPr>
            <a:r>
              <a:rPr lang="en-GB" altLang="en-US" sz="2600" dirty="0"/>
              <a:t>Stakeholders</a:t>
            </a:r>
          </a:p>
          <a:p>
            <a:pPr lvl="1">
              <a:lnSpc>
                <a:spcPct val="80000"/>
              </a:lnSpc>
            </a:pPr>
            <a:r>
              <a:rPr lang="en-GB" altLang="en-US" sz="2200" dirty="0"/>
              <a:t>Anyone with an interest in the use case</a:t>
            </a:r>
          </a:p>
          <a:p>
            <a:pPr>
              <a:lnSpc>
                <a:spcPct val="80000"/>
              </a:lnSpc>
            </a:pPr>
            <a:r>
              <a:rPr lang="en-GB" altLang="en-US" sz="2600" dirty="0"/>
              <a:t>Preconditions</a:t>
            </a:r>
          </a:p>
          <a:p>
            <a:pPr lvl="1">
              <a:lnSpc>
                <a:spcPct val="80000"/>
              </a:lnSpc>
            </a:pPr>
            <a:r>
              <a:rPr lang="en-GB" altLang="en-US" sz="2200" dirty="0"/>
              <a:t>What must be true before the use case begins</a:t>
            </a:r>
          </a:p>
          <a:p>
            <a:pPr>
              <a:lnSpc>
                <a:spcPct val="80000"/>
              </a:lnSpc>
            </a:pPr>
            <a:r>
              <a:rPr lang="en-GB" altLang="en-US" sz="2600" dirty="0"/>
              <a:t>Post conditions</a:t>
            </a:r>
          </a:p>
          <a:p>
            <a:pPr lvl="1">
              <a:lnSpc>
                <a:spcPct val="80000"/>
              </a:lnSpc>
            </a:pPr>
            <a:r>
              <a:rPr lang="en-GB" altLang="en-US" sz="2200" dirty="0"/>
              <a:t>What must be true when the use case is completed</a:t>
            </a:r>
          </a:p>
          <a:p>
            <a:pPr lvl="1">
              <a:lnSpc>
                <a:spcPct val="80000"/>
              </a:lnSpc>
            </a:pPr>
            <a:r>
              <a:rPr lang="en-GB" altLang="en-US" sz="2200" dirty="0"/>
              <a:t>Use for planning test case expected results </a:t>
            </a:r>
          </a:p>
          <a:p>
            <a:pPr>
              <a:lnSpc>
                <a:spcPct val="80000"/>
              </a:lnSpc>
            </a:pPr>
            <a:r>
              <a:rPr lang="en-GB" altLang="en-US" sz="2600" dirty="0"/>
              <a:t>Flow of activities</a:t>
            </a:r>
          </a:p>
          <a:p>
            <a:pPr lvl="1">
              <a:lnSpc>
                <a:spcPct val="80000"/>
              </a:lnSpc>
            </a:pPr>
            <a:r>
              <a:rPr lang="en-GB" altLang="en-US" sz="2200" dirty="0"/>
              <a:t>The activities that go on between actor and the system</a:t>
            </a:r>
          </a:p>
          <a:p>
            <a:pPr>
              <a:lnSpc>
                <a:spcPct val="80000"/>
              </a:lnSpc>
            </a:pPr>
            <a:r>
              <a:rPr lang="en-GB" altLang="en-US" sz="2600" dirty="0"/>
              <a:t>Exception conditions</a:t>
            </a:r>
          </a:p>
          <a:p>
            <a:pPr lvl="1">
              <a:lnSpc>
                <a:spcPct val="80000"/>
              </a:lnSpc>
            </a:pPr>
            <a:r>
              <a:rPr lang="en-GB" altLang="en-US" sz="2200" dirty="0"/>
              <a:t>Where and what can go wrong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n-US" altLang="en-US" sz="3000"/>
              <a:t>Fully Developed Use Case Description </a:t>
            </a:r>
            <a:r>
              <a:rPr lang="en-US" altLang="en-US" sz="3000" i="1"/>
              <a:t>Create customer account</a:t>
            </a:r>
            <a:r>
              <a:rPr lang="en-US" altLang="en-US" sz="3000"/>
              <a:t> (part 1 )</a:t>
            </a:r>
          </a:p>
        </p:txBody>
      </p:sp>
      <p:pic>
        <p:nvPicPr>
          <p:cNvPr id="283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8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448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n-US" altLang="en-US" sz="3000"/>
              <a:t>Fully Developed Use Case Description </a:t>
            </a:r>
            <a:r>
              <a:rPr lang="en-US" altLang="en-US" sz="3000" i="1"/>
              <a:t>Create customer account</a:t>
            </a:r>
            <a:r>
              <a:rPr lang="en-US" altLang="en-US" sz="3000"/>
              <a:t> (part 2 )</a:t>
            </a:r>
          </a:p>
        </p:txBody>
      </p:sp>
      <p:pic>
        <p:nvPicPr>
          <p:cNvPr id="347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344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2616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2743200" cy="2970212"/>
          </a:xfrm>
        </p:spPr>
        <p:txBody>
          <a:bodyPr/>
          <a:lstStyle/>
          <a:p>
            <a:r>
              <a:rPr lang="en-US" altLang="en-US" sz="3200" dirty="0"/>
              <a:t>Another Fully Developed Use Case Description Example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2400" dirty="0"/>
              <a:t>Use case</a:t>
            </a:r>
            <a:br>
              <a:rPr lang="en-US" altLang="en-US" sz="2400" dirty="0"/>
            </a:br>
            <a:r>
              <a:rPr lang="en-US" altLang="en-US" sz="2400" i="1" dirty="0"/>
              <a:t>Ship items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87752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3200400"/>
            <a:ext cx="8001000" cy="2971800"/>
          </a:xfrm>
          <a:noFill/>
          <a:ln/>
        </p:spPr>
        <p:txBody>
          <a:bodyPr/>
          <a:lstStyle/>
          <a:p>
            <a:endParaRPr lang="en-GB" altLang="en-US" sz="2600" dirty="0"/>
          </a:p>
          <a:p>
            <a:endParaRPr lang="en-GB" altLang="en-US" sz="2800" dirty="0"/>
          </a:p>
        </p:txBody>
      </p:sp>
      <p:sp>
        <p:nvSpPr>
          <p:cNvPr id="287753" name="Rectangle 9"/>
          <p:cNvSpPr>
            <a:spLocks noChangeArrowheads="1"/>
          </p:cNvSpPr>
          <p:nvPr/>
        </p:nvSpPr>
        <p:spPr bwMode="auto">
          <a:xfrm>
            <a:off x="609600" y="16002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GB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134"/>
            <a:ext cx="5509526" cy="613156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30997"/>
          </a:xfrm>
        </p:spPr>
        <p:txBody>
          <a:bodyPr/>
          <a:lstStyle/>
          <a:p>
            <a:r>
              <a:rPr lang="en-US" altLang="en-US" sz="3000" dirty="0"/>
              <a:t>Fully Developed Use Case Description  </a:t>
            </a:r>
            <a:br>
              <a:rPr lang="en-US" altLang="en-US" sz="3000" dirty="0"/>
            </a:br>
            <a:r>
              <a:rPr lang="en-US" altLang="en-US" sz="3000" i="1" dirty="0"/>
              <a:t>Ship items</a:t>
            </a:r>
            <a:r>
              <a:rPr lang="en-US" altLang="en-US" sz="3000" dirty="0"/>
              <a:t> (part 1 )</a:t>
            </a:r>
          </a:p>
        </p:txBody>
      </p:sp>
      <p:pic>
        <p:nvPicPr>
          <p:cNvPr id="350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106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30997"/>
          </a:xfrm>
        </p:spPr>
        <p:txBody>
          <a:bodyPr/>
          <a:lstStyle/>
          <a:p>
            <a:r>
              <a:rPr lang="en-US" altLang="en-US" sz="3000" dirty="0"/>
              <a:t>Fully Developed Use Case Description </a:t>
            </a:r>
            <a:br>
              <a:rPr lang="en-US" altLang="en-US" sz="3000" dirty="0"/>
            </a:br>
            <a:r>
              <a:rPr lang="en-US" altLang="en-US" sz="3000" i="1" dirty="0"/>
              <a:t>Ship items</a:t>
            </a:r>
            <a:r>
              <a:rPr lang="en-US" altLang="en-US" sz="3000" dirty="0"/>
              <a:t> (part 2 )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230188"/>
            <a:ext cx="3495963" cy="4265783"/>
          </a:xfrm>
        </p:spPr>
        <p:txBody>
          <a:bodyPr/>
          <a:lstStyle/>
          <a:p>
            <a:r>
              <a:rPr lang="en-US" altLang="en-US" sz="3200" dirty="0"/>
              <a:t>UML Activity Diagram for Use Case</a:t>
            </a:r>
            <a:br>
              <a:rPr lang="en-US" altLang="en-US" sz="3200" dirty="0"/>
            </a:br>
            <a:r>
              <a:rPr lang="en-US" altLang="en-US" sz="3200" dirty="0"/>
              <a:t>(</a:t>
            </a:r>
            <a:r>
              <a:rPr lang="en-US" altLang="en-US" sz="2400" i="1" dirty="0"/>
              <a:t>Show the flow of activities for a use case</a:t>
            </a:r>
            <a:r>
              <a:rPr lang="en-US" altLang="en-US" sz="3200" dirty="0"/>
              <a:t>)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3200" dirty="0"/>
              <a:t>Example:</a:t>
            </a:r>
            <a:br>
              <a:rPr lang="en-US" altLang="en-US" sz="3200" dirty="0"/>
            </a:br>
            <a:r>
              <a:rPr lang="en-US" altLang="en-US" sz="2800" i="1" dirty="0"/>
              <a:t>Create Customer Account</a:t>
            </a:r>
            <a:br>
              <a:rPr lang="en-US" altLang="en-US" sz="3200" dirty="0"/>
            </a:br>
            <a:br>
              <a:rPr lang="en-US" altLang="en-US" sz="3200" dirty="0"/>
            </a:br>
            <a:br>
              <a:rPr lang="en-US" altLang="en-US" sz="3200" dirty="0"/>
            </a:br>
            <a:endParaRPr lang="en-US" altLang="en-US" sz="24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7836" y="4078915"/>
            <a:ext cx="3495964" cy="874085"/>
          </a:xfrm>
        </p:spPr>
        <p:txBody>
          <a:bodyPr/>
          <a:lstStyle/>
          <a:p>
            <a:r>
              <a:rPr lang="en-US" sz="2400" dirty="0"/>
              <a:t>Note: this shows flow of activities only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609600" y="16002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GB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353" y="-9993"/>
            <a:ext cx="5273497" cy="6012701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181BB8E-9CF6-477A-8987-41D1316EC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15" r="1677" b="18144"/>
          <a:stretch/>
        </p:blipFill>
        <p:spPr bwMode="auto">
          <a:xfrm>
            <a:off x="9993" y="3453734"/>
            <a:ext cx="4741063" cy="283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Activity Diagram for </a:t>
            </a:r>
            <a:br>
              <a:rPr lang="en-US" sz="3600" dirty="0"/>
            </a:br>
            <a:r>
              <a:rPr lang="en-US" sz="3600" i="1" dirty="0"/>
              <a:t>Ship Items </a:t>
            </a:r>
            <a:r>
              <a:rPr lang="en-US" sz="3600" dirty="0"/>
              <a:t>Use Case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412874"/>
            <a:ext cx="3352800" cy="1477328"/>
          </a:xfrm>
        </p:spPr>
        <p:txBody>
          <a:bodyPr/>
          <a:lstStyle/>
          <a:p>
            <a:r>
              <a:rPr lang="en-US" sz="2400" dirty="0"/>
              <a:t>Note:</a:t>
            </a:r>
          </a:p>
          <a:p>
            <a:pPr lvl="1"/>
            <a:r>
              <a:rPr lang="en-US" sz="2400" dirty="0"/>
              <a:t>Synchronization bar for loop</a:t>
            </a:r>
          </a:p>
          <a:p>
            <a:pPr lvl="1"/>
            <a:r>
              <a:rPr lang="en-US" sz="2400" dirty="0"/>
              <a:t>Decision diamond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8367"/>
            <a:ext cx="5200650" cy="599143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E291A7F-34B1-4E05-9912-4EA0088B3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3" t="-386" b="22727"/>
          <a:stretch/>
        </p:blipFill>
        <p:spPr bwMode="auto">
          <a:xfrm>
            <a:off x="-852183" y="3093720"/>
            <a:ext cx="4738383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9258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2971800" cy="2492990"/>
          </a:xfrm>
        </p:spPr>
        <p:txBody>
          <a:bodyPr/>
          <a:lstStyle/>
          <a:p>
            <a:r>
              <a:rPr lang="en-US" altLang="en-US" sz="3200" dirty="0"/>
              <a:t>UML Activity Diagram for Use Case</a:t>
            </a:r>
            <a:br>
              <a:rPr lang="en-US" altLang="en-US" sz="3200" dirty="0"/>
            </a:br>
            <a:br>
              <a:rPr lang="en-US" altLang="en-US" sz="3200" dirty="0"/>
            </a:br>
            <a:r>
              <a:rPr lang="en-US" altLang="en-US" sz="2800" i="1" dirty="0"/>
              <a:t>Fill shopping cart</a:t>
            </a:r>
            <a:br>
              <a:rPr lang="en-US" altLang="en-US" sz="2800" dirty="0"/>
            </a:br>
            <a:endParaRPr lang="en-US" altLang="en-US" sz="2400" i="1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351270" y="2706186"/>
            <a:ext cx="2743200" cy="1752600"/>
          </a:xfrm>
          <a:noFill/>
          <a:ln/>
        </p:spPr>
        <p:txBody>
          <a:bodyPr/>
          <a:lstStyle/>
          <a:p>
            <a:endParaRPr lang="en-GB" altLang="en-US" sz="2600" dirty="0"/>
          </a:p>
          <a:p>
            <a:r>
              <a:rPr lang="en-GB" altLang="en-US" sz="2400" dirty="0"/>
              <a:t>Note: this shows use case with &lt;&lt;includes&gt;&gt; relationship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09600" y="16002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GB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9" y="-1539"/>
            <a:ext cx="4804699" cy="602133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System Sequence Diagram (SSD)</a:t>
            </a:r>
            <a:endParaRPr lang="en-US" altLang="en-US" sz="280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8382000" cy="3877985"/>
          </a:xfrm>
        </p:spPr>
        <p:txBody>
          <a:bodyPr/>
          <a:lstStyle/>
          <a:p>
            <a:r>
              <a:rPr lang="en-GB" altLang="en-US" dirty="0"/>
              <a:t>A UML sequence diagram</a:t>
            </a:r>
          </a:p>
          <a:p>
            <a:r>
              <a:rPr lang="en-GB" altLang="en-US" dirty="0"/>
              <a:t>Special case for a sequence diagram</a:t>
            </a:r>
          </a:p>
          <a:p>
            <a:pPr lvl="1"/>
            <a:r>
              <a:rPr lang="en-US" altLang="en-US" dirty="0"/>
              <a:t>Only shows actor and one object</a:t>
            </a:r>
          </a:p>
          <a:p>
            <a:pPr lvl="1"/>
            <a:r>
              <a:rPr lang="en-US" altLang="en-US" dirty="0"/>
              <a:t>The one object represents the complete system</a:t>
            </a:r>
          </a:p>
          <a:p>
            <a:pPr lvl="1"/>
            <a:r>
              <a:rPr lang="en-US" altLang="en-US" dirty="0"/>
              <a:t>Shows input &amp; output messaging requirements for a use case</a:t>
            </a:r>
          </a:p>
          <a:p>
            <a:r>
              <a:rPr lang="en-GB" altLang="en-US" dirty="0"/>
              <a:t>Actor, :</a:t>
            </a:r>
            <a:r>
              <a:rPr lang="en-GB" altLang="en-US" u="sng" dirty="0"/>
              <a:t>System</a:t>
            </a:r>
            <a:r>
              <a:rPr lang="en-GB" altLang="en-US" dirty="0"/>
              <a:t>, object lifeline</a:t>
            </a:r>
          </a:p>
          <a:p>
            <a:r>
              <a:rPr lang="en-GB" altLang="en-US" dirty="0"/>
              <a:t>Messages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5 Outline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411552"/>
            <a:ext cx="8382000" cy="4136517"/>
          </a:xfrm>
        </p:spPr>
        <p:txBody>
          <a:bodyPr/>
          <a:lstStyle/>
          <a:p>
            <a:r>
              <a:rPr lang="en-US" altLang="en-US" dirty="0"/>
              <a:t>Use Case Descriptions</a:t>
            </a:r>
          </a:p>
          <a:p>
            <a:r>
              <a:rPr lang="en-US" altLang="en-US" dirty="0"/>
              <a:t>Activity Diagrams for Use Cases </a:t>
            </a:r>
          </a:p>
          <a:p>
            <a:r>
              <a:rPr lang="en-US" altLang="en-US" dirty="0"/>
              <a:t>The System Sequence Diagram—Identifying Inputs and Outputs</a:t>
            </a:r>
          </a:p>
          <a:p>
            <a:r>
              <a:rPr lang="en-US" altLang="en-US" dirty="0"/>
              <a:t>SSD Notation</a:t>
            </a:r>
          </a:p>
          <a:p>
            <a:r>
              <a:rPr lang="en-US" altLang="en-US" dirty="0"/>
              <a:t>Use Cases and CRUD</a:t>
            </a:r>
          </a:p>
          <a:p>
            <a:r>
              <a:rPr lang="en-US" altLang="en-US" dirty="0"/>
              <a:t>Integrating Requirements Models</a:t>
            </a:r>
          </a:p>
          <a:p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altLang="en-US" sz="3600" dirty="0"/>
              <a:t>System Sequence Diagram (SSD) Notation</a:t>
            </a: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343648" cy="507491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Steps for Developing SSD</a:t>
            </a:r>
            <a:endParaRPr lang="en-US" altLang="en-US" sz="3200"/>
          </a:p>
        </p:txBody>
      </p:sp>
      <p:sp>
        <p:nvSpPr>
          <p:cNvPr id="359429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7924800" cy="4759325"/>
          </a:xfrm>
          <a:noFill/>
          <a:ln/>
        </p:spPr>
        <p:txBody>
          <a:bodyPr/>
          <a:lstStyle/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600" dirty="0"/>
              <a:t>Identify input message</a:t>
            </a:r>
          </a:p>
          <a:p>
            <a:pPr marL="763588" lvl="1" indent="-419100">
              <a:lnSpc>
                <a:spcPct val="90000"/>
              </a:lnSpc>
            </a:pPr>
            <a:r>
              <a:rPr lang="en-GB" altLang="en-US" sz="2200" dirty="0"/>
              <a:t>See use case flow of activities or activity diagram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600" dirty="0"/>
              <a:t>Describe the message from the external actor to the system using the message notation</a:t>
            </a:r>
            <a:endParaRPr lang="en-US" altLang="en-US" sz="2600" dirty="0"/>
          </a:p>
          <a:p>
            <a:pPr marL="763588" lvl="1" indent="-419100">
              <a:lnSpc>
                <a:spcPct val="90000"/>
              </a:lnSpc>
            </a:pPr>
            <a:r>
              <a:rPr lang="en-US" altLang="en-US" sz="2200" dirty="0"/>
              <a:t>Name it verb-noun: what the system is asked to do </a:t>
            </a:r>
          </a:p>
          <a:p>
            <a:pPr marL="763588" lvl="1" indent="-419100">
              <a:lnSpc>
                <a:spcPct val="90000"/>
              </a:lnSpc>
            </a:pPr>
            <a:r>
              <a:rPr lang="en-US" altLang="en-US" sz="2200" dirty="0"/>
              <a:t>Consider parameters the system will need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600" dirty="0"/>
              <a:t>Identify any special conditions on input messages</a:t>
            </a:r>
          </a:p>
          <a:p>
            <a:pPr marL="763588" lvl="1" indent="-419100">
              <a:lnSpc>
                <a:spcPct val="90000"/>
              </a:lnSpc>
            </a:pPr>
            <a:r>
              <a:rPr lang="en-GB" altLang="en-US" sz="2200" dirty="0"/>
              <a:t>Iteration/loop frame</a:t>
            </a:r>
          </a:p>
          <a:p>
            <a:pPr marL="763588" lvl="1" indent="-419100">
              <a:lnSpc>
                <a:spcPct val="90000"/>
              </a:lnSpc>
            </a:pPr>
            <a:r>
              <a:rPr lang="en-GB" altLang="en-US" sz="2200" dirty="0"/>
              <a:t>Opt or Alt frame</a:t>
            </a:r>
          </a:p>
          <a:p>
            <a:pPr marL="495300" indent="-4953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600" dirty="0"/>
              <a:t>Identify and add output return values</a:t>
            </a:r>
          </a:p>
          <a:p>
            <a:pPr marL="763588" lvl="1" indent="-419100">
              <a:lnSpc>
                <a:spcPct val="90000"/>
              </a:lnSpc>
            </a:pPr>
            <a:r>
              <a:rPr lang="en-GB" altLang="en-US" sz="2200" dirty="0"/>
              <a:t>On message itself: </a:t>
            </a:r>
            <a:r>
              <a:rPr lang="en-GB" altLang="en-US" sz="2200" dirty="0" err="1"/>
              <a:t>aValue</a:t>
            </a:r>
            <a:r>
              <a:rPr lang="en-GB" altLang="en-US" sz="2200" dirty="0"/>
              <a:t>:= </a:t>
            </a:r>
            <a:r>
              <a:rPr lang="en-GB" altLang="en-US" sz="2200" dirty="0" err="1"/>
              <a:t>getValue</a:t>
            </a:r>
            <a:r>
              <a:rPr lang="en-GB" altLang="en-US" sz="2200" dirty="0"/>
              <a:t>(</a:t>
            </a:r>
            <a:r>
              <a:rPr lang="en-GB" altLang="en-US" sz="2200" dirty="0" err="1"/>
              <a:t>valueID</a:t>
            </a:r>
            <a:r>
              <a:rPr lang="en-GB" altLang="en-US" sz="2200" dirty="0"/>
              <a:t>)</a:t>
            </a:r>
          </a:p>
          <a:p>
            <a:pPr marL="763588" lvl="1" indent="-419100">
              <a:lnSpc>
                <a:spcPct val="90000"/>
              </a:lnSpc>
            </a:pPr>
            <a:r>
              <a:rPr lang="en-GB" altLang="en-US" sz="2200" dirty="0"/>
              <a:t>As explicit return on separate dashed 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3154214" cy="2817812"/>
          </a:xfrm>
        </p:spPr>
        <p:txBody>
          <a:bodyPr/>
          <a:lstStyle/>
          <a:p>
            <a:r>
              <a:rPr lang="en-US" altLang="en-US" sz="3200" dirty="0"/>
              <a:t>SSD Message Examples with Loop Frame</a:t>
            </a:r>
            <a:br>
              <a:rPr lang="en-US" altLang="en-US" sz="3200" dirty="0"/>
            </a:br>
            <a:br>
              <a:rPr lang="en-US" altLang="en-US" sz="3200" dirty="0"/>
            </a:br>
            <a:endParaRPr lang="en-US" altLang="en-US" sz="2400" i="1" dirty="0"/>
          </a:p>
        </p:txBody>
      </p:sp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3505200" cy="2215991"/>
          </a:xfrm>
          <a:noFill/>
          <a:ln/>
        </p:spPr>
        <p:txBody>
          <a:bodyPr/>
          <a:lstStyle/>
          <a:p>
            <a:endParaRPr lang="en-GB" altLang="en-US" sz="2400" dirty="0"/>
          </a:p>
          <a:p>
            <a:r>
              <a:rPr lang="en-US" sz="2400" i="1" dirty="0"/>
              <a:t>[true/false condition] return-value := message-name (parameter-list)</a:t>
            </a:r>
          </a:p>
          <a:p>
            <a:pPr marL="0" indent="0">
              <a:buNone/>
            </a:pPr>
            <a:endParaRPr lang="en-US" sz="2400" i="1" dirty="0"/>
          </a:p>
          <a:p>
            <a:endParaRPr lang="en-GB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609600" y="16002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GB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52797"/>
            <a:ext cx="5075386" cy="59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2143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Notation for SSD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11552"/>
            <a:ext cx="8610600" cy="3751796"/>
          </a:xfrm>
        </p:spPr>
        <p:txBody>
          <a:bodyPr/>
          <a:lstStyle/>
          <a:p>
            <a:r>
              <a:rPr lang="en-US" sz="2200" i="1" dirty="0"/>
              <a:t>[true/false condition] return-value := message-name (parameter-list)</a:t>
            </a:r>
          </a:p>
          <a:p>
            <a:pPr marL="0" indent="0">
              <a:buNone/>
            </a:pPr>
            <a:endParaRPr lang="en-US" sz="2200" i="1" dirty="0"/>
          </a:p>
          <a:p>
            <a:pPr lvl="1"/>
            <a:r>
              <a:rPr lang="en-US" sz="1800" dirty="0"/>
              <a:t>An asterisk (*) indicates repeating or looping of the message</a:t>
            </a:r>
          </a:p>
          <a:p>
            <a:pPr lvl="1"/>
            <a:r>
              <a:rPr lang="en-US" sz="1800" dirty="0"/>
              <a:t>Brackets [ ] indicate a true/false condition. This is a test for that message only. If it evaluates to true, the message is sent. If it evaluates to false, the message isn’t sent.</a:t>
            </a:r>
          </a:p>
          <a:p>
            <a:pPr lvl="1"/>
            <a:r>
              <a:rPr lang="en-US" sz="1800" dirty="0"/>
              <a:t>Message-name is the description of the requested service written as a verb-noun.</a:t>
            </a:r>
          </a:p>
          <a:p>
            <a:pPr lvl="1"/>
            <a:r>
              <a:rPr lang="en-US" sz="1800" dirty="0"/>
              <a:t>Parameter-list (with parentheses on initiating messages and without parentheses on return messages) shows the data that are passed with the message.</a:t>
            </a:r>
          </a:p>
          <a:p>
            <a:pPr lvl="1"/>
            <a:r>
              <a:rPr lang="en-US" sz="1800" dirty="0"/>
              <a:t>Return-value on the same line as the message (requires :=) is used to describe data being returned from the destination object to the source object in response to the message.</a:t>
            </a:r>
          </a:p>
          <a:p>
            <a:pPr marL="517525" lvl="1" indent="0">
              <a:buNone/>
            </a:pPr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69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4114800" cy="1994392"/>
          </a:xfrm>
        </p:spPr>
        <p:txBody>
          <a:bodyPr/>
          <a:lstStyle/>
          <a:p>
            <a:r>
              <a:rPr lang="en-US" altLang="en-US" sz="3200" dirty="0"/>
              <a:t>SSD Message Examples</a:t>
            </a:r>
            <a:br>
              <a:rPr lang="en-US" altLang="en-US" sz="3200" dirty="0"/>
            </a:b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i="1" dirty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4114800" cy="3117777"/>
          </a:xfrm>
          <a:noFill/>
          <a:ln/>
        </p:spPr>
        <p:txBody>
          <a:bodyPr/>
          <a:lstStyle/>
          <a:p>
            <a:endParaRPr lang="en-GB" altLang="en-US" sz="2600" dirty="0"/>
          </a:p>
          <a:p>
            <a:r>
              <a:rPr lang="en-US" altLang="en-US" sz="2800" dirty="0"/>
              <a:t>Opt Frame (optional)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Alt Frame</a:t>
            </a:r>
            <a:br>
              <a:rPr lang="en-US" altLang="en-US" sz="2800" dirty="0"/>
            </a:br>
            <a:r>
              <a:rPr lang="en-US" altLang="en-US" sz="2800" dirty="0"/>
              <a:t>(if-else)</a:t>
            </a:r>
            <a:endParaRPr lang="en-GB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609600" y="16002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GB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82" y="18473"/>
            <a:ext cx="3830018" cy="597505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SSD for </a:t>
            </a:r>
            <a:r>
              <a:rPr lang="en-US" altLang="en-US" sz="3600" i="1"/>
              <a:t>Create customer account</a:t>
            </a:r>
            <a:r>
              <a:rPr lang="en-US" altLang="en-US" sz="3600"/>
              <a:t> Use case</a:t>
            </a:r>
            <a:endParaRPr lang="en-US" altLang="en-US" sz="2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3604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543" y="1108075"/>
            <a:ext cx="5561013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8F861B-42DD-44DA-A487-72F95FC4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" y="2438400"/>
            <a:ext cx="3288140" cy="37490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2743200" cy="1598612"/>
          </a:xfrm>
        </p:spPr>
        <p:txBody>
          <a:bodyPr/>
          <a:lstStyle/>
          <a:p>
            <a:r>
              <a:rPr lang="en-US" altLang="en-US" sz="3200" dirty="0"/>
              <a:t>SSD for </a:t>
            </a:r>
            <a:r>
              <a:rPr lang="en-US" altLang="en-US" sz="3200" i="1" dirty="0"/>
              <a:t>Ship items</a:t>
            </a:r>
            <a:r>
              <a:rPr lang="en-US" altLang="en-US" sz="3200" dirty="0"/>
              <a:t> Use Case</a:t>
            </a:r>
            <a:br>
              <a:rPr lang="en-US" altLang="en-US" sz="3200" dirty="0"/>
            </a:b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i="1" dirty="0"/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GB" altLang="en-US" sz="2600"/>
          </a:p>
          <a:p>
            <a:endParaRPr lang="en-GB" altLang="en-US" sz="28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609600" y="1600200"/>
            <a:ext cx="8001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GB" alt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4618"/>
            <a:ext cx="4643582" cy="5968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14FA4-7D48-4047-A8A9-8E4D5A2B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" y="1601751"/>
            <a:ext cx="3809823" cy="4389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990600"/>
            <a:ext cx="8382000" cy="5201424"/>
          </a:xfrm>
        </p:spPr>
        <p:txBody>
          <a:bodyPr/>
          <a:lstStyle/>
          <a:p>
            <a:r>
              <a:rPr lang="en-US" dirty="0"/>
              <a:t>CRUD technique – 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Read/Report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r>
              <a:rPr lang="en-US" dirty="0"/>
              <a:t>A good cross-check against the existing set of use cases. Used in database context</a:t>
            </a:r>
          </a:p>
          <a:p>
            <a:pPr lvl="1"/>
            <a:r>
              <a:rPr lang="en-US" dirty="0"/>
              <a:t>Ensure that all classes have a complete “cover” of use cases</a:t>
            </a:r>
          </a:p>
          <a:p>
            <a:r>
              <a:rPr lang="en-US" dirty="0"/>
              <a:t>Not for primary identification of use cases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2982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Verifying use cases for Customer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6809570" cy="231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7650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/>
          <a:lstStyle/>
          <a:p>
            <a:r>
              <a:rPr lang="en-US" sz="4400" dirty="0"/>
              <a:t>CRUD Analysis</a:t>
            </a:r>
            <a:br>
              <a:rPr lang="en-US" sz="4400" dirty="0"/>
            </a:br>
            <a:r>
              <a:rPr lang="en-US" sz="3600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0817"/>
            <a:ext cx="8382000" cy="42103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all domain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For each class verify that use cases exist to</a:t>
            </a:r>
          </a:p>
          <a:p>
            <a:pPr lvl="1"/>
            <a:r>
              <a:rPr lang="en-US" sz="2400" dirty="0"/>
              <a:t>Create a new instance</a:t>
            </a:r>
          </a:p>
          <a:p>
            <a:pPr lvl="1"/>
            <a:r>
              <a:rPr lang="en-US" sz="2400" dirty="0"/>
              <a:t>Update existing instances</a:t>
            </a:r>
          </a:p>
          <a:p>
            <a:pPr lvl="1"/>
            <a:r>
              <a:rPr lang="en-US" sz="2400" dirty="0"/>
              <a:t>Reads or reports on information in the class</a:t>
            </a:r>
          </a:p>
          <a:p>
            <a:pPr lvl="1"/>
            <a:r>
              <a:rPr lang="en-US" sz="2400" dirty="0"/>
              <a:t>Deletes or archives inactive instances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new use cases as required. Identify responsible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which application has responsibility for each action: which to create, which to update, which to 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673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05800" cy="393954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Write fully developed use case descriptions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Develop activity diagrams to model flow of activities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Develop system sequence diagrams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Use the CRUD technique to validate use cases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Explain how use case descriptions and UML diagrams work together to define functional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Sample CRUD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1" y="2383633"/>
            <a:ext cx="8548669" cy="241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2040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305800" cy="1249362"/>
          </a:xfrm>
        </p:spPr>
        <p:txBody>
          <a:bodyPr/>
          <a:lstStyle/>
          <a:p>
            <a:r>
              <a:rPr lang="en-US" altLang="en-US" sz="3600"/>
              <a:t>Extending and Integrating Requirements Models</a:t>
            </a:r>
            <a:endParaRPr lang="en-US" altLang="en-US" sz="2400"/>
          </a:p>
        </p:txBody>
      </p:sp>
      <p:sp>
        <p:nvSpPr>
          <p:cNvPr id="3758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85452"/>
            <a:ext cx="8001000" cy="3964162"/>
          </a:xfrm>
          <a:noFill/>
          <a:ln/>
        </p:spPr>
        <p:txBody>
          <a:bodyPr/>
          <a:lstStyle/>
          <a:p>
            <a:r>
              <a:rPr lang="en-GB" altLang="en-US" sz="3200" dirty="0"/>
              <a:t>Use cases</a:t>
            </a:r>
          </a:p>
          <a:p>
            <a:pPr lvl="1"/>
            <a:r>
              <a:rPr lang="en-GB" altLang="en-US" sz="2800" dirty="0"/>
              <a:t>Use case diagram</a:t>
            </a:r>
          </a:p>
          <a:p>
            <a:pPr lvl="2"/>
            <a:r>
              <a:rPr lang="en-GB" altLang="en-US" sz="2400" dirty="0"/>
              <a:t>Use case description</a:t>
            </a:r>
          </a:p>
          <a:p>
            <a:pPr lvl="2"/>
            <a:r>
              <a:rPr lang="en-GB" altLang="en-US" sz="2400" dirty="0"/>
              <a:t>Activity diagram</a:t>
            </a:r>
          </a:p>
          <a:p>
            <a:pPr lvl="2"/>
            <a:r>
              <a:rPr lang="en-GB" altLang="en-US" sz="2400" dirty="0"/>
              <a:t>System sequence diagram (SSD)</a:t>
            </a:r>
          </a:p>
          <a:p>
            <a:pPr marL="914400" lvl="2" indent="0">
              <a:buNone/>
            </a:pPr>
            <a:endParaRPr lang="en-GB" altLang="en-US" sz="2400" dirty="0"/>
          </a:p>
          <a:p>
            <a:r>
              <a:rPr lang="en-GB" altLang="en-US" sz="3200" dirty="0"/>
              <a:t>Domain Classes </a:t>
            </a:r>
          </a:p>
          <a:p>
            <a:pPr lvl="1"/>
            <a:r>
              <a:rPr lang="en-GB" altLang="en-US" sz="2800" dirty="0"/>
              <a:t>Domain model class diagram</a:t>
            </a:r>
          </a:p>
          <a:p>
            <a:pPr lvl="2"/>
            <a:r>
              <a:rPr lang="en-GB" altLang="en-US" sz="2400" dirty="0"/>
              <a:t>State machine diagram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6200" y="6248400"/>
            <a:ext cx="5486400" cy="457200"/>
          </a:xfrm>
        </p:spPr>
        <p:txBody>
          <a:bodyPr/>
          <a:lstStyle/>
          <a:p>
            <a:r>
              <a:rPr lang="en-US" altLang="en-US" dirty="0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r>
              <a:rPr lang="en-US" altLang="en-US" sz="3600"/>
              <a:t>Integrating Requirements Models</a:t>
            </a:r>
            <a:endParaRPr lang="en-US" altLang="en-US" sz="2400"/>
          </a:p>
        </p:txBody>
      </p:sp>
      <p:pic>
        <p:nvPicPr>
          <p:cNvPr id="374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07413" cy="262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248400"/>
            <a:ext cx="5486400" cy="457200"/>
          </a:xfrm>
        </p:spPr>
        <p:txBody>
          <a:bodyPr/>
          <a:lstStyle/>
          <a:p>
            <a:r>
              <a:rPr lang="en-US" altLang="en-US" dirty="0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33</a:t>
            </a:fld>
            <a:endParaRPr lang="en-US" dirty="0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72000"/>
          </a:xfrm>
        </p:spPr>
        <p:txBody>
          <a:bodyPr/>
          <a:lstStyle/>
          <a:p>
            <a:r>
              <a:rPr lang="en-GB" altLang="en-US" sz="2800" dirty="0"/>
              <a:t>Chapters 3 and 4 identified and modeled the two primary aspects of functional requirements: </a:t>
            </a:r>
            <a:r>
              <a:rPr lang="en-GB" altLang="en-US" sz="2800" i="1" dirty="0"/>
              <a:t>use cases</a:t>
            </a:r>
            <a:r>
              <a:rPr lang="en-GB" altLang="en-US" sz="2800" dirty="0"/>
              <a:t> and </a:t>
            </a:r>
            <a:r>
              <a:rPr lang="en-GB" altLang="en-US" sz="2800" i="1" dirty="0"/>
              <a:t>domain classes</a:t>
            </a:r>
          </a:p>
          <a:p>
            <a:r>
              <a:rPr lang="en-GB" altLang="en-US" sz="2800" dirty="0"/>
              <a:t>This chapter focuses on models to provide details of use cases</a:t>
            </a:r>
          </a:p>
          <a:p>
            <a:r>
              <a:rPr lang="en-GB" altLang="en-US" sz="2800" dirty="0"/>
              <a:t>Fully </a:t>
            </a:r>
            <a:r>
              <a:rPr lang="en-GB" altLang="en-US" sz="2800" i="1" dirty="0"/>
              <a:t>developed use case descriptions</a:t>
            </a:r>
            <a:r>
              <a:rPr lang="en-GB" altLang="en-US" sz="2800" dirty="0"/>
              <a:t> provide information about each use case, including actors, stakeholders, preconditions, post conditions, the flow of activities and exceptions conditions </a:t>
            </a:r>
            <a:endParaRPr lang="en-GB" altLang="en-US" sz="2800" i="1" dirty="0"/>
          </a:p>
          <a:p>
            <a:r>
              <a:rPr lang="en-GB" altLang="en-US" sz="2800" i="1" dirty="0"/>
              <a:t>Activity diagrams</a:t>
            </a:r>
            <a:r>
              <a:rPr lang="en-GB" altLang="en-US" sz="2800" dirty="0"/>
              <a:t> (first shown in Chapter 2) can also be used to show the flow of activities for a use case</a:t>
            </a:r>
            <a:endParaRPr lang="en-GB" altLang="en-US" sz="2800" i="1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</a:t>
            </a:r>
            <a:r>
              <a:rPr lang="en-US" altLang="en-US" sz="2800"/>
              <a:t>(continued)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378691" y="1186205"/>
            <a:ext cx="8382000" cy="4528795"/>
          </a:xfrm>
        </p:spPr>
        <p:txBody>
          <a:bodyPr/>
          <a:lstStyle/>
          <a:p>
            <a:r>
              <a:rPr lang="en-GB" altLang="en-US" sz="2800" i="1" dirty="0"/>
              <a:t>System sequence diagrams</a:t>
            </a:r>
            <a:r>
              <a:rPr lang="en-GB" altLang="en-US" sz="2800" dirty="0"/>
              <a:t> (SSDs) show the inputs and outputs for each use case as messages</a:t>
            </a:r>
          </a:p>
          <a:p>
            <a:r>
              <a:rPr lang="en-GB" altLang="en-US" sz="2800" i="1" dirty="0"/>
              <a:t>CRUD </a:t>
            </a:r>
            <a:r>
              <a:rPr lang="en-GB" altLang="en-US" sz="2800" dirty="0"/>
              <a:t>analysis serves to verify that all domain classes are fully supported by the new system, i.e. have use cases to fully process all required actions </a:t>
            </a:r>
          </a:p>
          <a:p>
            <a:r>
              <a:rPr lang="en-GB" altLang="en-US" sz="2800" dirty="0"/>
              <a:t>Not all use cases and domain classes are modelled at a detailed level. Only model when there is complexity and a need to communicate details. </a:t>
            </a:r>
          </a:p>
          <a:p>
            <a:r>
              <a:rPr lang="en-GB" altLang="en-US" sz="2800" dirty="0"/>
              <a:t>All of the models must be consistent and integrate together to provide a complete picture of the requirements and specification. </a:t>
            </a:r>
          </a:p>
          <a:p>
            <a:pPr marL="571500" indent="-571500"/>
            <a:endParaRPr lang="en-GB" altLang="en-US" sz="2800" dirty="0"/>
          </a:p>
          <a:p>
            <a:pPr marL="571500" indent="-571500"/>
            <a:endParaRPr lang="en-GB" altLang="en-US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34</a:t>
            </a:fld>
            <a:endParaRPr lang="en-US" dirty="0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959716" y="2200564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614218" y="2115271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 sz="2400" i="1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3877985"/>
          </a:xfrm>
        </p:spPr>
        <p:txBody>
          <a:bodyPr/>
          <a:lstStyle/>
          <a:p>
            <a:r>
              <a:rPr lang="en-GB" altLang="en-US" sz="2400" dirty="0"/>
              <a:t>Chapters 3 and 4 identified and modeled the two primary aspects of functional requirements: </a:t>
            </a:r>
            <a:r>
              <a:rPr lang="en-GB" altLang="en-US" sz="2400" i="1" dirty="0"/>
              <a:t>use cases</a:t>
            </a:r>
            <a:r>
              <a:rPr lang="en-GB" altLang="en-US" sz="2400" dirty="0"/>
              <a:t> and </a:t>
            </a:r>
            <a:r>
              <a:rPr lang="en-GB" altLang="en-US" sz="2400" i="1" dirty="0"/>
              <a:t>domain classes</a:t>
            </a:r>
          </a:p>
          <a:p>
            <a:r>
              <a:rPr lang="en-GB" altLang="en-US" sz="2400" dirty="0"/>
              <a:t>This chapter focuses on detail modelling for use cases to </a:t>
            </a:r>
            <a:r>
              <a:rPr lang="en-GB" altLang="en-US" sz="2400" b="1" dirty="0"/>
              <a:t>document the internal steps within a use case</a:t>
            </a:r>
          </a:p>
          <a:p>
            <a:r>
              <a:rPr lang="en-GB" altLang="en-US" sz="2400" dirty="0"/>
              <a:t>Fully </a:t>
            </a:r>
            <a:r>
              <a:rPr lang="en-GB" altLang="en-US" sz="2400" i="1" dirty="0"/>
              <a:t>developed use case descriptions</a:t>
            </a:r>
            <a:r>
              <a:rPr lang="en-GB" altLang="en-US" sz="2400" dirty="0"/>
              <a:t> provide information about each use case, including actors, stakeholders, preconditions, post conditions, the flow of activities and exceptions conditions </a:t>
            </a:r>
            <a:endParaRPr lang="en-GB" altLang="en-US" sz="2400" i="1" dirty="0"/>
          </a:p>
          <a:p>
            <a:r>
              <a:rPr lang="en-GB" altLang="en-US" sz="2400" i="1" dirty="0"/>
              <a:t>Activity diagrams</a:t>
            </a:r>
            <a:r>
              <a:rPr lang="en-GB" altLang="en-US" sz="2400" dirty="0"/>
              <a:t> (first shown in Chapter 2) can also be used to show the flow of activities for a use case</a:t>
            </a:r>
            <a:endParaRPr lang="en-GB" alt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altLang="en-US"/>
              <a:t>Overview </a:t>
            </a:r>
            <a:r>
              <a:rPr lang="en-US" altLang="en-US" sz="2800"/>
              <a:t>(continued)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3545586"/>
          </a:xfrm>
        </p:spPr>
        <p:txBody>
          <a:bodyPr/>
          <a:lstStyle/>
          <a:p>
            <a:r>
              <a:rPr lang="en-GB" altLang="en-US" sz="2400" i="1" dirty="0"/>
              <a:t>System sequence diagrams</a:t>
            </a:r>
            <a:r>
              <a:rPr lang="en-GB" altLang="en-US" sz="2400" dirty="0"/>
              <a:t> (SSDs) show the inputs and outputs for each use case as messages</a:t>
            </a:r>
          </a:p>
          <a:p>
            <a:r>
              <a:rPr lang="en-GB" altLang="en-US" sz="2400" dirty="0"/>
              <a:t>CRUD analysis (</a:t>
            </a:r>
            <a:r>
              <a:rPr lang="en-US" sz="2400" dirty="0"/>
              <a:t>create, read, update and delete)</a:t>
            </a:r>
            <a:r>
              <a:rPr lang="en-GB" altLang="en-US" sz="2400" dirty="0"/>
              <a:t>, which correlates problem domain classes and use cases, </a:t>
            </a:r>
            <a:r>
              <a:rPr lang="en-GB" altLang="en-US" sz="2400" i="1" dirty="0"/>
              <a:t>is an effective technique to double check that all required use cases have been identified</a:t>
            </a:r>
          </a:p>
          <a:p>
            <a:r>
              <a:rPr lang="en-GB" altLang="en-US" sz="2400" dirty="0"/>
              <a:t>Not all use cases are modelled at this level of detail. Only model when there is complexity and a need to communicate details  </a:t>
            </a:r>
          </a:p>
          <a:p>
            <a:endParaRPr lang="en-GB" altLang="en-US" sz="24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altLang="en-US" sz="3600"/>
              <a:t>Use Case Descriptions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Write a </a:t>
            </a:r>
            <a:r>
              <a:rPr lang="en-US" altLang="en-US" sz="2800" i="1"/>
              <a:t>brief description</a:t>
            </a:r>
            <a:r>
              <a:rPr lang="en-US" altLang="en-US" sz="2800"/>
              <a:t> as shown in Chapter 3 for most use cases. </a:t>
            </a:r>
            <a:endParaRPr lang="en-GB" altLang="en-US" sz="2800"/>
          </a:p>
        </p:txBody>
      </p:sp>
      <p:pic>
        <p:nvPicPr>
          <p:cNvPr id="2826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8001000" cy="306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altLang="en-US" sz="3600"/>
              <a:t>Use Case Descriptions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229600" cy="453662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Write a </a:t>
            </a:r>
            <a:r>
              <a:rPr lang="en-US" altLang="en-US" sz="2400" i="1" dirty="0"/>
              <a:t>fully developed use case description</a:t>
            </a:r>
            <a:r>
              <a:rPr lang="en-US" altLang="en-US" sz="2400" dirty="0"/>
              <a:t> for more complex use cases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Typical use case description templates include: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Use case name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Scenario (if needed)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Triggering event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Brief description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Actors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Related use cases (&lt;&lt;includes&gt;&gt;)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Stakeholders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Preconditions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 err="1"/>
              <a:t>Postconditions</a:t>
            </a:r>
            <a:endParaRPr lang="en-GB" altLang="en-US" sz="2000" dirty="0"/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Flow of activities</a:t>
            </a:r>
          </a:p>
          <a:p>
            <a:pPr lvl="1">
              <a:lnSpc>
                <a:spcPct val="80000"/>
              </a:lnSpc>
            </a:pPr>
            <a:r>
              <a:rPr lang="en-GB" altLang="en-US" sz="2000" dirty="0"/>
              <a:t>Exception conditions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2667000" cy="3916363"/>
          </a:xfrm>
        </p:spPr>
        <p:txBody>
          <a:bodyPr/>
          <a:lstStyle/>
          <a:p>
            <a:r>
              <a:rPr lang="en-US" altLang="en-US" sz="3200"/>
              <a:t>Fully Developed Use Case Description</a:t>
            </a:r>
            <a:br>
              <a:rPr lang="en-US" altLang="en-US" sz="3200"/>
            </a:br>
            <a:br>
              <a:rPr lang="en-US" altLang="en-US" sz="3200"/>
            </a:br>
            <a:r>
              <a:rPr lang="en-US" altLang="en-US" sz="2400"/>
              <a:t>Use case:</a:t>
            </a:r>
            <a:r>
              <a:rPr lang="en-US" altLang="en-US" sz="3200"/>
              <a:t> </a:t>
            </a:r>
            <a:r>
              <a:rPr lang="en-US" altLang="en-US" sz="2400" i="1"/>
              <a:t>Create customer account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Systems Analysis and Design in a Changing World, 7th edition – Chapter 5  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3BD0B2-4DCF-427C-BA49-77A489312DD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-44721"/>
            <a:ext cx="6034718" cy="63093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Use Case Description Details</a:t>
            </a:r>
            <a:endParaRPr lang="en-US" altLang="en-US" sz="3200"/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4759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Use case name</a:t>
            </a:r>
          </a:p>
          <a:p>
            <a:pPr lvl="1">
              <a:lnSpc>
                <a:spcPct val="90000"/>
              </a:lnSpc>
            </a:pPr>
            <a:r>
              <a:rPr lang="en-GB" altLang="en-US" sz="2500" dirty="0"/>
              <a:t>Verb-noun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Scenario (if needed)</a:t>
            </a:r>
          </a:p>
          <a:p>
            <a:pPr lvl="1">
              <a:lnSpc>
                <a:spcPct val="90000"/>
              </a:lnSpc>
            </a:pPr>
            <a:r>
              <a:rPr lang="en-GB" altLang="en-US" sz="2500" dirty="0"/>
              <a:t>A use case can have more than one scenario (special case or more specific path)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Triggering event</a:t>
            </a:r>
          </a:p>
          <a:p>
            <a:pPr lvl="1">
              <a:lnSpc>
                <a:spcPct val="90000"/>
              </a:lnSpc>
            </a:pPr>
            <a:r>
              <a:rPr lang="en-GB" altLang="en-US" sz="2500" dirty="0"/>
              <a:t>Based on event decomposition technique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Brief description</a:t>
            </a:r>
          </a:p>
          <a:p>
            <a:pPr lvl="1">
              <a:lnSpc>
                <a:spcPct val="90000"/>
              </a:lnSpc>
            </a:pPr>
            <a:r>
              <a:rPr lang="en-GB" altLang="en-US" sz="2500" dirty="0"/>
              <a:t>Written previously when use case was identified</a:t>
            </a:r>
          </a:p>
          <a:p>
            <a:pPr>
              <a:lnSpc>
                <a:spcPct val="90000"/>
              </a:lnSpc>
            </a:pPr>
            <a:r>
              <a:rPr lang="en-GB" altLang="en-US" sz="2800" dirty="0"/>
              <a:t>Actors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One or more users from use case diagrams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Systems Analysis and Design in a Changing World, 7th edition – Chapter 5                                                      ©2016. Cengage Learning.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7A830-C71C-4188-953F-A3B44CB9418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ShadeWithBar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A5A5A5"/>
      </a:lt2>
      <a:accent1>
        <a:srgbClr val="B68D1F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8335</TotalTime>
  <Words>2133</Words>
  <Application>Microsoft Office PowerPoint</Application>
  <PresentationFormat>On-screen Show (4:3)</PresentationFormat>
  <Paragraphs>236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BlueShadeWithBar</vt:lpstr>
      <vt:lpstr>White with Courier font for code slides</vt:lpstr>
      <vt:lpstr>Use Case Modeling</vt:lpstr>
      <vt:lpstr>Chapter 5 Outline</vt:lpstr>
      <vt:lpstr>Learning Objectives</vt:lpstr>
      <vt:lpstr>Overview</vt:lpstr>
      <vt:lpstr>Overview (continued)</vt:lpstr>
      <vt:lpstr>Use Case Descriptions</vt:lpstr>
      <vt:lpstr>Use Case Descriptions</vt:lpstr>
      <vt:lpstr>Fully Developed Use Case Description  Use case: Create customer account</vt:lpstr>
      <vt:lpstr>Use Case Description Details</vt:lpstr>
      <vt:lpstr>Use Case Description Details</vt:lpstr>
      <vt:lpstr>Fully Developed Use Case Description Create customer account (part 1 )</vt:lpstr>
      <vt:lpstr>Fully Developed Use Case Description Create customer account (part 2 )</vt:lpstr>
      <vt:lpstr>Another Fully Developed Use Case Description Example  Use case Ship items</vt:lpstr>
      <vt:lpstr>Fully Developed Use Case Description   Ship items (part 1 )</vt:lpstr>
      <vt:lpstr>Fully Developed Use Case Description  Ship items (part 2 )</vt:lpstr>
      <vt:lpstr>UML Activity Diagram for Use Case (Show the flow of activities for a use case)  Example: Create Customer Account   </vt:lpstr>
      <vt:lpstr>Activity Diagram for  Ship Items Use Case</vt:lpstr>
      <vt:lpstr>UML Activity Diagram for Use Case  Fill shopping cart </vt:lpstr>
      <vt:lpstr>System Sequence Diagram (SSD)</vt:lpstr>
      <vt:lpstr>System Sequence Diagram (SSD) Notation</vt:lpstr>
      <vt:lpstr>Steps for Developing SSD</vt:lpstr>
      <vt:lpstr>SSD Message Examples with Loop Frame  </vt:lpstr>
      <vt:lpstr>Message Notation for SSD</vt:lpstr>
      <vt:lpstr>SSD Message Examples    </vt:lpstr>
      <vt:lpstr>SSD for Create customer account Use case</vt:lpstr>
      <vt:lpstr>SSD for Ship items Use Case   </vt:lpstr>
      <vt:lpstr>Use Cases and CRUD</vt:lpstr>
      <vt:lpstr>Verifying use cases for Customer</vt:lpstr>
      <vt:lpstr>CRUD Analysis Steps</vt:lpstr>
      <vt:lpstr>Sample CRUD Matrix</vt:lpstr>
      <vt:lpstr>Extending and Integrating Requirements Models</vt:lpstr>
      <vt:lpstr>Integrating Requirements Models</vt:lpstr>
      <vt:lpstr>Summary</vt:lpstr>
      <vt:lpstr>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Hani Omar</cp:lastModifiedBy>
  <cp:revision>111</cp:revision>
  <cp:lastPrinted>1601-01-01T00:00:00Z</cp:lastPrinted>
  <dcterms:created xsi:type="dcterms:W3CDTF">2011-10-31T16:54:53Z</dcterms:created>
  <dcterms:modified xsi:type="dcterms:W3CDTF">2023-04-18T07:43:18Z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