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09" r:id="rId2"/>
  </p:sldMasterIdLst>
  <p:notesMasterIdLst>
    <p:notesMasterId r:id="rId42"/>
  </p:notesMasterIdLst>
  <p:sldIdLst>
    <p:sldId id="256" r:id="rId3"/>
    <p:sldId id="257" r:id="rId4"/>
    <p:sldId id="314" r:id="rId5"/>
    <p:sldId id="263" r:id="rId6"/>
    <p:sldId id="431" r:id="rId7"/>
    <p:sldId id="432" r:id="rId8"/>
    <p:sldId id="433" r:id="rId9"/>
    <p:sldId id="434" r:id="rId10"/>
    <p:sldId id="435" r:id="rId11"/>
    <p:sldId id="436" r:id="rId12"/>
    <p:sldId id="437" r:id="rId13"/>
    <p:sldId id="438" r:id="rId14"/>
    <p:sldId id="439" r:id="rId15"/>
    <p:sldId id="441" r:id="rId16"/>
    <p:sldId id="440" r:id="rId17"/>
    <p:sldId id="442" r:id="rId18"/>
    <p:sldId id="443" r:id="rId19"/>
    <p:sldId id="444" r:id="rId20"/>
    <p:sldId id="445" r:id="rId21"/>
    <p:sldId id="447" r:id="rId22"/>
    <p:sldId id="448" r:id="rId23"/>
    <p:sldId id="450" r:id="rId24"/>
    <p:sldId id="449" r:id="rId25"/>
    <p:sldId id="451" r:id="rId26"/>
    <p:sldId id="446" r:id="rId27"/>
    <p:sldId id="452" r:id="rId28"/>
    <p:sldId id="453" r:id="rId29"/>
    <p:sldId id="455" r:id="rId30"/>
    <p:sldId id="456" r:id="rId31"/>
    <p:sldId id="457" r:id="rId32"/>
    <p:sldId id="458" r:id="rId33"/>
    <p:sldId id="459" r:id="rId34"/>
    <p:sldId id="460" r:id="rId35"/>
    <p:sldId id="461" r:id="rId36"/>
    <p:sldId id="462" r:id="rId37"/>
    <p:sldId id="463" r:id="rId38"/>
    <p:sldId id="464" r:id="rId39"/>
    <p:sldId id="465" r:id="rId40"/>
    <p:sldId id="466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CC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4" autoAdjust="0"/>
    <p:restoredTop sz="94759" autoAdjust="0"/>
  </p:normalViewPr>
  <p:slideViewPr>
    <p:cSldViewPr>
      <p:cViewPr varScale="1">
        <p:scale>
          <a:sx n="80" d="100"/>
          <a:sy n="80" d="100"/>
        </p:scale>
        <p:origin x="12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ad altamimi" userId="55667a1f-2397-4796-b697-ff4dc78683ee" providerId="ADAL" clId="{6B23AC17-8180-468E-9C61-5F41450A435A}"/>
    <pc:docChg chg="modSld">
      <pc:chgData name="ahmad altamimi" userId="55667a1f-2397-4796-b697-ff4dc78683ee" providerId="ADAL" clId="{6B23AC17-8180-468E-9C61-5F41450A435A}" dt="2020-12-02T19:08:57.487" v="6" actId="14100"/>
      <pc:docMkLst>
        <pc:docMk/>
      </pc:docMkLst>
      <pc:sldChg chg="modSp">
        <pc:chgData name="ahmad altamimi" userId="55667a1f-2397-4796-b697-ff4dc78683ee" providerId="ADAL" clId="{6B23AC17-8180-468E-9C61-5F41450A435A}" dt="2020-11-30T20:26:52.859" v="0" actId="20577"/>
        <pc:sldMkLst>
          <pc:docMk/>
          <pc:sldMk cId="1289822786" sldId="431"/>
        </pc:sldMkLst>
        <pc:spChg chg="mod">
          <ac:chgData name="ahmad altamimi" userId="55667a1f-2397-4796-b697-ff4dc78683ee" providerId="ADAL" clId="{6B23AC17-8180-468E-9C61-5F41450A435A}" dt="2020-11-30T20:26:52.859" v="0" actId="20577"/>
          <ac:spMkLst>
            <pc:docMk/>
            <pc:sldMk cId="1289822786" sldId="431"/>
            <ac:spMk id="5" creationId="{00000000-0000-0000-0000-000000000000}"/>
          </ac:spMkLst>
        </pc:spChg>
      </pc:sldChg>
      <pc:sldChg chg="modSp">
        <pc:chgData name="ahmad altamimi" userId="55667a1f-2397-4796-b697-ff4dc78683ee" providerId="ADAL" clId="{6B23AC17-8180-468E-9C61-5F41450A435A}" dt="2020-12-02T19:08:39.284" v="5"/>
        <pc:sldMkLst>
          <pc:docMk/>
          <pc:sldMk cId="2482780034" sldId="445"/>
        </pc:sldMkLst>
        <pc:spChg chg="mod">
          <ac:chgData name="ahmad altamimi" userId="55667a1f-2397-4796-b697-ff4dc78683ee" providerId="ADAL" clId="{6B23AC17-8180-468E-9C61-5F41450A435A}" dt="2020-12-02T19:08:39.284" v="5"/>
          <ac:spMkLst>
            <pc:docMk/>
            <pc:sldMk cId="2482780034" sldId="445"/>
            <ac:spMk id="3" creationId="{00000000-0000-0000-0000-000000000000}"/>
          </ac:spMkLst>
        </pc:spChg>
      </pc:sldChg>
      <pc:sldChg chg="modSp">
        <pc:chgData name="ahmad altamimi" userId="55667a1f-2397-4796-b697-ff4dc78683ee" providerId="ADAL" clId="{6B23AC17-8180-468E-9C61-5F41450A435A}" dt="2020-12-02T19:08:57.487" v="6" actId="14100"/>
        <pc:sldMkLst>
          <pc:docMk/>
          <pc:sldMk cId="2030938439" sldId="447"/>
        </pc:sldMkLst>
        <pc:spChg chg="mod">
          <ac:chgData name="ahmad altamimi" userId="55667a1f-2397-4796-b697-ff4dc78683ee" providerId="ADAL" clId="{6B23AC17-8180-468E-9C61-5F41450A435A}" dt="2020-12-02T19:08:57.487" v="6" actId="14100"/>
          <ac:spMkLst>
            <pc:docMk/>
            <pc:sldMk cId="2030938439" sldId="447"/>
            <ac:spMk id="2" creationId="{00000000-0000-0000-0000-000000000000}"/>
          </ac:spMkLst>
        </pc:spChg>
      </pc:sldChg>
      <pc:sldChg chg="modTransition">
        <pc:chgData name="ahmad altamimi" userId="55667a1f-2397-4796-b697-ff4dc78683ee" providerId="ADAL" clId="{6B23AC17-8180-468E-9C61-5F41450A435A}" dt="2020-11-30T21:49:45.418" v="1"/>
        <pc:sldMkLst>
          <pc:docMk/>
          <pc:sldMk cId="191388510" sldId="462"/>
        </pc:sldMkLst>
      </pc:sldChg>
    </pc:docChg>
  </pc:docChgLst>
  <pc:docChgLst>
    <pc:chgData name="ahmad altamimi" userId="55667a1f-2397-4796-b697-ff4dc78683ee" providerId="ADAL" clId="{42490E89-23C1-49B1-AAD4-7FDD50D24B7B}"/>
    <pc:docChg chg="custSel modSld">
      <pc:chgData name="ahmad altamimi" userId="55667a1f-2397-4796-b697-ff4dc78683ee" providerId="ADAL" clId="{42490E89-23C1-49B1-AAD4-7FDD50D24B7B}" dt="2021-04-12T20:27:23.569" v="37" actId="404"/>
      <pc:docMkLst>
        <pc:docMk/>
      </pc:docMkLst>
      <pc:sldChg chg="modSp mod">
        <pc:chgData name="ahmad altamimi" userId="55667a1f-2397-4796-b697-ff4dc78683ee" providerId="ADAL" clId="{42490E89-23C1-49B1-AAD4-7FDD50D24B7B}" dt="2021-04-12T20:18:44.461" v="1" actId="33524"/>
        <pc:sldMkLst>
          <pc:docMk/>
          <pc:sldMk cId="1196225919" sldId="439"/>
        </pc:sldMkLst>
        <pc:spChg chg="mod">
          <ac:chgData name="ahmad altamimi" userId="55667a1f-2397-4796-b697-ff4dc78683ee" providerId="ADAL" clId="{42490E89-23C1-49B1-AAD4-7FDD50D24B7B}" dt="2021-04-12T20:18:44.461" v="1" actId="33524"/>
          <ac:spMkLst>
            <pc:docMk/>
            <pc:sldMk cId="1196225919" sldId="439"/>
            <ac:spMk id="3" creationId="{00000000-0000-0000-0000-000000000000}"/>
          </ac:spMkLst>
        </pc:spChg>
      </pc:sldChg>
      <pc:sldChg chg="modSp mod">
        <pc:chgData name="ahmad altamimi" userId="55667a1f-2397-4796-b697-ff4dc78683ee" providerId="ADAL" clId="{42490E89-23C1-49B1-AAD4-7FDD50D24B7B}" dt="2021-04-12T20:20:36.546" v="2" actId="404"/>
        <pc:sldMkLst>
          <pc:docMk/>
          <pc:sldMk cId="2912501412" sldId="440"/>
        </pc:sldMkLst>
        <pc:spChg chg="mod">
          <ac:chgData name="ahmad altamimi" userId="55667a1f-2397-4796-b697-ff4dc78683ee" providerId="ADAL" clId="{42490E89-23C1-49B1-AAD4-7FDD50D24B7B}" dt="2021-04-12T20:20:36.546" v="2" actId="404"/>
          <ac:spMkLst>
            <pc:docMk/>
            <pc:sldMk cId="2912501412" sldId="440"/>
            <ac:spMk id="3" creationId="{00000000-0000-0000-0000-000000000000}"/>
          </ac:spMkLst>
        </pc:spChg>
      </pc:sldChg>
      <pc:sldChg chg="modSp mod">
        <pc:chgData name="ahmad altamimi" userId="55667a1f-2397-4796-b697-ff4dc78683ee" providerId="ADAL" clId="{42490E89-23C1-49B1-AAD4-7FDD50D24B7B}" dt="2021-04-12T20:23:18.126" v="8" actId="1036"/>
        <pc:sldMkLst>
          <pc:docMk/>
          <pc:sldMk cId="3774467543" sldId="443"/>
        </pc:sldMkLst>
        <pc:spChg chg="mod">
          <ac:chgData name="ahmad altamimi" userId="55667a1f-2397-4796-b697-ff4dc78683ee" providerId="ADAL" clId="{42490E89-23C1-49B1-AAD4-7FDD50D24B7B}" dt="2021-04-12T20:23:18.126" v="8" actId="1036"/>
          <ac:spMkLst>
            <pc:docMk/>
            <pc:sldMk cId="3774467543" sldId="443"/>
            <ac:spMk id="5" creationId="{00000000-0000-0000-0000-000000000000}"/>
          </ac:spMkLst>
        </pc:spChg>
      </pc:sldChg>
      <pc:sldChg chg="modSp mod">
        <pc:chgData name="ahmad altamimi" userId="55667a1f-2397-4796-b697-ff4dc78683ee" providerId="ADAL" clId="{42490E89-23C1-49B1-AAD4-7FDD50D24B7B}" dt="2021-04-12T20:23:52.040" v="9" actId="404"/>
        <pc:sldMkLst>
          <pc:docMk/>
          <pc:sldMk cId="2482780034" sldId="445"/>
        </pc:sldMkLst>
        <pc:spChg chg="mod">
          <ac:chgData name="ahmad altamimi" userId="55667a1f-2397-4796-b697-ff4dc78683ee" providerId="ADAL" clId="{42490E89-23C1-49B1-AAD4-7FDD50D24B7B}" dt="2021-04-12T20:23:52.040" v="9" actId="404"/>
          <ac:spMkLst>
            <pc:docMk/>
            <pc:sldMk cId="2482780034" sldId="445"/>
            <ac:spMk id="3" creationId="{00000000-0000-0000-0000-000000000000}"/>
          </ac:spMkLst>
        </pc:spChg>
      </pc:sldChg>
      <pc:sldChg chg="modSp mod">
        <pc:chgData name="ahmad altamimi" userId="55667a1f-2397-4796-b697-ff4dc78683ee" providerId="ADAL" clId="{42490E89-23C1-49B1-AAD4-7FDD50D24B7B}" dt="2021-04-12T20:25:24.850" v="21" actId="404"/>
        <pc:sldMkLst>
          <pc:docMk/>
          <pc:sldMk cId="795743405" sldId="446"/>
        </pc:sldMkLst>
        <pc:spChg chg="mod">
          <ac:chgData name="ahmad altamimi" userId="55667a1f-2397-4796-b697-ff4dc78683ee" providerId="ADAL" clId="{42490E89-23C1-49B1-AAD4-7FDD50D24B7B}" dt="2021-04-12T20:25:24.850" v="21" actId="404"/>
          <ac:spMkLst>
            <pc:docMk/>
            <pc:sldMk cId="795743405" sldId="446"/>
            <ac:spMk id="3" creationId="{00000000-0000-0000-0000-000000000000}"/>
          </ac:spMkLst>
        </pc:spChg>
      </pc:sldChg>
      <pc:sldChg chg="modSp mod">
        <pc:chgData name="ahmad altamimi" userId="55667a1f-2397-4796-b697-ff4dc78683ee" providerId="ADAL" clId="{42490E89-23C1-49B1-AAD4-7FDD50D24B7B}" dt="2021-04-12T20:24:12.191" v="10" actId="404"/>
        <pc:sldMkLst>
          <pc:docMk/>
          <pc:sldMk cId="2673656343" sldId="448"/>
        </pc:sldMkLst>
        <pc:spChg chg="mod">
          <ac:chgData name="ahmad altamimi" userId="55667a1f-2397-4796-b697-ff4dc78683ee" providerId="ADAL" clId="{42490E89-23C1-49B1-AAD4-7FDD50D24B7B}" dt="2021-04-12T20:24:12.191" v="10" actId="404"/>
          <ac:spMkLst>
            <pc:docMk/>
            <pc:sldMk cId="2673656343" sldId="448"/>
            <ac:spMk id="3" creationId="{00000000-0000-0000-0000-000000000000}"/>
          </ac:spMkLst>
        </pc:spChg>
      </pc:sldChg>
      <pc:sldChg chg="modSp mod">
        <pc:chgData name="ahmad altamimi" userId="55667a1f-2397-4796-b697-ff4dc78683ee" providerId="ADAL" clId="{42490E89-23C1-49B1-AAD4-7FDD50D24B7B}" dt="2021-04-12T20:24:20.610" v="12" actId="404"/>
        <pc:sldMkLst>
          <pc:docMk/>
          <pc:sldMk cId="1783528291" sldId="449"/>
        </pc:sldMkLst>
        <pc:spChg chg="mod">
          <ac:chgData name="ahmad altamimi" userId="55667a1f-2397-4796-b697-ff4dc78683ee" providerId="ADAL" clId="{42490E89-23C1-49B1-AAD4-7FDD50D24B7B}" dt="2021-04-12T20:24:20.610" v="12" actId="404"/>
          <ac:spMkLst>
            <pc:docMk/>
            <pc:sldMk cId="1783528291" sldId="449"/>
            <ac:spMk id="3" creationId="{00000000-0000-0000-0000-000000000000}"/>
          </ac:spMkLst>
        </pc:spChg>
      </pc:sldChg>
      <pc:sldChg chg="modSp mod">
        <pc:chgData name="ahmad altamimi" userId="55667a1f-2397-4796-b697-ff4dc78683ee" providerId="ADAL" clId="{42490E89-23C1-49B1-AAD4-7FDD50D24B7B}" dt="2021-04-12T20:24:49.397" v="13" actId="404"/>
        <pc:sldMkLst>
          <pc:docMk/>
          <pc:sldMk cId="3985190116" sldId="451"/>
        </pc:sldMkLst>
        <pc:spChg chg="mod">
          <ac:chgData name="ahmad altamimi" userId="55667a1f-2397-4796-b697-ff4dc78683ee" providerId="ADAL" clId="{42490E89-23C1-49B1-AAD4-7FDD50D24B7B}" dt="2021-04-12T20:24:49.397" v="13" actId="404"/>
          <ac:spMkLst>
            <pc:docMk/>
            <pc:sldMk cId="3985190116" sldId="451"/>
            <ac:spMk id="3" creationId="{00000000-0000-0000-0000-000000000000}"/>
          </ac:spMkLst>
        </pc:spChg>
      </pc:sldChg>
      <pc:sldChg chg="modSp mod">
        <pc:chgData name="ahmad altamimi" userId="55667a1f-2397-4796-b697-ff4dc78683ee" providerId="ADAL" clId="{42490E89-23C1-49B1-AAD4-7FDD50D24B7B}" dt="2021-04-12T20:25:53.697" v="24" actId="20577"/>
        <pc:sldMkLst>
          <pc:docMk/>
          <pc:sldMk cId="3802507036" sldId="452"/>
        </pc:sldMkLst>
        <pc:spChg chg="mod">
          <ac:chgData name="ahmad altamimi" userId="55667a1f-2397-4796-b697-ff4dc78683ee" providerId="ADAL" clId="{42490E89-23C1-49B1-AAD4-7FDD50D24B7B}" dt="2021-04-12T20:25:53.697" v="24" actId="20577"/>
          <ac:spMkLst>
            <pc:docMk/>
            <pc:sldMk cId="3802507036" sldId="452"/>
            <ac:spMk id="3" creationId="{00000000-0000-0000-0000-000000000000}"/>
          </ac:spMkLst>
        </pc:spChg>
      </pc:sldChg>
      <pc:sldChg chg="modSp mod">
        <pc:chgData name="ahmad altamimi" userId="55667a1f-2397-4796-b697-ff4dc78683ee" providerId="ADAL" clId="{42490E89-23C1-49B1-AAD4-7FDD50D24B7B}" dt="2021-04-12T20:26:17.377" v="29" actId="1036"/>
        <pc:sldMkLst>
          <pc:docMk/>
          <pc:sldMk cId="3358343630" sldId="456"/>
        </pc:sldMkLst>
        <pc:spChg chg="mod">
          <ac:chgData name="ahmad altamimi" userId="55667a1f-2397-4796-b697-ff4dc78683ee" providerId="ADAL" clId="{42490E89-23C1-49B1-AAD4-7FDD50D24B7B}" dt="2021-04-12T20:26:17.377" v="29" actId="1036"/>
          <ac:spMkLst>
            <pc:docMk/>
            <pc:sldMk cId="3358343630" sldId="456"/>
            <ac:spMk id="3" creationId="{00000000-0000-0000-0000-000000000000}"/>
          </ac:spMkLst>
        </pc:spChg>
      </pc:sldChg>
      <pc:sldChg chg="modSp mod">
        <pc:chgData name="ahmad altamimi" userId="55667a1f-2397-4796-b697-ff4dc78683ee" providerId="ADAL" clId="{42490E89-23C1-49B1-AAD4-7FDD50D24B7B}" dt="2021-04-12T20:26:30.535" v="31" actId="404"/>
        <pc:sldMkLst>
          <pc:docMk/>
          <pc:sldMk cId="1224768076" sldId="458"/>
        </pc:sldMkLst>
        <pc:spChg chg="mod">
          <ac:chgData name="ahmad altamimi" userId="55667a1f-2397-4796-b697-ff4dc78683ee" providerId="ADAL" clId="{42490E89-23C1-49B1-AAD4-7FDD50D24B7B}" dt="2021-04-12T20:26:30.535" v="31" actId="404"/>
          <ac:spMkLst>
            <pc:docMk/>
            <pc:sldMk cId="1224768076" sldId="458"/>
            <ac:spMk id="3" creationId="{00000000-0000-0000-0000-000000000000}"/>
          </ac:spMkLst>
        </pc:spChg>
      </pc:sldChg>
      <pc:sldChg chg="modSp mod">
        <pc:chgData name="ahmad altamimi" userId="55667a1f-2397-4796-b697-ff4dc78683ee" providerId="ADAL" clId="{42490E89-23C1-49B1-AAD4-7FDD50D24B7B}" dt="2021-04-12T20:26:47.287" v="35" actId="1036"/>
        <pc:sldMkLst>
          <pc:docMk/>
          <pc:sldMk cId="1051503908" sldId="461"/>
        </pc:sldMkLst>
        <pc:spChg chg="mod">
          <ac:chgData name="ahmad altamimi" userId="55667a1f-2397-4796-b697-ff4dc78683ee" providerId="ADAL" clId="{42490E89-23C1-49B1-AAD4-7FDD50D24B7B}" dt="2021-04-12T20:26:47.287" v="35" actId="1036"/>
          <ac:spMkLst>
            <pc:docMk/>
            <pc:sldMk cId="1051503908" sldId="461"/>
            <ac:spMk id="3" creationId="{00000000-0000-0000-0000-000000000000}"/>
          </ac:spMkLst>
        </pc:spChg>
      </pc:sldChg>
      <pc:sldChg chg="modSp mod">
        <pc:chgData name="ahmad altamimi" userId="55667a1f-2397-4796-b697-ff4dc78683ee" providerId="ADAL" clId="{42490E89-23C1-49B1-AAD4-7FDD50D24B7B}" dt="2021-04-12T20:27:23.569" v="37" actId="404"/>
        <pc:sldMkLst>
          <pc:docMk/>
          <pc:sldMk cId="163438019" sldId="463"/>
        </pc:sldMkLst>
        <pc:spChg chg="mod">
          <ac:chgData name="ahmad altamimi" userId="55667a1f-2397-4796-b697-ff4dc78683ee" providerId="ADAL" clId="{42490E89-23C1-49B1-AAD4-7FDD50D24B7B}" dt="2021-04-12T20:27:23.569" v="37" actId="404"/>
          <ac:spMkLst>
            <pc:docMk/>
            <pc:sldMk cId="163438019" sldId="463"/>
            <ac:spMk id="6" creationId="{00000000-0000-0000-0000-000000000000}"/>
          </ac:spMkLst>
        </pc:spChg>
      </pc:sldChg>
    </pc:docChg>
  </pc:docChgLst>
  <pc:docChgLst>
    <pc:chgData name="Ahmad Altamimi" userId="a1baad31b1e8bd20" providerId="LiveId" clId="{2903D0B7-F9F5-4DD1-8BE6-D48C73B74616}"/>
    <pc:docChg chg="delSld modSld">
      <pc:chgData name="Ahmad Altamimi" userId="a1baad31b1e8bd20" providerId="LiveId" clId="{2903D0B7-F9F5-4DD1-8BE6-D48C73B74616}" dt="2020-10-13T09:32:33.752" v="1"/>
      <pc:docMkLst>
        <pc:docMk/>
      </pc:docMkLst>
      <pc:sldChg chg="modSp">
        <pc:chgData name="Ahmad Altamimi" userId="a1baad31b1e8bd20" providerId="LiveId" clId="{2903D0B7-F9F5-4DD1-8BE6-D48C73B74616}" dt="2020-10-13T09:32:33.752" v="1"/>
        <pc:sldMkLst>
          <pc:docMk/>
          <pc:sldMk cId="0" sldId="257"/>
        </pc:sldMkLst>
        <pc:spChg chg="mod">
          <ac:chgData name="Ahmad Altamimi" userId="a1baad31b1e8bd20" providerId="LiveId" clId="{2903D0B7-F9F5-4DD1-8BE6-D48C73B74616}" dt="2020-10-13T09:32:33.752" v="1"/>
          <ac:spMkLst>
            <pc:docMk/>
            <pc:sldMk cId="0" sldId="257"/>
            <ac:spMk id="74755" creationId="{00000000-0000-0000-0000-000000000000}"/>
          </ac:spMkLst>
        </pc:spChg>
      </pc:sldChg>
      <pc:sldChg chg="del">
        <pc:chgData name="Ahmad Altamimi" userId="a1baad31b1e8bd20" providerId="LiveId" clId="{2903D0B7-F9F5-4DD1-8BE6-D48C73B74616}" dt="2020-10-13T09:30:52.631" v="0" actId="2696"/>
        <pc:sldMkLst>
          <pc:docMk/>
          <pc:sldMk cId="0" sldId="3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FD3291-EB99-4CCE-BE4B-28A4A7DE8F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973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D8BC71-4103-4A25-A846-B59FE86A780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695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D3291-EB99-4CCE-BE4B-28A4A7DE8FD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724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3E34EA8-3EAF-49B8-BC05-CB3445FC09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827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326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22415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3E34EA8-3EAF-49B8-BC05-CB3445FC09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1485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3E34EA8-3EAF-49B8-BC05-CB3445FC09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0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5867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3E34EA8-3EAF-49B8-BC05-CB3445FC09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0209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3E34EA8-3EAF-49B8-BC05-CB3445FC09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3699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3E34EA8-3EAF-49B8-BC05-CB3445FC09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427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3E34EA8-3EAF-49B8-BC05-CB3445FC09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7957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924800" y="635635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3E34EA8-3EAF-49B8-BC05-CB3445FC09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0307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3E34EA8-3EAF-49B8-BC05-CB3445FC09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4714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3E34EA8-3EAF-49B8-BC05-CB3445FC09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54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3E34EA8-3EAF-49B8-BC05-CB3445FC09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2794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5" descr="7-00029_BAK_v03TOP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-7938" y="6008687"/>
            <a:ext cx="9159875" cy="849313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3E34EA8-3EAF-49B8-BC05-CB3445FC09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2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ransition>
    <p:fade/>
  </p:transition>
  <p:hf sldNum="0"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8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ransition>
    <p:fade/>
  </p:transition>
  <p:hf sldNum="0"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6411913" cy="685800"/>
          </a:xfrm>
        </p:spPr>
        <p:txBody>
          <a:bodyPr/>
          <a:lstStyle/>
          <a:p>
            <a:pPr algn="l"/>
            <a:r>
              <a:rPr lang="en-US" altLang="en-US" sz="3600" dirty="0"/>
              <a:t>Foundations for Systems Design 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6013"/>
            <a:ext cx="7086600" cy="15224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Systems Analysis and Design in a Changing World 7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Ed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 err="1"/>
              <a:t>Satzinger</a:t>
            </a:r>
            <a:r>
              <a:rPr lang="en-US" altLang="en-US" sz="2400" dirty="0"/>
              <a:t>, Jackson &amp; </a:t>
            </a:r>
            <a:r>
              <a:rPr lang="en-US" altLang="en-US" sz="2400" dirty="0" err="1"/>
              <a:t>Burd</a:t>
            </a:r>
            <a:endParaRPr lang="en-US" altLang="en-US" sz="2400" dirty="0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381000" y="1828800"/>
            <a:ext cx="4495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4000" dirty="0"/>
              <a:t>Chapter 6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/>
              <a:t>Design Activities and Iterations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35" y="1981200"/>
            <a:ext cx="8353267" cy="277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6999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/>
              <a:t>Key Design Questions for each Activity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32" y="1811530"/>
            <a:ext cx="8097067" cy="337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7744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the Environment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143000"/>
            <a:ext cx="8382000" cy="4235006"/>
          </a:xfrm>
        </p:spPr>
        <p:txBody>
          <a:bodyPr/>
          <a:lstStyle/>
          <a:p>
            <a:r>
              <a:rPr lang="en-US" dirty="0"/>
              <a:t>Two key elements in the environment</a:t>
            </a:r>
          </a:p>
          <a:p>
            <a:pPr lvl="1"/>
            <a:r>
              <a:rPr lang="en-US" dirty="0"/>
              <a:t>Communications with External Systems</a:t>
            </a:r>
          </a:p>
          <a:p>
            <a:pPr lvl="2"/>
            <a:r>
              <a:rPr lang="en-US" dirty="0"/>
              <a:t>Message formats</a:t>
            </a:r>
          </a:p>
          <a:p>
            <a:pPr lvl="2"/>
            <a:r>
              <a:rPr lang="en-US" dirty="0"/>
              <a:t>Web and networks</a:t>
            </a:r>
          </a:p>
          <a:p>
            <a:pPr lvl="2"/>
            <a:r>
              <a:rPr lang="en-US" dirty="0"/>
              <a:t>Communication protocols</a:t>
            </a:r>
          </a:p>
          <a:p>
            <a:pPr lvl="2"/>
            <a:r>
              <a:rPr lang="en-US" dirty="0"/>
              <a:t>Security methods</a:t>
            </a:r>
          </a:p>
          <a:p>
            <a:pPr lvl="2"/>
            <a:r>
              <a:rPr lang="en-US" dirty="0"/>
              <a:t>Error detection and recovery</a:t>
            </a:r>
          </a:p>
          <a:p>
            <a:pPr lvl="1"/>
            <a:r>
              <a:rPr lang="en-US" dirty="0"/>
              <a:t>Conforming to an existing Technology Architecture</a:t>
            </a:r>
          </a:p>
          <a:p>
            <a:pPr lvl="2"/>
            <a:r>
              <a:rPr lang="en-US" dirty="0"/>
              <a:t>Discover and describe existing architecture</a:t>
            </a:r>
          </a:p>
          <a:p>
            <a:pPr lvl="2"/>
            <a:r>
              <a:rPr lang="en-US" dirty="0"/>
              <a:t>Chapter 7 provides more details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9886893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/>
              <a:t>Design the Application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256276"/>
          </a:xfrm>
        </p:spPr>
        <p:txBody>
          <a:bodyPr/>
          <a:lstStyle/>
          <a:p>
            <a:r>
              <a:rPr lang="en-US" sz="2800" dirty="0"/>
              <a:t>Application component is a well-defined unit of software that performs some function(s)</a:t>
            </a:r>
          </a:p>
          <a:p>
            <a:r>
              <a:rPr lang="en-US" sz="2800" dirty="0"/>
              <a:t>Issues involve how to package components including</a:t>
            </a:r>
          </a:p>
          <a:p>
            <a:pPr lvl="1"/>
            <a:r>
              <a:rPr lang="en-US" sz="2400" dirty="0"/>
              <a:t>Scope and size – what are the functions, boundaries, interfaces?</a:t>
            </a:r>
          </a:p>
          <a:p>
            <a:pPr lvl="1"/>
            <a:r>
              <a:rPr lang="en-US" sz="2400" dirty="0"/>
              <a:t>Programming language – what are the accepted languages?</a:t>
            </a:r>
          </a:p>
          <a:p>
            <a:pPr lvl="1"/>
            <a:r>
              <a:rPr lang="en-US" sz="2400" dirty="0"/>
              <a:t>Build or buy – is an acceptable version available to purchase?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9622591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8600"/>
            <a:ext cx="6858000" cy="5624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2209800" cy="2284412"/>
          </a:xfrm>
        </p:spPr>
        <p:txBody>
          <a:bodyPr/>
          <a:lstStyle/>
          <a:p>
            <a:r>
              <a:rPr lang="en-US" sz="3200" dirty="0"/>
              <a:t>Typical models for defining application components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8186430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/>
              <a:t>Design the User Interface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096232"/>
          </a:xfrm>
        </p:spPr>
        <p:txBody>
          <a:bodyPr/>
          <a:lstStyle/>
          <a:p>
            <a:r>
              <a:rPr lang="en-US" sz="2800" dirty="0"/>
              <a:t>To the user, the User Interface </a:t>
            </a:r>
            <a:r>
              <a:rPr lang="en-US" sz="2800" b="1" dirty="0"/>
              <a:t>is</a:t>
            </a:r>
            <a:r>
              <a:rPr lang="en-US" sz="2800" dirty="0"/>
              <a:t> the system.</a:t>
            </a:r>
          </a:p>
          <a:p>
            <a:r>
              <a:rPr lang="en-US" sz="2800" dirty="0"/>
              <a:t>The user interface has large impact of user productivity</a:t>
            </a:r>
          </a:p>
          <a:p>
            <a:r>
              <a:rPr lang="en-US" sz="2800" dirty="0"/>
              <a:t>Includes both Analysis and Design tasks</a:t>
            </a:r>
          </a:p>
          <a:p>
            <a:pPr lvl="1"/>
            <a:r>
              <a:rPr lang="en-US" sz="2400" dirty="0"/>
              <a:t>Requires heavy user involvement</a:t>
            </a:r>
          </a:p>
          <a:p>
            <a:r>
              <a:rPr lang="en-US" sz="2800" dirty="0"/>
              <a:t>Current needs require multiple user interfaces</a:t>
            </a:r>
          </a:p>
          <a:p>
            <a:pPr lvl="1"/>
            <a:r>
              <a:rPr lang="en-US" sz="2400" dirty="0"/>
              <a:t>Many different devices and environments</a:t>
            </a:r>
          </a:p>
          <a:p>
            <a:pPr marL="517525" lvl="1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1250141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" y="230188"/>
            <a:ext cx="1819059" cy="3198812"/>
          </a:xfrm>
        </p:spPr>
        <p:txBody>
          <a:bodyPr/>
          <a:lstStyle/>
          <a:p>
            <a:r>
              <a:rPr lang="en-US" sz="3600" dirty="0"/>
              <a:t>Typical models for user interface design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059" y="41617"/>
            <a:ext cx="6867741" cy="582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1179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Design the Database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81000" y="1260527"/>
            <a:ext cx="8382000" cy="3921073"/>
          </a:xfrm>
        </p:spPr>
        <p:txBody>
          <a:bodyPr/>
          <a:lstStyle/>
          <a:p>
            <a:r>
              <a:rPr lang="en-US" sz="2800" dirty="0"/>
              <a:t>By definition, an Information System requires data – usually in a database</a:t>
            </a:r>
          </a:p>
          <a:p>
            <a:r>
              <a:rPr lang="en-US" sz="2800" dirty="0"/>
              <a:t>Current technology frequently use Relational Database Management Systems (RDBMS)</a:t>
            </a:r>
          </a:p>
          <a:p>
            <a:r>
              <a:rPr lang="en-US" sz="2800" dirty="0"/>
              <a:t>Requires converting the data model to a relational database</a:t>
            </a:r>
          </a:p>
          <a:p>
            <a:r>
              <a:rPr lang="en-US" sz="2800" dirty="0"/>
              <a:t>Requires addressing of many other technical issues</a:t>
            </a:r>
          </a:p>
          <a:p>
            <a:pPr lvl="1"/>
            <a:r>
              <a:rPr lang="en-US" sz="2400" dirty="0"/>
              <a:t>Throughput and response time</a:t>
            </a:r>
          </a:p>
          <a:p>
            <a:pPr lvl="1"/>
            <a:r>
              <a:rPr lang="en-US" sz="2400" dirty="0"/>
              <a:t>Security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446754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218795"/>
          </a:xfrm>
        </p:spPr>
        <p:txBody>
          <a:bodyPr/>
          <a:lstStyle/>
          <a:p>
            <a:r>
              <a:rPr lang="en-US" sz="4400" dirty="0"/>
              <a:t>Typical Table Definition as part of Database Schema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58" y="2057400"/>
            <a:ext cx="8104542" cy="28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5432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/>
              <a:t>Design Software Classes and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148280"/>
          </a:xfrm>
        </p:spPr>
        <p:txBody>
          <a:bodyPr/>
          <a:lstStyle/>
          <a:p>
            <a:r>
              <a:rPr lang="en-US" sz="2800" dirty="0"/>
              <a:t>also known as Detailed Design</a:t>
            </a:r>
          </a:p>
          <a:p>
            <a:r>
              <a:rPr lang="en-US" sz="2800" dirty="0"/>
              <a:t>A model building activity</a:t>
            </a:r>
          </a:p>
          <a:p>
            <a:pPr lvl="1"/>
            <a:r>
              <a:rPr lang="en-US" sz="2400" dirty="0"/>
              <a:t>Design Class Diagram</a:t>
            </a:r>
          </a:p>
          <a:p>
            <a:pPr lvl="1"/>
            <a:r>
              <a:rPr lang="en-US" sz="2400" dirty="0"/>
              <a:t>Sequence Diagrams</a:t>
            </a:r>
          </a:p>
          <a:p>
            <a:pPr lvl="1"/>
            <a:r>
              <a:rPr lang="en-US" sz="2400" dirty="0"/>
              <a:t>State-Machine Diagrams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827800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6 Outline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Is Systems Design?</a:t>
            </a:r>
          </a:p>
          <a:p>
            <a:r>
              <a:rPr lang="en-US" altLang="en-US" dirty="0"/>
              <a:t>Design Activities</a:t>
            </a:r>
          </a:p>
          <a:p>
            <a:r>
              <a:rPr lang="en-US" altLang="en-US" dirty="0"/>
              <a:t>System Controls and Security</a:t>
            </a:r>
          </a:p>
          <a:p>
            <a:endParaRPr lang="en-US" altLang="en-US" sz="36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Systems Analysis and Design in a Changing World, 7th Ed - Chapter 6                                               ©2016. Cengage Learning. All rights reserved.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2667000" cy="2215991"/>
          </a:xfrm>
        </p:spPr>
        <p:txBody>
          <a:bodyPr/>
          <a:lstStyle/>
          <a:p>
            <a:r>
              <a:rPr lang="en-US" sz="3200" dirty="0"/>
              <a:t>Typical Design Class Diagram with attributes and methods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52400"/>
            <a:ext cx="5288738" cy="56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3843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Controls and Security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287054"/>
          </a:xfrm>
        </p:spPr>
        <p:txBody>
          <a:bodyPr/>
          <a:lstStyle/>
          <a:p>
            <a:r>
              <a:rPr lang="en-US" sz="2800" dirty="0"/>
              <a:t>Integrity Controls</a:t>
            </a:r>
          </a:p>
          <a:p>
            <a:pPr lvl="1"/>
            <a:r>
              <a:rPr lang="en-US" sz="2400" dirty="0"/>
              <a:t>Controls that maintain integrity of inputs, outputs and data and programs</a:t>
            </a:r>
          </a:p>
          <a:p>
            <a:endParaRPr lang="en-US" sz="2800" dirty="0"/>
          </a:p>
          <a:p>
            <a:r>
              <a:rPr lang="en-US" sz="2800" dirty="0"/>
              <a:t>Security Controls</a:t>
            </a:r>
          </a:p>
          <a:p>
            <a:pPr lvl="1"/>
            <a:r>
              <a:rPr lang="en-US" sz="2400" dirty="0"/>
              <a:t>Controls that protect the assets from threats, internal and external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7365634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498598"/>
          </a:xfrm>
        </p:spPr>
        <p:txBody>
          <a:bodyPr/>
          <a:lstStyle/>
          <a:p>
            <a:r>
              <a:rPr lang="en-US" sz="3600" dirty="0"/>
              <a:t>Integrity and Security Controls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15" y="728786"/>
            <a:ext cx="7150885" cy="529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3223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/>
              <a:t>Designing Integrity Controls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47800"/>
            <a:ext cx="8382000" cy="2745367"/>
          </a:xfrm>
        </p:spPr>
        <p:txBody>
          <a:bodyPr/>
          <a:lstStyle/>
          <a:p>
            <a:r>
              <a:rPr lang="en-US" sz="2800" dirty="0"/>
              <a:t>Integrated into application programs and DBMS</a:t>
            </a:r>
          </a:p>
          <a:p>
            <a:r>
              <a:rPr lang="en-US" sz="2800" dirty="0"/>
              <a:t>Objectives of Integrity Controls	</a:t>
            </a:r>
          </a:p>
          <a:p>
            <a:pPr lvl="1"/>
            <a:r>
              <a:rPr lang="en-US" sz="2400" dirty="0"/>
              <a:t>Ensure that only appropriate and correct business transactions are accepted</a:t>
            </a:r>
          </a:p>
          <a:p>
            <a:pPr lvl="1"/>
            <a:r>
              <a:rPr lang="en-US" sz="2400" dirty="0"/>
              <a:t>Ensure that transactions are recorded and processed correctly</a:t>
            </a:r>
          </a:p>
          <a:p>
            <a:pPr lvl="1"/>
            <a:r>
              <a:rPr lang="en-US" sz="2400" dirty="0"/>
              <a:t>To protect and safeguard assets such as the database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8352829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/>
              <a:t>Input Controls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219200"/>
            <a:ext cx="8382000" cy="3379387"/>
          </a:xfrm>
        </p:spPr>
        <p:txBody>
          <a:bodyPr/>
          <a:lstStyle/>
          <a:p>
            <a:r>
              <a:rPr lang="en-US" sz="2400" dirty="0"/>
              <a:t>Prevent invalid or erroneous data from entering the system</a:t>
            </a:r>
          </a:p>
          <a:p>
            <a:r>
              <a:rPr lang="en-US" sz="2400" dirty="0"/>
              <a:t>Value Limit Controls</a:t>
            </a:r>
          </a:p>
          <a:p>
            <a:pPr lvl="1"/>
            <a:r>
              <a:rPr lang="en-US" sz="2000" dirty="0"/>
              <a:t>Check the range of inputs for reasonableness</a:t>
            </a:r>
          </a:p>
          <a:p>
            <a:r>
              <a:rPr lang="en-US" sz="2400" dirty="0"/>
              <a:t>Completeness Controls</a:t>
            </a:r>
          </a:p>
          <a:p>
            <a:pPr lvl="1"/>
            <a:r>
              <a:rPr lang="en-US" sz="2000" dirty="0"/>
              <a:t>Ensure all the data has been entered</a:t>
            </a:r>
          </a:p>
          <a:p>
            <a:r>
              <a:rPr lang="en-US" sz="2400" dirty="0"/>
              <a:t>Data Validation Controls</a:t>
            </a:r>
          </a:p>
          <a:p>
            <a:pPr lvl="1"/>
            <a:r>
              <a:rPr lang="en-US" sz="2000" dirty="0"/>
              <a:t>Ensure that specific data values are correct</a:t>
            </a:r>
          </a:p>
          <a:p>
            <a:r>
              <a:rPr lang="en-US" sz="2400" dirty="0"/>
              <a:t>Field Combination Controls</a:t>
            </a:r>
          </a:p>
          <a:p>
            <a:pPr lvl="1"/>
            <a:r>
              <a:rPr lang="en-US" sz="2000" dirty="0"/>
              <a:t>Ensure data is correct based on relationships between fields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8519011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/>
              <a:t>Output Controls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47800"/>
            <a:ext cx="8382000" cy="3019288"/>
          </a:xfrm>
        </p:spPr>
        <p:txBody>
          <a:bodyPr/>
          <a:lstStyle/>
          <a:p>
            <a:r>
              <a:rPr lang="en-US" sz="2800" dirty="0"/>
              <a:t>To ensure that output arrives at proper destination (for authorized eyes) and is accurate, current, and complete</a:t>
            </a:r>
          </a:p>
          <a:p>
            <a:endParaRPr lang="en-US" sz="1400" dirty="0"/>
          </a:p>
          <a:p>
            <a:r>
              <a:rPr lang="en-US" sz="2800" dirty="0"/>
              <a:t>Examples</a:t>
            </a:r>
          </a:p>
          <a:p>
            <a:pPr lvl="1"/>
            <a:r>
              <a:rPr lang="en-US" sz="2400" dirty="0"/>
              <a:t>Physical access to printers and display devices</a:t>
            </a:r>
          </a:p>
          <a:p>
            <a:pPr lvl="1"/>
            <a:r>
              <a:rPr lang="en-US" sz="2400" dirty="0" smtClean="0"/>
              <a:t>Labels </a:t>
            </a:r>
            <a:r>
              <a:rPr lang="en-US" sz="2400" dirty="0"/>
              <a:t>on printed and electronic output to correctly identify source of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9574340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/>
              <a:t>Redundancy, Backup and Recovery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47800"/>
            <a:ext cx="8382000" cy="2893100"/>
          </a:xfrm>
        </p:spPr>
        <p:txBody>
          <a:bodyPr/>
          <a:lstStyle/>
          <a:p>
            <a:r>
              <a:rPr lang="en-US" sz="2800" dirty="0"/>
              <a:t>Protect data and systems from catastrophes</a:t>
            </a:r>
          </a:p>
          <a:p>
            <a:pPr lvl="1"/>
            <a:r>
              <a:rPr lang="en-US" sz="2400" dirty="0"/>
              <a:t>Databases</a:t>
            </a:r>
          </a:p>
          <a:p>
            <a:pPr lvl="1"/>
            <a:r>
              <a:rPr lang="en-US" sz="2400" dirty="0"/>
              <a:t>Hardware</a:t>
            </a:r>
          </a:p>
          <a:p>
            <a:pPr lvl="1"/>
            <a:r>
              <a:rPr lang="en-US" sz="2400" dirty="0"/>
              <a:t>Software applications</a:t>
            </a:r>
          </a:p>
          <a:p>
            <a:pPr lvl="1"/>
            <a:r>
              <a:rPr lang="en-US" sz="2400" dirty="0"/>
              <a:t>Networks</a:t>
            </a:r>
          </a:p>
          <a:p>
            <a:pPr lvl="1"/>
            <a:endParaRPr lang="en-US" sz="2400" dirty="0"/>
          </a:p>
          <a:p>
            <a:r>
              <a:rPr lang="en-US" sz="2800" dirty="0"/>
              <a:t>On-site versus off-site copies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0250703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/>
              <a:t>Fraud Prevention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323987"/>
          </a:xfrm>
        </p:spPr>
        <p:txBody>
          <a:bodyPr/>
          <a:lstStyle/>
          <a:p>
            <a:r>
              <a:rPr lang="en-US" dirty="0"/>
              <a:t>Critical to prevent internal fraud, embezzlement, or loss</a:t>
            </a:r>
          </a:p>
          <a:p>
            <a:r>
              <a:rPr lang="en-US" dirty="0"/>
              <a:t>Fraud triangle</a:t>
            </a:r>
          </a:p>
          <a:p>
            <a:pPr lvl="1"/>
            <a:r>
              <a:rPr lang="en-US" dirty="0"/>
              <a:t>Opportunity</a:t>
            </a:r>
          </a:p>
          <a:p>
            <a:pPr lvl="1"/>
            <a:r>
              <a:rPr lang="en-US" dirty="0"/>
              <a:t>Motive</a:t>
            </a:r>
          </a:p>
          <a:p>
            <a:pPr lvl="1"/>
            <a:r>
              <a:rPr lang="en-US" dirty="0"/>
              <a:t>Rationalization</a:t>
            </a:r>
          </a:p>
          <a:p>
            <a:pPr marL="517525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700822"/>
            <a:ext cx="2667000" cy="226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4631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Security Controls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096232"/>
          </a:xfrm>
        </p:spPr>
        <p:txBody>
          <a:bodyPr/>
          <a:lstStyle/>
          <a:p>
            <a:r>
              <a:rPr lang="en-US" dirty="0"/>
              <a:t>Protect all assets against external threats</a:t>
            </a:r>
          </a:p>
          <a:p>
            <a:r>
              <a:rPr lang="en-US" dirty="0"/>
              <a:t>Other objectives</a:t>
            </a:r>
          </a:p>
          <a:p>
            <a:pPr lvl="1"/>
            <a:r>
              <a:rPr lang="en-US" dirty="0"/>
              <a:t>Protect and maintain a stable, functioning operating environment 24/7 (equipment, operating systems, DBMSs)</a:t>
            </a:r>
          </a:p>
          <a:p>
            <a:pPr lvl="1"/>
            <a:r>
              <a:rPr lang="en-US" dirty="0"/>
              <a:t>Protect information and transactions during transmission across networks and Internet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6953780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/>
              <a:t>Designing Security Controls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246727"/>
            <a:ext cx="8382000" cy="4087273"/>
          </a:xfrm>
        </p:spPr>
        <p:txBody>
          <a:bodyPr/>
          <a:lstStyle/>
          <a:p>
            <a:r>
              <a:rPr lang="en-US" sz="2800" dirty="0"/>
              <a:t>Access Controls – Limit a person’s ability to access servers, files, data, applications</a:t>
            </a:r>
          </a:p>
          <a:p>
            <a:pPr lvl="1"/>
            <a:r>
              <a:rPr lang="en-US" sz="2400" dirty="0"/>
              <a:t>Authentication – to identify users</a:t>
            </a:r>
          </a:p>
          <a:p>
            <a:pPr lvl="2"/>
            <a:r>
              <a:rPr lang="en-US" sz="2000" dirty="0"/>
              <a:t>Multifactor Authentication </a:t>
            </a:r>
          </a:p>
          <a:p>
            <a:pPr lvl="1"/>
            <a:r>
              <a:rPr lang="en-US" sz="2400" dirty="0"/>
              <a:t>Access control list – list of valid users</a:t>
            </a:r>
          </a:p>
          <a:p>
            <a:pPr lvl="1"/>
            <a:r>
              <a:rPr lang="en-US" sz="2400" dirty="0"/>
              <a:t>Authorization – authenticated user’s list of permission level for each resource</a:t>
            </a:r>
          </a:p>
          <a:p>
            <a:r>
              <a:rPr lang="en-US" sz="2800" dirty="0"/>
              <a:t>Registered Users – those with authorization</a:t>
            </a:r>
          </a:p>
          <a:p>
            <a:r>
              <a:rPr lang="en-US" sz="2800" dirty="0"/>
              <a:t>Unauthorized Users – anyone not registered </a:t>
            </a:r>
          </a:p>
          <a:p>
            <a:r>
              <a:rPr lang="en-US" sz="2800" dirty="0"/>
              <a:t>Privileged Users – those that maintain lists and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83436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Objectives</a:t>
            </a:r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body" sz="quarter" idx="10"/>
          </p:nvPr>
        </p:nvSpPr>
        <p:spPr>
          <a:xfrm>
            <a:off x="381000" y="1411552"/>
            <a:ext cx="8382000" cy="2954655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Describe systems design and contrast it with systems analysis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List the documents and models used as inputs to or output from systems design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Explain each major design activity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Describe security methods and controls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Systems Analysis and Design in a Changing World, 7th Ed - Chapter 6                                               ©2016. Cengage Learning. All rights reserved.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230188"/>
            <a:ext cx="1676400" cy="2055812"/>
          </a:xfrm>
        </p:spPr>
        <p:txBody>
          <a:bodyPr/>
          <a:lstStyle/>
          <a:p>
            <a:r>
              <a:rPr lang="en-US" sz="4000" dirty="0"/>
              <a:t>Types of users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966" y="0"/>
            <a:ext cx="6272547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0326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/>
              <a:t>Data Encryption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459230"/>
            <a:ext cx="8686800" cy="3447098"/>
          </a:xfrm>
        </p:spPr>
        <p:txBody>
          <a:bodyPr/>
          <a:lstStyle/>
          <a:p>
            <a:r>
              <a:rPr lang="en-US" sz="2800" dirty="0"/>
              <a:t>Method to secure data – stored or in transmission</a:t>
            </a:r>
          </a:p>
          <a:p>
            <a:r>
              <a:rPr lang="en-US" sz="2800" dirty="0"/>
              <a:t>Encryption – alter data so it is unrecognizable</a:t>
            </a:r>
          </a:p>
          <a:p>
            <a:r>
              <a:rPr lang="en-US" sz="2800" dirty="0"/>
              <a:t>Decryption – converted encrypted data back to readable format</a:t>
            </a:r>
          </a:p>
          <a:p>
            <a:r>
              <a:rPr lang="en-US" sz="2800" dirty="0"/>
              <a:t>Encryption Algorithm – mathematical transformation of the data to unreadable format for unauthorized users</a:t>
            </a:r>
          </a:p>
          <a:p>
            <a:r>
              <a:rPr lang="en-US" sz="2800" dirty="0"/>
              <a:t>Encryption Key – a long data string that allows the same algorithm to produce unique encryptions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2476807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/>
              <a:t>Symmetric Key Encryption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886397"/>
          </a:xfrm>
        </p:spPr>
        <p:txBody>
          <a:bodyPr/>
          <a:lstStyle/>
          <a:p>
            <a:r>
              <a:rPr lang="en-US" dirty="0"/>
              <a:t>Encryption method that uses the same key to encrypt and decrypt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43200"/>
            <a:ext cx="7719729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8572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/>
              <a:t>Asymmetric Key Encryption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7909" y="1068139"/>
            <a:ext cx="8382000" cy="1360372"/>
          </a:xfrm>
        </p:spPr>
        <p:txBody>
          <a:bodyPr/>
          <a:lstStyle/>
          <a:p>
            <a:r>
              <a:rPr lang="en-US" dirty="0"/>
              <a:t>Encryption method that uses different keys to encrypt and decrypt  </a:t>
            </a:r>
          </a:p>
          <a:p>
            <a:pPr lvl="1"/>
            <a:r>
              <a:rPr lang="en-US" dirty="0"/>
              <a:t>AKA Public Key Encryption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58529"/>
            <a:ext cx="6934200" cy="352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7207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/>
              <a:t>Digital Signatures and Certificates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237595"/>
            <a:ext cx="8382000" cy="3453253"/>
          </a:xfrm>
        </p:spPr>
        <p:txBody>
          <a:bodyPr/>
          <a:lstStyle/>
          <a:p>
            <a:r>
              <a:rPr lang="en-US" sz="2800" dirty="0"/>
              <a:t>Digital Signature – technique where a document is encrypted using a private key</a:t>
            </a:r>
          </a:p>
          <a:p>
            <a:pPr lvl="1"/>
            <a:r>
              <a:rPr lang="en-US" sz="2400" dirty="0"/>
              <a:t>Note – implements previous slide, but in reverse</a:t>
            </a:r>
          </a:p>
          <a:p>
            <a:pPr lvl="2"/>
            <a:r>
              <a:rPr lang="en-US" sz="2000" dirty="0"/>
              <a:t>Document is encrypted with private key, but then can only be decrypted with correct public key</a:t>
            </a:r>
          </a:p>
          <a:p>
            <a:r>
              <a:rPr lang="en-US" sz="2800" dirty="0"/>
              <a:t>Digital Certificate – An organizations name and public that is encrypted and certified by an authorized third party</a:t>
            </a:r>
          </a:p>
          <a:p>
            <a:pPr marL="517525" lvl="1" indent="0">
              <a:buNone/>
            </a:pPr>
            <a:r>
              <a:rPr lang="en-US" sz="2400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5150390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/>
              <a:t>How a Digital Certificate is used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81" y="1600200"/>
            <a:ext cx="8183219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851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Transactions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508474"/>
            <a:ext cx="8382000" cy="3360920"/>
          </a:xfrm>
        </p:spPr>
        <p:txBody>
          <a:bodyPr/>
          <a:lstStyle/>
          <a:p>
            <a:r>
              <a:rPr lang="en-US" sz="2800" dirty="0"/>
              <a:t>Secure Sockets Layer (SSL) – standard set of protocols for authentication and authorization</a:t>
            </a:r>
          </a:p>
          <a:p>
            <a:r>
              <a:rPr lang="en-US" sz="2800" dirty="0"/>
              <a:t>Transport Layer Security (TLS) – an Internet standard equivalent to SSL</a:t>
            </a:r>
          </a:p>
          <a:p>
            <a:r>
              <a:rPr lang="en-US" sz="2800" dirty="0"/>
              <a:t>IP Security (</a:t>
            </a:r>
            <a:r>
              <a:rPr lang="en-US" sz="2800" dirty="0" err="1"/>
              <a:t>IPSec</a:t>
            </a:r>
            <a:r>
              <a:rPr lang="en-US" sz="2800" dirty="0"/>
              <a:t>) – Internet security protocol at a low-level transmission</a:t>
            </a:r>
          </a:p>
          <a:p>
            <a:r>
              <a:rPr lang="en-US" sz="2800" dirty="0"/>
              <a:t>Hypertext Transfer Protocol Secure (HTTPS) – Internet standard to transmit Web pages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43801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625608"/>
          </a:xfrm>
        </p:spPr>
        <p:txBody>
          <a:bodyPr/>
          <a:lstStyle/>
          <a:p>
            <a:r>
              <a:rPr lang="en-US" dirty="0"/>
              <a:t>This chapter introduces the concept of Systems Design</a:t>
            </a:r>
          </a:p>
          <a:p>
            <a:pPr lvl="1"/>
            <a:r>
              <a:rPr lang="en-US" dirty="0"/>
              <a:t>Analysis is fact finding and modeling</a:t>
            </a:r>
          </a:p>
          <a:p>
            <a:pPr lvl="1"/>
            <a:r>
              <a:rPr lang="en-US" dirty="0"/>
              <a:t>Design is modeling to specify how system will be implemented</a:t>
            </a:r>
          </a:p>
          <a:p>
            <a:pPr lvl="1"/>
            <a:r>
              <a:rPr lang="en-US" dirty="0"/>
              <a:t>Design is bridge between analysis an implementation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411419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Summary</a:t>
            </a:r>
            <a:r>
              <a:rPr lang="en-US" dirty="0"/>
              <a:t> </a:t>
            </a:r>
            <a:r>
              <a:rPr lang="en-US" sz="32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813078"/>
          </a:xfrm>
        </p:spPr>
        <p:txBody>
          <a:bodyPr/>
          <a:lstStyle/>
          <a:p>
            <a:r>
              <a:rPr lang="en-US" dirty="0"/>
              <a:t>Activities of Systems Design</a:t>
            </a:r>
          </a:p>
          <a:p>
            <a:pPr lvl="1"/>
            <a:r>
              <a:rPr lang="en-US" dirty="0"/>
              <a:t>Describe the environment</a:t>
            </a:r>
          </a:p>
          <a:p>
            <a:pPr lvl="1"/>
            <a:r>
              <a:rPr lang="en-US" dirty="0"/>
              <a:t>Design the application components</a:t>
            </a:r>
          </a:p>
          <a:p>
            <a:pPr lvl="1"/>
            <a:r>
              <a:rPr lang="en-US" dirty="0"/>
              <a:t>Design the User Interface</a:t>
            </a:r>
          </a:p>
          <a:p>
            <a:pPr lvl="1"/>
            <a:r>
              <a:rPr lang="en-US" dirty="0"/>
              <a:t>Design the database</a:t>
            </a:r>
          </a:p>
          <a:p>
            <a:pPr lvl="1"/>
            <a:r>
              <a:rPr lang="en-US" dirty="0"/>
              <a:t>Design the software classes and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883744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Summary</a:t>
            </a:r>
            <a:r>
              <a:rPr lang="en-US" dirty="0"/>
              <a:t> </a:t>
            </a:r>
            <a:r>
              <a:rPr lang="en-US" sz="32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4641271"/>
          </a:xfrm>
        </p:spPr>
        <p:txBody>
          <a:bodyPr/>
          <a:lstStyle/>
          <a:p>
            <a:r>
              <a:rPr lang="en-US" dirty="0"/>
              <a:t>System Controls and Security</a:t>
            </a:r>
          </a:p>
          <a:p>
            <a:pPr lvl="1"/>
            <a:r>
              <a:rPr lang="en-US" dirty="0"/>
              <a:t>Integrity Controls</a:t>
            </a:r>
          </a:p>
          <a:p>
            <a:pPr lvl="2"/>
            <a:r>
              <a:rPr lang="en-US" dirty="0"/>
              <a:t>Input controls</a:t>
            </a:r>
          </a:p>
          <a:p>
            <a:pPr lvl="2"/>
            <a:r>
              <a:rPr lang="en-US" dirty="0"/>
              <a:t>Output controls</a:t>
            </a:r>
          </a:p>
          <a:p>
            <a:pPr lvl="2"/>
            <a:r>
              <a:rPr lang="en-US" dirty="0"/>
              <a:t>Backup and recovery</a:t>
            </a:r>
          </a:p>
          <a:p>
            <a:pPr lvl="2"/>
            <a:r>
              <a:rPr lang="en-US" dirty="0"/>
              <a:t>Fraud prevention</a:t>
            </a:r>
          </a:p>
          <a:p>
            <a:pPr lvl="1"/>
            <a:r>
              <a:rPr lang="en-US" dirty="0"/>
              <a:t>Security Controls</a:t>
            </a:r>
          </a:p>
          <a:p>
            <a:pPr lvl="2"/>
            <a:r>
              <a:rPr lang="en-US" dirty="0"/>
              <a:t>Access controls</a:t>
            </a:r>
          </a:p>
          <a:p>
            <a:pPr lvl="2"/>
            <a:r>
              <a:rPr lang="en-US" dirty="0"/>
              <a:t>Data encryption</a:t>
            </a:r>
          </a:p>
          <a:p>
            <a:pPr lvl="2"/>
            <a:r>
              <a:rPr lang="en-US" dirty="0"/>
              <a:t>Digital signatures and certificates</a:t>
            </a:r>
          </a:p>
          <a:p>
            <a:pPr lvl="2"/>
            <a:r>
              <a:rPr lang="en-US" dirty="0"/>
              <a:t>Secure transactions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6458996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229600" cy="3120854"/>
          </a:xfrm>
        </p:spPr>
        <p:txBody>
          <a:bodyPr/>
          <a:lstStyle/>
          <a:p>
            <a:r>
              <a:rPr lang="en-US" altLang="en-US" sz="2600" dirty="0"/>
              <a:t>Analysis says “what” is required and design tells us “how” the system will be configured and constructed</a:t>
            </a:r>
          </a:p>
          <a:p>
            <a:r>
              <a:rPr lang="en-GB" altLang="en-US" sz="2600" dirty="0"/>
              <a:t>Chapters 2, 3, 4 and 5 covered systems analysis activities (requirements)</a:t>
            </a:r>
          </a:p>
          <a:p>
            <a:r>
              <a:rPr lang="en-GB" altLang="en-US" sz="2600" dirty="0"/>
              <a:t>This chapter introduces system design and the design activities involved in systems development</a:t>
            </a:r>
          </a:p>
          <a:p>
            <a:r>
              <a:rPr lang="en-GB" altLang="en-US" sz="2600" dirty="0"/>
              <a:t>Design bridges the gap between requirements to actual implementation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Systems Analysis and Design in a Changing World, 7th Ed - Chapter 6                                               ©2016. Cengage Learning. All rights reserved.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Systems Design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382738"/>
          </a:xfrm>
        </p:spPr>
        <p:txBody>
          <a:bodyPr/>
          <a:lstStyle/>
          <a:p>
            <a:r>
              <a:rPr lang="en-US" altLang="en-US" dirty="0"/>
              <a:t>Analysis provides the starting point for design</a:t>
            </a:r>
          </a:p>
          <a:p>
            <a:r>
              <a:rPr lang="en-US" altLang="en-US" dirty="0"/>
              <a:t>Design provides the starting point for implementation</a:t>
            </a:r>
          </a:p>
          <a:p>
            <a:r>
              <a:rPr lang="en-US" altLang="en-US" dirty="0"/>
              <a:t>Analysis and design results are documented to coordinate the work</a:t>
            </a:r>
          </a:p>
          <a:p>
            <a:r>
              <a:rPr lang="en-US" altLang="en-US" dirty="0"/>
              <a:t>Objective of design is to define, organize, and structure the components of the final solution to serve as a blueprint for construction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982278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/>
              <a:t>Analysis to Design to Implementation</a:t>
            </a:r>
            <a:endParaRPr lang="en-US" sz="4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900" y="974510"/>
            <a:ext cx="7196100" cy="504529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078754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841052"/>
          </a:xfrm>
        </p:spPr>
        <p:txBody>
          <a:bodyPr/>
          <a:lstStyle/>
          <a:p>
            <a:r>
              <a:rPr lang="en-US" dirty="0"/>
              <a:t>Design is a model building activity</a:t>
            </a:r>
          </a:p>
          <a:p>
            <a:r>
              <a:rPr lang="en-US" dirty="0"/>
              <a:t>The formality of the project will dictate the type, complexity, and depth of models</a:t>
            </a:r>
          </a:p>
          <a:p>
            <a:r>
              <a:rPr lang="en-US" dirty="0"/>
              <a:t>Agile/iteration projects typically build fewer models, but models are still created</a:t>
            </a:r>
          </a:p>
          <a:p>
            <a:r>
              <a:rPr lang="en-US" dirty="0"/>
              <a:t>Jumping to programming without design often causes less than optimum solutions and may require rework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17228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230188"/>
            <a:ext cx="2743200" cy="1495794"/>
          </a:xfrm>
        </p:spPr>
        <p:txBody>
          <a:bodyPr/>
          <a:lstStyle/>
          <a:p>
            <a:r>
              <a:rPr lang="en-US" sz="3600" dirty="0"/>
              <a:t>Analysis Models to Design Models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14552"/>
            <a:ext cx="4876800" cy="62438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2105344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256276"/>
          </a:xfrm>
        </p:spPr>
        <p:txBody>
          <a:bodyPr/>
          <a:lstStyle/>
          <a:p>
            <a:r>
              <a:rPr lang="en-US" dirty="0"/>
              <a:t>Design activities correspond to components of the new system </a:t>
            </a:r>
          </a:p>
          <a:p>
            <a:pPr lvl="1"/>
            <a:r>
              <a:rPr lang="en-US" dirty="0"/>
              <a:t>The environment</a:t>
            </a:r>
          </a:p>
          <a:p>
            <a:pPr lvl="1"/>
            <a:r>
              <a:rPr lang="en-US" dirty="0"/>
              <a:t>Application components</a:t>
            </a:r>
          </a:p>
          <a:p>
            <a:pPr lvl="1"/>
            <a:r>
              <a:rPr lang="en-US" dirty="0"/>
              <a:t>User interface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Software classes and methods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Systems Analysis and Design in a Changing World, 7th Ed - Chapter 6                                               ©2016. Cengage Learning.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805075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ShadeWithBar">
  <a:themeElements>
    <a:clrScheme name="White - blue accents template template">
      <a:dk1>
        <a:srgbClr val="000000"/>
      </a:dk1>
      <a:lt1>
        <a:srgbClr val="FFFFFF"/>
      </a:lt1>
      <a:dk2>
        <a:srgbClr val="1D4775"/>
      </a:dk2>
      <a:lt2>
        <a:srgbClr val="FEF194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A061C3"/>
      </a:accent6>
      <a:hlink>
        <a:srgbClr val="1D4775"/>
      </a:hlink>
      <a:folHlink>
        <a:srgbClr val="1D477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chemeClr val="tx1"/>
            </a:solidFill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ueShadeWithBar" id="{04066C2A-6173-4F54-AD2B-AFDA31B2A820}" vid="{70AC8400-E288-4A32-931A-110C32A5F7D1}"/>
    </a:ext>
  </a:extLst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BlueShadeWithBar</Template>
  <TotalTime>5739</TotalTime>
  <Words>2044</Words>
  <Application>Microsoft Office PowerPoint</Application>
  <PresentationFormat>On-screen Show (4:3)</PresentationFormat>
  <Paragraphs>227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宋体</vt:lpstr>
      <vt:lpstr>Arial</vt:lpstr>
      <vt:lpstr>Calibri</vt:lpstr>
      <vt:lpstr>Courier New</vt:lpstr>
      <vt:lpstr>Wingdings</vt:lpstr>
      <vt:lpstr>BlueShadeWithBar</vt:lpstr>
      <vt:lpstr>White with Courier font for code slides</vt:lpstr>
      <vt:lpstr>Foundations for Systems Design </vt:lpstr>
      <vt:lpstr>Chapter 6 Outline</vt:lpstr>
      <vt:lpstr>Learning Objectives</vt:lpstr>
      <vt:lpstr>Overview</vt:lpstr>
      <vt:lpstr>What is Systems Design</vt:lpstr>
      <vt:lpstr>Analysis to Design to Implementation</vt:lpstr>
      <vt:lpstr>Design Models</vt:lpstr>
      <vt:lpstr>Analysis Models to Design Models</vt:lpstr>
      <vt:lpstr>Design Activities</vt:lpstr>
      <vt:lpstr>Design Activities and Iterations</vt:lpstr>
      <vt:lpstr>Key Design Questions for each Activity</vt:lpstr>
      <vt:lpstr>Describe the Environment</vt:lpstr>
      <vt:lpstr>Design the Application Components</vt:lpstr>
      <vt:lpstr>Typical models for defining application components</vt:lpstr>
      <vt:lpstr>Design the User Interface</vt:lpstr>
      <vt:lpstr>Typical models for user interface design</vt:lpstr>
      <vt:lpstr>Design the Database</vt:lpstr>
      <vt:lpstr>Typical Table Definition as part of Database Schema</vt:lpstr>
      <vt:lpstr>Design Software Classes and Methods</vt:lpstr>
      <vt:lpstr>Typical Design Class Diagram with attributes and methods</vt:lpstr>
      <vt:lpstr>System Controls and Security</vt:lpstr>
      <vt:lpstr>Integrity and Security Controls</vt:lpstr>
      <vt:lpstr>Designing Integrity Controls</vt:lpstr>
      <vt:lpstr>Input Controls</vt:lpstr>
      <vt:lpstr>Output Controls</vt:lpstr>
      <vt:lpstr>Redundancy, Backup and Recovery</vt:lpstr>
      <vt:lpstr>Fraud Prevention</vt:lpstr>
      <vt:lpstr>Designing Security Controls</vt:lpstr>
      <vt:lpstr>Designing Security Controls</vt:lpstr>
      <vt:lpstr>Types of users</vt:lpstr>
      <vt:lpstr>Data Encryption</vt:lpstr>
      <vt:lpstr>Symmetric Key Encryption</vt:lpstr>
      <vt:lpstr>Asymmetric Key Encryption</vt:lpstr>
      <vt:lpstr>Digital Signatures and Certificates</vt:lpstr>
      <vt:lpstr>How a Digital Certificate is used</vt:lpstr>
      <vt:lpstr>Secure Transactions</vt:lpstr>
      <vt:lpstr>Summary</vt:lpstr>
      <vt:lpstr>Summary (continued)</vt:lpstr>
      <vt:lpstr>Summary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From bla to bla</dc:title>
  <dc:creator>John</dc:creator>
  <cp:lastModifiedBy>Mohammad Shkokani</cp:lastModifiedBy>
  <cp:revision>132</cp:revision>
  <cp:lastPrinted>1601-01-01T00:00:00Z</cp:lastPrinted>
  <dcterms:created xsi:type="dcterms:W3CDTF">2011-10-31T16:54:53Z</dcterms:created>
  <dcterms:modified xsi:type="dcterms:W3CDTF">2021-08-28T11:47:51Z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