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68"/>
  </p:notesMasterIdLst>
  <p:sldIdLst>
    <p:sldId id="356" r:id="rId2"/>
    <p:sldId id="256" r:id="rId3"/>
    <p:sldId id="257" r:id="rId4"/>
    <p:sldId id="314" r:id="rId5"/>
    <p:sldId id="263" r:id="rId6"/>
    <p:sldId id="315" r:id="rId7"/>
    <p:sldId id="316" r:id="rId8"/>
    <p:sldId id="317" r:id="rId9"/>
    <p:sldId id="319" r:id="rId10"/>
    <p:sldId id="320" r:id="rId11"/>
    <p:sldId id="322" r:id="rId12"/>
    <p:sldId id="324" r:id="rId13"/>
    <p:sldId id="323" r:id="rId14"/>
    <p:sldId id="321" r:id="rId15"/>
    <p:sldId id="325" r:id="rId16"/>
    <p:sldId id="326" r:id="rId17"/>
    <p:sldId id="328" r:id="rId18"/>
    <p:sldId id="327" r:id="rId19"/>
    <p:sldId id="329" r:id="rId20"/>
    <p:sldId id="330" r:id="rId21"/>
    <p:sldId id="355" r:id="rId22"/>
    <p:sldId id="333" r:id="rId23"/>
    <p:sldId id="335" r:id="rId24"/>
    <p:sldId id="336" r:id="rId25"/>
    <p:sldId id="366" r:id="rId26"/>
    <p:sldId id="331" r:id="rId27"/>
    <p:sldId id="338" r:id="rId28"/>
    <p:sldId id="332" r:id="rId29"/>
    <p:sldId id="340" r:id="rId30"/>
    <p:sldId id="341" r:id="rId31"/>
    <p:sldId id="342" r:id="rId32"/>
    <p:sldId id="343" r:id="rId33"/>
    <p:sldId id="344" r:id="rId34"/>
    <p:sldId id="346" r:id="rId35"/>
    <p:sldId id="367" r:id="rId36"/>
    <p:sldId id="368" r:id="rId37"/>
    <p:sldId id="369" r:id="rId38"/>
    <p:sldId id="347" r:id="rId39"/>
    <p:sldId id="345" r:id="rId40"/>
    <p:sldId id="348" r:id="rId41"/>
    <p:sldId id="351" r:id="rId42"/>
    <p:sldId id="350" r:id="rId43"/>
    <p:sldId id="352" r:id="rId44"/>
    <p:sldId id="353" r:id="rId45"/>
    <p:sldId id="354" r:id="rId46"/>
    <p:sldId id="358" r:id="rId47"/>
    <p:sldId id="359" r:id="rId48"/>
    <p:sldId id="360" r:id="rId49"/>
    <p:sldId id="361" r:id="rId50"/>
    <p:sldId id="371" r:id="rId51"/>
    <p:sldId id="372" r:id="rId52"/>
    <p:sldId id="373" r:id="rId53"/>
    <p:sldId id="374" r:id="rId54"/>
    <p:sldId id="375" r:id="rId55"/>
    <p:sldId id="377" r:id="rId56"/>
    <p:sldId id="376" r:id="rId57"/>
    <p:sldId id="378" r:id="rId58"/>
    <p:sldId id="379" r:id="rId59"/>
    <p:sldId id="380" r:id="rId60"/>
    <p:sldId id="382" r:id="rId61"/>
    <p:sldId id="383" r:id="rId62"/>
    <p:sldId id="384" r:id="rId63"/>
    <p:sldId id="362" r:id="rId64"/>
    <p:sldId id="364" r:id="rId65"/>
    <p:sldId id="363" r:id="rId66"/>
    <p:sldId id="385" r:id="rId6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C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2" autoAdjust="0"/>
    <p:restoredTop sz="94698" autoAdjust="0"/>
  </p:normalViewPr>
  <p:slideViewPr>
    <p:cSldViewPr>
      <p:cViewPr varScale="1">
        <p:scale>
          <a:sx n="85" d="100"/>
          <a:sy n="85" d="100"/>
        </p:scale>
        <p:origin x="96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F06089B-A18B-42EE-A5B7-9ADFD56020F0}" type="slidenum">
              <a:rPr lang="en-US" altLang="en-US"/>
              <a:pPr/>
              <a:t>‹#›</a:t>
            </a:fld>
            <a:endParaRPr lang="en-US" altLang="en-US"/>
          </a:p>
        </p:txBody>
      </p:sp>
    </p:spTree>
    <p:extLst>
      <p:ext uri="{BB962C8B-B14F-4D97-AF65-F5344CB8AC3E}">
        <p14:creationId xmlns:p14="http://schemas.microsoft.com/office/powerpoint/2010/main" val="24777670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06089B-A18B-42EE-A5B7-9ADFD56020F0}" type="slidenum">
              <a:rPr lang="en-US" altLang="en-US" smtClean="0"/>
              <a:pPr/>
              <a:t>1</a:t>
            </a:fld>
            <a:endParaRPr lang="en-US" altLang="en-US"/>
          </a:p>
        </p:txBody>
      </p:sp>
    </p:spTree>
    <p:extLst>
      <p:ext uri="{BB962C8B-B14F-4D97-AF65-F5344CB8AC3E}">
        <p14:creationId xmlns:p14="http://schemas.microsoft.com/office/powerpoint/2010/main" val="479662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DDA5E8-8C8A-45D2-900C-38DCD629ADF3}" type="slidenum">
              <a:rPr lang="en-US" altLang="en-US"/>
              <a:pPr/>
              <a:t>3</a:t>
            </a:fld>
            <a:endParaRPr lang="en-US"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77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4" name="Slide Number Placeholder 4"/>
          <p:cNvSpPr>
            <a:spLocks noGrp="1"/>
          </p:cNvSpPr>
          <p:nvPr>
            <p:ph type="sldNum" sz="quarter" idx="4"/>
          </p:nvPr>
        </p:nvSpPr>
        <p:spPr>
          <a:xfrm>
            <a:off x="7848600" y="6248400"/>
            <a:ext cx="838200" cy="457200"/>
          </a:xfrm>
          <a:prstGeom prst="rect">
            <a:avLst/>
          </a:prstGeom>
        </p:spPr>
        <p:txBody>
          <a:bodyPr/>
          <a:lstStyle>
            <a:lvl1pPr>
              <a:defRPr sz="1200"/>
            </a:lvl1pPr>
          </a:lstStyle>
          <a:p>
            <a:fld id="{009A3541-B7EF-4A1D-9612-A6ED665B4012}" type="slidenum">
              <a:rPr lang="en-US" altLang="en-US" smtClean="0"/>
              <a:pPr/>
              <a:t>‹#›</a:t>
            </a:fld>
            <a:endParaRPr lang="en-US" altLang="en-US"/>
          </a:p>
        </p:txBody>
      </p:sp>
      <p:sp>
        <p:nvSpPr>
          <p:cNvPr id="5" name="Footer Placeholder 3"/>
          <p:cNvSpPr>
            <a:spLocks noGrp="1"/>
          </p:cNvSpPr>
          <p:nvPr>
            <p:ph type="ftr" sz="quarter" idx="3"/>
          </p:nvPr>
        </p:nvSpPr>
        <p:spPr>
          <a:xfrm>
            <a:off x="0" y="6244046"/>
            <a:ext cx="7391400" cy="457200"/>
          </a:xfrm>
          <a:prstGeom prst="rect">
            <a:avLst/>
          </a:prstGeom>
        </p:spPr>
        <p:txBody>
          <a:bodyPr/>
          <a:lstStyle>
            <a:lvl1pPr algn="l">
              <a:defRPr sz="1200"/>
            </a:lvl1pPr>
          </a:lstStyle>
          <a:p>
            <a:r>
              <a:rPr lang="en-US" altLang="en-US"/>
              <a:t>Systems Analysis and Design in a Changing World, 7th Edition – Chapter 4                                                          ©2016. Cengage Learning. All rights reserved.</a:t>
            </a:r>
            <a:endParaRPr lang="en-US" altLang="en-US" dirty="0"/>
          </a:p>
        </p:txBody>
      </p:sp>
    </p:spTree>
    <p:extLst>
      <p:ext uri="{BB962C8B-B14F-4D97-AF65-F5344CB8AC3E}">
        <p14:creationId xmlns:p14="http://schemas.microsoft.com/office/powerpoint/2010/main" val="317971369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62381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223771727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
        <p:nvSpPr>
          <p:cNvPr id="5" name="Slide Number Placeholder 4"/>
          <p:cNvSpPr>
            <a:spLocks noGrp="1"/>
          </p:cNvSpPr>
          <p:nvPr>
            <p:ph type="sldNum" sz="quarter" idx="4"/>
          </p:nvPr>
        </p:nvSpPr>
        <p:spPr>
          <a:xfrm>
            <a:off x="7848600" y="6248400"/>
            <a:ext cx="838200" cy="457200"/>
          </a:xfrm>
          <a:prstGeom prst="rect">
            <a:avLst/>
          </a:prstGeom>
        </p:spPr>
        <p:txBody>
          <a:bodyPr/>
          <a:lstStyle>
            <a:lvl1pPr>
              <a:defRPr sz="1200"/>
            </a:lvl1pPr>
          </a:lstStyle>
          <a:p>
            <a:fld id="{009A3541-B7EF-4A1D-9612-A6ED665B4012}" type="slidenum">
              <a:rPr lang="en-US" altLang="en-US" smtClean="0"/>
              <a:pPr/>
              <a:t>‹#›</a:t>
            </a:fld>
            <a:endParaRPr lang="en-US" altLang="en-US"/>
          </a:p>
        </p:txBody>
      </p:sp>
      <p:sp>
        <p:nvSpPr>
          <p:cNvPr id="6" name="Footer Placeholder 3"/>
          <p:cNvSpPr>
            <a:spLocks noGrp="1"/>
          </p:cNvSpPr>
          <p:nvPr>
            <p:ph type="ftr" sz="quarter" idx="3"/>
          </p:nvPr>
        </p:nvSpPr>
        <p:spPr>
          <a:xfrm>
            <a:off x="0" y="6244046"/>
            <a:ext cx="7391400" cy="457200"/>
          </a:xfrm>
          <a:prstGeom prst="rect">
            <a:avLst/>
          </a:prstGeom>
        </p:spPr>
        <p:txBody>
          <a:bodyPr/>
          <a:lstStyle>
            <a:lvl1pPr algn="l">
              <a:defRPr sz="1200"/>
            </a:lvl1pPr>
          </a:lstStyle>
          <a:p>
            <a:r>
              <a:rPr lang="en-US" altLang="en-US"/>
              <a:t>Systems Analysis and Design in a Changing World, 7th Edition – Chapter 4                                                          ©2016. Cengage Learning. All rights reserved.</a:t>
            </a:r>
            <a:endParaRPr lang="en-US" altLang="en-US" dirty="0"/>
          </a:p>
        </p:txBody>
      </p:sp>
    </p:spTree>
    <p:extLst>
      <p:ext uri="{BB962C8B-B14F-4D97-AF65-F5344CB8AC3E}">
        <p14:creationId xmlns:p14="http://schemas.microsoft.com/office/powerpoint/2010/main" val="279181569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122238"/>
            <a:ext cx="8229600" cy="60086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p:cNvSpPr>
            <a:spLocks noGrp="1"/>
          </p:cNvSpPr>
          <p:nvPr>
            <p:ph type="sldNum" sz="quarter" idx="4"/>
          </p:nvPr>
        </p:nvSpPr>
        <p:spPr>
          <a:xfrm>
            <a:off x="7848600" y="6248400"/>
            <a:ext cx="838200" cy="457200"/>
          </a:xfrm>
          <a:prstGeom prst="rect">
            <a:avLst/>
          </a:prstGeom>
        </p:spPr>
        <p:txBody>
          <a:bodyPr/>
          <a:lstStyle>
            <a:lvl1pPr>
              <a:defRPr sz="1200"/>
            </a:lvl1pPr>
          </a:lstStyle>
          <a:p>
            <a:fld id="{009A3541-B7EF-4A1D-9612-A6ED665B4012}" type="slidenum">
              <a:rPr lang="en-US" altLang="en-US" smtClean="0"/>
              <a:pPr/>
              <a:t>‹#›</a:t>
            </a:fld>
            <a:endParaRPr lang="en-US" altLang="en-US"/>
          </a:p>
        </p:txBody>
      </p:sp>
      <p:sp>
        <p:nvSpPr>
          <p:cNvPr id="7" name="Footer Placeholder 3"/>
          <p:cNvSpPr>
            <a:spLocks noGrp="1"/>
          </p:cNvSpPr>
          <p:nvPr>
            <p:ph type="ftr" sz="quarter" idx="3"/>
          </p:nvPr>
        </p:nvSpPr>
        <p:spPr>
          <a:xfrm>
            <a:off x="0" y="6244046"/>
            <a:ext cx="7391400" cy="457200"/>
          </a:xfrm>
          <a:prstGeom prst="rect">
            <a:avLst/>
          </a:prstGeom>
        </p:spPr>
        <p:txBody>
          <a:bodyPr/>
          <a:lstStyle>
            <a:lvl1pPr algn="l">
              <a:defRPr sz="1200"/>
            </a:lvl1pPr>
          </a:lstStyle>
          <a:p>
            <a:r>
              <a:rPr lang="en-US" altLang="en-US"/>
              <a:t>Systems Analysis and Design in a Changing World, 7th Edition – Chapter 4                                                          ©2016. Cengage Learning. All rights reserved.</a:t>
            </a:r>
            <a:endParaRPr lang="en-US" altLang="en-US" dirty="0"/>
          </a:p>
        </p:txBody>
      </p:sp>
    </p:spTree>
    <p:extLst>
      <p:ext uri="{BB962C8B-B14F-4D97-AF65-F5344CB8AC3E}">
        <p14:creationId xmlns:p14="http://schemas.microsoft.com/office/powerpoint/2010/main" val="3203749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67160"/>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4"/>
          <p:cNvSpPr>
            <a:spLocks noGrp="1"/>
          </p:cNvSpPr>
          <p:nvPr>
            <p:ph type="sldNum" sz="quarter" idx="4"/>
          </p:nvPr>
        </p:nvSpPr>
        <p:spPr>
          <a:xfrm>
            <a:off x="7848600" y="6248400"/>
            <a:ext cx="838200" cy="457200"/>
          </a:xfrm>
          <a:prstGeom prst="rect">
            <a:avLst/>
          </a:prstGeom>
        </p:spPr>
        <p:txBody>
          <a:bodyPr/>
          <a:lstStyle>
            <a:lvl1pPr>
              <a:defRPr sz="1200"/>
            </a:lvl1pPr>
          </a:lstStyle>
          <a:p>
            <a:fld id="{009A3541-B7EF-4A1D-9612-A6ED665B4012}" type="slidenum">
              <a:rPr lang="en-US" altLang="en-US" smtClean="0"/>
              <a:pPr/>
              <a:t>‹#›</a:t>
            </a:fld>
            <a:endParaRPr lang="en-US" altLang="en-US"/>
          </a:p>
        </p:txBody>
      </p:sp>
      <p:sp>
        <p:nvSpPr>
          <p:cNvPr id="9" name="Footer Placeholder 3"/>
          <p:cNvSpPr>
            <a:spLocks noGrp="1"/>
          </p:cNvSpPr>
          <p:nvPr>
            <p:ph type="ftr" sz="quarter" idx="3"/>
          </p:nvPr>
        </p:nvSpPr>
        <p:spPr>
          <a:xfrm>
            <a:off x="0" y="6244046"/>
            <a:ext cx="7391400" cy="457200"/>
          </a:xfrm>
          <a:prstGeom prst="rect">
            <a:avLst/>
          </a:prstGeom>
        </p:spPr>
        <p:txBody>
          <a:bodyPr/>
          <a:lstStyle>
            <a:lvl1pPr algn="l">
              <a:defRPr sz="1200"/>
            </a:lvl1pPr>
          </a:lstStyle>
          <a:p>
            <a:r>
              <a:rPr lang="en-US" altLang="en-US"/>
              <a:t>Systems Analysis and Design in a Changing World, 7th Edition – Chapter 4                                                          ©2016. Cengage Learning. All rights reserved.</a:t>
            </a:r>
            <a:endParaRPr lang="en-US" altLang="en-US" dirty="0"/>
          </a:p>
        </p:txBody>
      </p:sp>
    </p:spTree>
    <p:extLst>
      <p:ext uri="{BB962C8B-B14F-4D97-AF65-F5344CB8AC3E}">
        <p14:creationId xmlns:p14="http://schemas.microsoft.com/office/powerpoint/2010/main" val="600762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
        <p:nvSpPr>
          <p:cNvPr id="5" name="Slide Number Placeholder 4"/>
          <p:cNvSpPr>
            <a:spLocks noGrp="1"/>
          </p:cNvSpPr>
          <p:nvPr>
            <p:ph type="sldNum" sz="quarter" idx="4"/>
          </p:nvPr>
        </p:nvSpPr>
        <p:spPr>
          <a:xfrm>
            <a:off x="7848600" y="6248400"/>
            <a:ext cx="838200" cy="457200"/>
          </a:xfrm>
          <a:prstGeom prst="rect">
            <a:avLst/>
          </a:prstGeom>
        </p:spPr>
        <p:txBody>
          <a:bodyPr/>
          <a:lstStyle>
            <a:lvl1pPr>
              <a:defRPr sz="1200"/>
            </a:lvl1pPr>
          </a:lstStyle>
          <a:p>
            <a:fld id="{009A3541-B7EF-4A1D-9612-A6ED665B4012}" type="slidenum">
              <a:rPr lang="en-US" altLang="en-US" smtClean="0"/>
              <a:pPr/>
              <a:t>‹#›</a:t>
            </a:fld>
            <a:endParaRPr lang="en-US" altLang="en-US"/>
          </a:p>
        </p:txBody>
      </p:sp>
      <p:sp>
        <p:nvSpPr>
          <p:cNvPr id="6" name="Footer Placeholder 3"/>
          <p:cNvSpPr>
            <a:spLocks noGrp="1"/>
          </p:cNvSpPr>
          <p:nvPr>
            <p:ph type="ftr" sz="quarter" idx="3"/>
          </p:nvPr>
        </p:nvSpPr>
        <p:spPr>
          <a:xfrm>
            <a:off x="0" y="6244046"/>
            <a:ext cx="7391400" cy="457200"/>
          </a:xfrm>
          <a:prstGeom prst="rect">
            <a:avLst/>
          </a:prstGeom>
        </p:spPr>
        <p:txBody>
          <a:bodyPr/>
          <a:lstStyle>
            <a:lvl1pPr algn="l">
              <a:defRPr sz="1200"/>
            </a:lvl1pPr>
          </a:lstStyle>
          <a:p>
            <a:r>
              <a:rPr lang="en-US" altLang="en-US"/>
              <a:t>Systems Analysis and Design in a Changing World, 7th Edition – Chapter 4                                                          ©2016. Cengage Learning. All rights reserved.</a:t>
            </a:r>
            <a:endParaRPr lang="en-US" altLang="en-US" dirty="0"/>
          </a:p>
        </p:txBody>
      </p:sp>
    </p:spTree>
    <p:extLst>
      <p:ext uri="{BB962C8B-B14F-4D97-AF65-F5344CB8AC3E}">
        <p14:creationId xmlns:p14="http://schemas.microsoft.com/office/powerpoint/2010/main" val="40372833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4"/>
          <p:cNvSpPr>
            <a:spLocks noGrp="1"/>
          </p:cNvSpPr>
          <p:nvPr>
            <p:ph type="sldNum" sz="quarter" idx="4"/>
          </p:nvPr>
        </p:nvSpPr>
        <p:spPr>
          <a:xfrm>
            <a:off x="7848600" y="6248400"/>
            <a:ext cx="838200" cy="457200"/>
          </a:xfrm>
          <a:prstGeom prst="rect">
            <a:avLst/>
          </a:prstGeom>
        </p:spPr>
        <p:txBody>
          <a:bodyPr/>
          <a:lstStyle>
            <a:lvl1pPr>
              <a:defRPr sz="1200"/>
            </a:lvl1pPr>
          </a:lstStyle>
          <a:p>
            <a:fld id="{009A3541-B7EF-4A1D-9612-A6ED665B4012}" type="slidenum">
              <a:rPr lang="en-US" altLang="en-US" smtClean="0"/>
              <a:pPr/>
              <a:t>‹#›</a:t>
            </a:fld>
            <a:endParaRPr lang="en-US" altLang="en-US"/>
          </a:p>
        </p:txBody>
      </p:sp>
      <p:sp>
        <p:nvSpPr>
          <p:cNvPr id="5" name="Footer Placeholder 3"/>
          <p:cNvSpPr>
            <a:spLocks noGrp="1"/>
          </p:cNvSpPr>
          <p:nvPr>
            <p:ph type="ftr" sz="quarter" idx="3"/>
          </p:nvPr>
        </p:nvSpPr>
        <p:spPr>
          <a:xfrm>
            <a:off x="0" y="6244046"/>
            <a:ext cx="7391400" cy="457200"/>
          </a:xfrm>
          <a:prstGeom prst="rect">
            <a:avLst/>
          </a:prstGeom>
        </p:spPr>
        <p:txBody>
          <a:bodyPr/>
          <a:lstStyle>
            <a:lvl1pPr algn="l">
              <a:defRPr sz="1200"/>
            </a:lvl1pPr>
          </a:lstStyle>
          <a:p>
            <a:r>
              <a:rPr lang="en-US" altLang="en-US"/>
              <a:t>Systems Analysis and Design in a Changing World, 7th Edition – Chapter 4                                                          ©2016. Cengage Learning. All rights reserved.</a:t>
            </a:r>
            <a:endParaRPr lang="en-US" altLang="en-US" dirty="0"/>
          </a:p>
        </p:txBody>
      </p:sp>
    </p:spTree>
    <p:extLst>
      <p:ext uri="{BB962C8B-B14F-4D97-AF65-F5344CB8AC3E}">
        <p14:creationId xmlns:p14="http://schemas.microsoft.com/office/powerpoint/2010/main" val="9695866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4"/>
          <p:cNvSpPr>
            <a:spLocks noGrp="1"/>
          </p:cNvSpPr>
          <p:nvPr>
            <p:ph type="sldNum" sz="quarter" idx="4"/>
          </p:nvPr>
        </p:nvSpPr>
        <p:spPr>
          <a:xfrm>
            <a:off x="7848600" y="6248400"/>
            <a:ext cx="838200" cy="457200"/>
          </a:xfrm>
          <a:prstGeom prst="rect">
            <a:avLst/>
          </a:prstGeom>
        </p:spPr>
        <p:txBody>
          <a:bodyPr/>
          <a:lstStyle>
            <a:lvl1pPr>
              <a:defRPr sz="1200"/>
            </a:lvl1pPr>
          </a:lstStyle>
          <a:p>
            <a:fld id="{009A3541-B7EF-4A1D-9612-A6ED665B4012}" type="slidenum">
              <a:rPr lang="en-US" altLang="en-US" smtClean="0"/>
              <a:pPr/>
              <a:t>‹#›</a:t>
            </a:fld>
            <a:endParaRPr lang="en-US" altLang="en-US"/>
          </a:p>
        </p:txBody>
      </p:sp>
      <p:sp>
        <p:nvSpPr>
          <p:cNvPr id="5" name="Footer Placeholder 3"/>
          <p:cNvSpPr>
            <a:spLocks noGrp="1"/>
          </p:cNvSpPr>
          <p:nvPr>
            <p:ph type="ftr" sz="quarter" idx="3"/>
          </p:nvPr>
        </p:nvSpPr>
        <p:spPr>
          <a:xfrm>
            <a:off x="0" y="6244046"/>
            <a:ext cx="7391400" cy="457200"/>
          </a:xfrm>
          <a:prstGeom prst="rect">
            <a:avLst/>
          </a:prstGeom>
        </p:spPr>
        <p:txBody>
          <a:bodyPr/>
          <a:lstStyle>
            <a:lvl1pPr algn="l">
              <a:defRPr sz="1200"/>
            </a:lvl1pPr>
          </a:lstStyle>
          <a:p>
            <a:r>
              <a:rPr lang="en-US" altLang="en-US"/>
              <a:t>Systems Analysis and Design in a Changing World, 7th Edition – Chapter 4                                                          ©2016. Cengage Learning. All rights reserved.</a:t>
            </a:r>
            <a:endParaRPr lang="en-US" altLang="en-US" dirty="0"/>
          </a:p>
        </p:txBody>
      </p:sp>
    </p:spTree>
    <p:extLst>
      <p:ext uri="{BB962C8B-B14F-4D97-AF65-F5344CB8AC3E}">
        <p14:creationId xmlns:p14="http://schemas.microsoft.com/office/powerpoint/2010/main" val="60773382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4"/>
          </p:nvPr>
        </p:nvSpPr>
        <p:spPr>
          <a:xfrm>
            <a:off x="7848600" y="6248400"/>
            <a:ext cx="838200" cy="457200"/>
          </a:xfrm>
          <a:prstGeom prst="rect">
            <a:avLst/>
          </a:prstGeom>
        </p:spPr>
        <p:txBody>
          <a:bodyPr/>
          <a:lstStyle>
            <a:lvl1pPr>
              <a:defRPr sz="1200"/>
            </a:lvl1pPr>
          </a:lstStyle>
          <a:p>
            <a:fld id="{009A3541-B7EF-4A1D-9612-A6ED665B4012}" type="slidenum">
              <a:rPr lang="en-US" altLang="en-US" smtClean="0"/>
              <a:pPr/>
              <a:t>‹#›</a:t>
            </a:fld>
            <a:endParaRPr lang="en-US" altLang="en-US"/>
          </a:p>
        </p:txBody>
      </p:sp>
      <p:sp>
        <p:nvSpPr>
          <p:cNvPr id="6" name="Footer Placeholder 3"/>
          <p:cNvSpPr>
            <a:spLocks noGrp="1"/>
          </p:cNvSpPr>
          <p:nvPr>
            <p:ph type="ftr" sz="quarter" idx="3"/>
          </p:nvPr>
        </p:nvSpPr>
        <p:spPr>
          <a:xfrm>
            <a:off x="0" y="6244046"/>
            <a:ext cx="7391400" cy="457200"/>
          </a:xfrm>
          <a:prstGeom prst="rect">
            <a:avLst/>
          </a:prstGeom>
        </p:spPr>
        <p:txBody>
          <a:bodyPr/>
          <a:lstStyle>
            <a:lvl1pPr algn="l">
              <a:defRPr sz="1200"/>
            </a:lvl1pPr>
          </a:lstStyle>
          <a:p>
            <a:r>
              <a:rPr lang="en-US" altLang="en-US"/>
              <a:t>Systems Analysis and Design in a Changing World, 7th Edition – Chapter 4                                                          ©2016. Cengage Learning. All rights reserved.</a:t>
            </a:r>
            <a:endParaRPr lang="en-US" altLang="en-US" dirty="0"/>
          </a:p>
        </p:txBody>
      </p:sp>
    </p:spTree>
    <p:extLst>
      <p:ext uri="{BB962C8B-B14F-4D97-AF65-F5344CB8AC3E}">
        <p14:creationId xmlns:p14="http://schemas.microsoft.com/office/powerpoint/2010/main" val="388696427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4"/>
          <p:cNvSpPr>
            <a:spLocks noGrp="1"/>
          </p:cNvSpPr>
          <p:nvPr>
            <p:ph type="sldNum" sz="quarter" idx="10"/>
          </p:nvPr>
        </p:nvSpPr>
        <p:spPr>
          <a:xfrm>
            <a:off x="7848600" y="6248400"/>
            <a:ext cx="838200" cy="457200"/>
          </a:xfrm>
          <a:prstGeom prst="rect">
            <a:avLst/>
          </a:prstGeom>
        </p:spPr>
        <p:txBody>
          <a:bodyPr/>
          <a:lstStyle>
            <a:lvl1pPr>
              <a:defRPr sz="1200"/>
            </a:lvl1pPr>
          </a:lstStyle>
          <a:p>
            <a:fld id="{009A3541-B7EF-4A1D-9612-A6ED665B4012}" type="slidenum">
              <a:rPr lang="en-US" altLang="en-US" smtClean="0"/>
              <a:pPr/>
              <a:t>‹#›</a:t>
            </a:fld>
            <a:endParaRPr lang="en-US" altLang="en-US"/>
          </a:p>
        </p:txBody>
      </p:sp>
      <p:sp>
        <p:nvSpPr>
          <p:cNvPr id="8" name="Footer Placeholder 3"/>
          <p:cNvSpPr>
            <a:spLocks noGrp="1"/>
          </p:cNvSpPr>
          <p:nvPr>
            <p:ph type="ftr" sz="quarter" idx="11"/>
          </p:nvPr>
        </p:nvSpPr>
        <p:spPr>
          <a:xfrm>
            <a:off x="0" y="6244046"/>
            <a:ext cx="7391400" cy="457200"/>
          </a:xfrm>
          <a:prstGeom prst="rect">
            <a:avLst/>
          </a:prstGeom>
        </p:spPr>
        <p:txBody>
          <a:bodyPr/>
          <a:lstStyle>
            <a:lvl1pPr algn="l">
              <a:defRPr sz="1200"/>
            </a:lvl1pPr>
          </a:lstStyle>
          <a:p>
            <a:r>
              <a:rPr lang="en-US" altLang="en-US"/>
              <a:t>Systems Analysis and Design in a Changing World, 7th Edition – Chapter 4                                                          ©2016. Cengage Learning. All rights reserved.</a:t>
            </a:r>
            <a:endParaRPr lang="en-US" altLang="en-US" dirty="0"/>
          </a:p>
        </p:txBody>
      </p:sp>
    </p:spTree>
    <p:extLst>
      <p:ext uri="{BB962C8B-B14F-4D97-AF65-F5344CB8AC3E}">
        <p14:creationId xmlns:p14="http://schemas.microsoft.com/office/powerpoint/2010/main" val="42738325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4"/>
          <p:cNvSpPr>
            <a:spLocks noGrp="1"/>
          </p:cNvSpPr>
          <p:nvPr>
            <p:ph type="sldNum" sz="quarter" idx="4"/>
          </p:nvPr>
        </p:nvSpPr>
        <p:spPr>
          <a:xfrm>
            <a:off x="7848600" y="6248400"/>
            <a:ext cx="838200" cy="457200"/>
          </a:xfrm>
          <a:prstGeom prst="rect">
            <a:avLst/>
          </a:prstGeom>
        </p:spPr>
        <p:txBody>
          <a:bodyPr/>
          <a:lstStyle>
            <a:lvl1pPr>
              <a:defRPr sz="1200"/>
            </a:lvl1pPr>
          </a:lstStyle>
          <a:p>
            <a:fld id="{009A3541-B7EF-4A1D-9612-A6ED665B4012}" type="slidenum">
              <a:rPr lang="en-US" altLang="en-US" smtClean="0"/>
              <a:pPr/>
              <a:t>‹#›</a:t>
            </a:fld>
            <a:endParaRPr lang="en-US" altLang="en-US"/>
          </a:p>
        </p:txBody>
      </p:sp>
      <p:sp>
        <p:nvSpPr>
          <p:cNvPr id="4" name="Footer Placeholder 3"/>
          <p:cNvSpPr>
            <a:spLocks noGrp="1"/>
          </p:cNvSpPr>
          <p:nvPr>
            <p:ph type="ftr" sz="quarter" idx="3"/>
          </p:nvPr>
        </p:nvSpPr>
        <p:spPr>
          <a:xfrm>
            <a:off x="0" y="6244046"/>
            <a:ext cx="7391400" cy="457200"/>
          </a:xfrm>
          <a:prstGeom prst="rect">
            <a:avLst/>
          </a:prstGeom>
        </p:spPr>
        <p:txBody>
          <a:bodyPr/>
          <a:lstStyle>
            <a:lvl1pPr algn="l">
              <a:defRPr sz="1200"/>
            </a:lvl1pPr>
          </a:lstStyle>
          <a:p>
            <a:r>
              <a:rPr lang="en-US" altLang="en-US"/>
              <a:t>Systems Analysis and Design in a Changing World, 7th Edition – Chapter 4                                                          ©2016. Cengage Learning. All rights reserved.</a:t>
            </a:r>
            <a:endParaRPr lang="en-US" altLang="en-US" dirty="0"/>
          </a:p>
        </p:txBody>
      </p:sp>
    </p:spTree>
    <p:extLst>
      <p:ext uri="{BB962C8B-B14F-4D97-AF65-F5344CB8AC3E}">
        <p14:creationId xmlns:p14="http://schemas.microsoft.com/office/powerpoint/2010/main" val="6125388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7848600" y="6248400"/>
            <a:ext cx="838200" cy="457200"/>
          </a:xfrm>
          <a:prstGeom prst="rect">
            <a:avLst/>
          </a:prstGeom>
        </p:spPr>
        <p:txBody>
          <a:bodyPr/>
          <a:lstStyle>
            <a:lvl1pPr>
              <a:defRPr sz="1200"/>
            </a:lvl1pPr>
          </a:lstStyle>
          <a:p>
            <a:fld id="{009A3541-B7EF-4A1D-9612-A6ED665B4012}" type="slidenum">
              <a:rPr lang="en-US" altLang="en-US" smtClean="0"/>
              <a:pPr/>
              <a:t>‹#›</a:t>
            </a:fld>
            <a:endParaRPr lang="en-US" altLang="en-US"/>
          </a:p>
        </p:txBody>
      </p:sp>
      <p:sp>
        <p:nvSpPr>
          <p:cNvPr id="3" name="Footer Placeholder 3"/>
          <p:cNvSpPr>
            <a:spLocks noGrp="1"/>
          </p:cNvSpPr>
          <p:nvPr>
            <p:ph type="ftr" sz="quarter" idx="3"/>
          </p:nvPr>
        </p:nvSpPr>
        <p:spPr>
          <a:xfrm>
            <a:off x="0" y="6244046"/>
            <a:ext cx="7391400" cy="457200"/>
          </a:xfrm>
          <a:prstGeom prst="rect">
            <a:avLst/>
          </a:prstGeom>
        </p:spPr>
        <p:txBody>
          <a:bodyPr/>
          <a:lstStyle>
            <a:lvl1pPr algn="ctr">
              <a:defRPr sz="1200"/>
            </a:lvl1pPr>
          </a:lstStyle>
          <a:p>
            <a:r>
              <a:rPr lang="en-US" altLang="en-US"/>
              <a:t>Systems Analysis and Design in a Changing World, 7th Edition – Chapter 4                                                          ©2016. Cengage Learning. All rights reserved.</a:t>
            </a:r>
            <a:endParaRPr lang="en-US" altLang="en-US" dirty="0"/>
          </a:p>
        </p:txBody>
      </p:sp>
    </p:spTree>
    <p:extLst>
      <p:ext uri="{BB962C8B-B14F-4D97-AF65-F5344CB8AC3E}">
        <p14:creationId xmlns:p14="http://schemas.microsoft.com/office/powerpoint/2010/main" val="374215164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7848600" y="6248400"/>
            <a:ext cx="838200" cy="457200"/>
          </a:xfrm>
          <a:prstGeom prst="rect">
            <a:avLst/>
          </a:prstGeom>
        </p:spPr>
        <p:txBody>
          <a:bodyPr/>
          <a:lstStyle>
            <a:lvl1pPr>
              <a:defRPr sz="1200"/>
            </a:lvl1pPr>
          </a:lstStyle>
          <a:p>
            <a:fld id="{009A3541-B7EF-4A1D-9612-A6ED665B4012}" type="slidenum">
              <a:rPr lang="en-US" altLang="en-US" smtClean="0"/>
              <a:pPr/>
              <a:t>‹#›</a:t>
            </a:fld>
            <a:endParaRPr lang="en-US" altLang="en-US"/>
          </a:p>
        </p:txBody>
      </p:sp>
      <p:sp>
        <p:nvSpPr>
          <p:cNvPr id="3" name="Footer Placeholder 3"/>
          <p:cNvSpPr>
            <a:spLocks noGrp="1"/>
          </p:cNvSpPr>
          <p:nvPr>
            <p:ph type="ftr" sz="quarter" idx="3"/>
          </p:nvPr>
        </p:nvSpPr>
        <p:spPr>
          <a:xfrm>
            <a:off x="0" y="6244046"/>
            <a:ext cx="7391400" cy="457200"/>
          </a:xfrm>
          <a:prstGeom prst="rect">
            <a:avLst/>
          </a:prstGeom>
        </p:spPr>
        <p:txBody>
          <a:bodyPr/>
          <a:lstStyle>
            <a:lvl1pPr algn="l">
              <a:defRPr sz="1200"/>
            </a:lvl1pPr>
          </a:lstStyle>
          <a:p>
            <a:r>
              <a:rPr lang="en-US" altLang="en-US"/>
              <a:t>Systems Analysis and Design in a Changing World, 7th Edition – Chapter 4                                                          ©2016. Cengage Learning. All rights reserved.</a:t>
            </a:r>
            <a:endParaRPr lang="en-US" altLang="en-US" dirty="0"/>
          </a:p>
        </p:txBody>
      </p:sp>
    </p:spTree>
    <p:extLst>
      <p:ext uri="{BB962C8B-B14F-4D97-AF65-F5344CB8AC3E}">
        <p14:creationId xmlns:p14="http://schemas.microsoft.com/office/powerpoint/2010/main" val="277112376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7"/>
          <a:srcRect/>
          <a:stretch>
            <a:fillRect/>
          </a:stretch>
        </p:blipFill>
        <p:spPr bwMode="auto">
          <a:xfrm>
            <a:off x="-15875" y="6008687"/>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p:cNvSpPr>
            <a:spLocks noGrp="1"/>
          </p:cNvSpPr>
          <p:nvPr>
            <p:ph type="sldNum" sz="quarter" idx="4"/>
          </p:nvPr>
        </p:nvSpPr>
        <p:spPr>
          <a:xfrm>
            <a:off x="7848600" y="6248400"/>
            <a:ext cx="838200" cy="457200"/>
          </a:xfrm>
          <a:prstGeom prst="rect">
            <a:avLst/>
          </a:prstGeom>
        </p:spPr>
        <p:txBody>
          <a:bodyPr/>
          <a:lstStyle>
            <a:lvl1pPr>
              <a:defRPr sz="1200"/>
            </a:lvl1pPr>
          </a:lstStyle>
          <a:p>
            <a:fld id="{009A3541-B7EF-4A1D-9612-A6ED665B4012}" type="slidenum">
              <a:rPr lang="en-US" altLang="en-US" smtClean="0"/>
              <a:pPr/>
              <a:t>‹#›</a:t>
            </a:fld>
            <a:endParaRPr lang="en-US" altLang="en-US"/>
          </a:p>
        </p:txBody>
      </p:sp>
      <p:sp>
        <p:nvSpPr>
          <p:cNvPr id="8" name="Footer Placeholder 3"/>
          <p:cNvSpPr>
            <a:spLocks noGrp="1"/>
          </p:cNvSpPr>
          <p:nvPr>
            <p:ph type="ftr" sz="quarter" idx="3"/>
          </p:nvPr>
        </p:nvSpPr>
        <p:spPr>
          <a:xfrm>
            <a:off x="0" y="6244046"/>
            <a:ext cx="7391400" cy="457200"/>
          </a:xfrm>
          <a:prstGeom prst="rect">
            <a:avLst/>
          </a:prstGeom>
        </p:spPr>
        <p:txBody>
          <a:bodyPr/>
          <a:lstStyle>
            <a:lvl1pPr algn="l">
              <a:defRPr sz="1200"/>
            </a:lvl1pPr>
          </a:lstStyle>
          <a:p>
            <a:r>
              <a:rPr lang="en-US" altLang="en-US"/>
              <a:t>Systems Analysis and Design in a Changing World, 7th Edition – Chapter 4                                                          ©2016. Cengage Learning. All rights reserved.</a:t>
            </a:r>
            <a:endParaRPr lang="en-US" altLang="en-US" dirty="0"/>
          </a:p>
        </p:txBody>
      </p:sp>
    </p:spTree>
    <p:extLst>
      <p:ext uri="{BB962C8B-B14F-4D97-AF65-F5344CB8AC3E}">
        <p14:creationId xmlns:p14="http://schemas.microsoft.com/office/powerpoint/2010/main" val="376220109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8"/>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9"/>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9"/>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9"/>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9"/>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79"/>
            <a:ext cx="8610600" cy="6019721"/>
          </a:xfrm>
          <a:prstGeom prst="rect">
            <a:avLst/>
          </a:prstGeom>
        </p:spPr>
      </p:pic>
      <p:sp>
        <p:nvSpPr>
          <p:cNvPr id="330755" name="Text Box 3"/>
          <p:cNvSpPr txBox="1">
            <a:spLocks noChangeArrowheads="1"/>
          </p:cNvSpPr>
          <p:nvPr/>
        </p:nvSpPr>
        <p:spPr bwMode="auto">
          <a:xfrm>
            <a:off x="533400" y="3962400"/>
            <a:ext cx="7086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000" dirty="0">
                <a:solidFill>
                  <a:schemeClr val="bg1"/>
                </a:solidFill>
              </a:rPr>
              <a:t>Chapter 4</a:t>
            </a:r>
          </a:p>
        </p:txBody>
      </p:sp>
      <p:sp>
        <p:nvSpPr>
          <p:cNvPr id="2" name="Footer Placeholder 1"/>
          <p:cNvSpPr>
            <a:spLocks noGrp="1"/>
          </p:cNvSpPr>
          <p:nvPr>
            <p:ph type="ftr" sz="quarter" idx="3"/>
          </p:nvPr>
        </p:nvSpPr>
        <p:spPr/>
        <p:txBody>
          <a:bodyPr/>
          <a:lstStyle/>
          <a:p>
            <a:pPr algn="l"/>
            <a:r>
              <a:rPr lang="en-US" altLang="en-US" dirty="0"/>
              <a:t>Systems Analysis and Design in a Changing World, 7th Edition – Chapter 4                                                          ©2016. Cengage Learning. All rights reserved.</a:t>
            </a:r>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1</a:t>
            </a:fld>
            <a:endParaRPr lang="en-US" altLang="en-US"/>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ltLang="en-US" sz="4000"/>
              <a:t>The Noun Technique</a:t>
            </a:r>
            <a:endParaRPr lang="en-US" altLang="en-US" sz="3200"/>
          </a:p>
        </p:txBody>
      </p:sp>
      <p:sp>
        <p:nvSpPr>
          <p:cNvPr id="288771" name="Rectangle 3"/>
          <p:cNvSpPr>
            <a:spLocks noGrp="1" noChangeArrowheads="1"/>
          </p:cNvSpPr>
          <p:nvPr>
            <p:ph idx="1"/>
          </p:nvPr>
        </p:nvSpPr>
        <p:spPr/>
        <p:txBody>
          <a:bodyPr/>
          <a:lstStyle/>
          <a:p>
            <a:pPr>
              <a:lnSpc>
                <a:spcPct val="80000"/>
              </a:lnSpc>
            </a:pPr>
            <a:r>
              <a:rPr lang="en-GB" altLang="en-US" sz="2800"/>
              <a:t>A technique to identify problem domain classes (things) by finding, classifying, and refining a list of nouns that come up in in discussions or documents</a:t>
            </a:r>
          </a:p>
          <a:p>
            <a:pPr>
              <a:lnSpc>
                <a:spcPct val="80000"/>
              </a:lnSpc>
            </a:pPr>
            <a:r>
              <a:rPr lang="en-GB" altLang="en-US" sz="2800"/>
              <a:t>Popular technique. Systematic.</a:t>
            </a:r>
          </a:p>
          <a:p>
            <a:pPr>
              <a:lnSpc>
                <a:spcPct val="80000"/>
              </a:lnSpc>
            </a:pPr>
            <a:r>
              <a:rPr lang="en-GB" altLang="en-US" sz="2800"/>
              <a:t>Does end up with long lists and many nouns that are not things that need to be stored by the system</a:t>
            </a:r>
          </a:p>
          <a:p>
            <a:pPr>
              <a:lnSpc>
                <a:spcPct val="80000"/>
              </a:lnSpc>
            </a:pPr>
            <a:r>
              <a:rPr lang="en-GB" altLang="en-US" sz="2800"/>
              <a:t>Difficulty identifying synonyms and things that are really attributes </a:t>
            </a:r>
          </a:p>
          <a:p>
            <a:pPr>
              <a:lnSpc>
                <a:spcPct val="80000"/>
              </a:lnSpc>
            </a:pPr>
            <a:r>
              <a:rPr lang="en-GB" altLang="en-US" sz="2800"/>
              <a:t>Good place to start when there are no users available to help brainstorm</a:t>
            </a:r>
          </a:p>
          <a:p>
            <a:pPr>
              <a:lnSpc>
                <a:spcPct val="80000"/>
              </a:lnSpc>
            </a:pPr>
            <a:endParaRPr lang="en-GB" altLang="en-US" sz="2800"/>
          </a:p>
        </p:txBody>
      </p:sp>
      <p:sp>
        <p:nvSpPr>
          <p:cNvPr id="5" name="Slide Number Placeholder 6"/>
          <p:cNvSpPr>
            <a:spLocks noGrp="1"/>
          </p:cNvSpPr>
          <p:nvPr>
            <p:ph type="sldNum" sz="quarter" idx="4"/>
          </p:nvPr>
        </p:nvSpPr>
        <p:spPr/>
        <p:txBody>
          <a:bodyPr/>
          <a:lstStyle/>
          <a:p>
            <a:fld id="{5111EBFC-96F1-4FC4-AABE-E83124B3CF25}" type="slidenum">
              <a:rPr lang="en-US" altLang="en-US"/>
              <a:pPr/>
              <a:t>10</a:t>
            </a:fld>
            <a:endParaRPr lang="en-US" altLang="en-US"/>
          </a:p>
        </p:txBody>
      </p:sp>
      <p:sp>
        <p:nvSpPr>
          <p:cNvPr id="4" name="Footer Placeholder 5"/>
          <p:cNvSpPr>
            <a:spLocks noGrp="1"/>
          </p:cNvSpPr>
          <p:nvPr>
            <p:ph type="ftr" sz="quarter" idx="3"/>
          </p:nvPr>
        </p:nvSpPr>
        <p:spPr/>
        <p:txBody>
          <a:bodyPr/>
          <a:lstStyle/>
          <a:p>
            <a:r>
              <a:rPr lang="en-US" altLang="en-US"/>
              <a:t>Systems Analysis and Design in a Changing World, 7th Edition – Chapter 4                                                          ©2016. Cengage Learning. All rights reserved.</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altLang="en-US" sz="3600"/>
              <a:t>The Noun Technique:</a:t>
            </a:r>
            <a:br>
              <a:rPr lang="en-US" altLang="en-US" sz="3600"/>
            </a:br>
            <a:r>
              <a:rPr lang="en-US" altLang="en-US" sz="3600"/>
              <a:t>Steps</a:t>
            </a:r>
            <a:endParaRPr lang="en-US" altLang="en-US" sz="2800"/>
          </a:p>
        </p:txBody>
      </p:sp>
      <p:sp>
        <p:nvSpPr>
          <p:cNvPr id="291843" name="Rectangle 3"/>
          <p:cNvSpPr>
            <a:spLocks noGrp="1" noChangeArrowheads="1"/>
          </p:cNvSpPr>
          <p:nvPr>
            <p:ph idx="1"/>
          </p:nvPr>
        </p:nvSpPr>
        <p:spPr/>
        <p:txBody>
          <a:bodyPr/>
          <a:lstStyle/>
          <a:p>
            <a:pPr>
              <a:lnSpc>
                <a:spcPct val="80000"/>
              </a:lnSpc>
              <a:buFont typeface="Wingdings" panose="05000000000000000000" pitchFamily="2" charset="2"/>
              <a:buAutoNum type="arabicPeriod"/>
            </a:pPr>
            <a:r>
              <a:rPr lang="en-US" altLang="en-US" sz="2400"/>
              <a:t>Using the use cases, actors, and other information about the system— including inputs and outputs—identify all nouns. </a:t>
            </a:r>
          </a:p>
          <a:p>
            <a:pPr lvl="1">
              <a:lnSpc>
                <a:spcPct val="80000"/>
              </a:lnSpc>
            </a:pPr>
            <a:r>
              <a:rPr lang="en-US" altLang="en-US" sz="1800"/>
              <a:t>For the RMO CSMS, the nouns might include customer, product item, sale, confirmation, transaction, shipping, bank, change request, summary report, management, transaction report, accounting, back order, back order notification, return, return confirmation…</a:t>
            </a:r>
          </a:p>
          <a:p>
            <a:pPr lvl="1">
              <a:lnSpc>
                <a:spcPct val="80000"/>
              </a:lnSpc>
              <a:buFont typeface="Wingdings" panose="05000000000000000000" pitchFamily="2" charset="2"/>
              <a:buNone/>
            </a:pPr>
            <a:endParaRPr lang="en-US" altLang="en-US" sz="1800"/>
          </a:p>
          <a:p>
            <a:pPr>
              <a:lnSpc>
                <a:spcPct val="80000"/>
              </a:lnSpc>
              <a:buFont typeface="Wingdings" panose="05000000000000000000" pitchFamily="2" charset="2"/>
              <a:buAutoNum type="arabicPeriod"/>
            </a:pPr>
            <a:r>
              <a:rPr lang="en-US" altLang="en-US" sz="2400"/>
              <a:t>Using other information from existing systems, current procedures, and current reports or forms, add items or categories of information needed.</a:t>
            </a:r>
            <a:r>
              <a:rPr lang="en-US" altLang="en-US" sz="1700"/>
              <a:t> </a:t>
            </a:r>
          </a:p>
          <a:p>
            <a:pPr lvl="1">
              <a:lnSpc>
                <a:spcPct val="80000"/>
              </a:lnSpc>
            </a:pPr>
            <a:r>
              <a:rPr lang="en-US" altLang="en-US" sz="1800"/>
              <a:t>For the RMO CSMS, these might include price, size, color, style, season, inventory quantity, payment method, and shipping address. </a:t>
            </a:r>
            <a:endParaRPr lang="en-GB" altLang="en-US" sz="1800"/>
          </a:p>
        </p:txBody>
      </p:sp>
      <p:sp>
        <p:nvSpPr>
          <p:cNvPr id="5" name="Slide Number Placeholder 6"/>
          <p:cNvSpPr>
            <a:spLocks noGrp="1"/>
          </p:cNvSpPr>
          <p:nvPr>
            <p:ph type="sldNum" sz="quarter" idx="4"/>
          </p:nvPr>
        </p:nvSpPr>
        <p:spPr/>
        <p:txBody>
          <a:bodyPr/>
          <a:lstStyle/>
          <a:p>
            <a:fld id="{8C316201-6F41-43E2-8384-38F079D16F9F}" type="slidenum">
              <a:rPr lang="en-US" altLang="en-US"/>
              <a:pPr/>
              <a:t>11</a:t>
            </a:fld>
            <a:endParaRPr lang="en-US" altLang="en-US"/>
          </a:p>
        </p:txBody>
      </p:sp>
      <p:sp>
        <p:nvSpPr>
          <p:cNvPr id="4" name="Footer Placeholder 5"/>
          <p:cNvSpPr>
            <a:spLocks noGrp="1"/>
          </p:cNvSpPr>
          <p:nvPr>
            <p:ph type="ftr" sz="quarter" idx="3"/>
          </p:nvPr>
        </p:nvSpPr>
        <p:spPr/>
        <p:txBody>
          <a:bodyPr/>
          <a:lstStyle/>
          <a:p>
            <a:r>
              <a:rPr lang="en-US" altLang="en-US"/>
              <a:t>Systems Analysis and Design in a Changing World, 7th Edition – Chapter 4                                                          ©2016. Cengage Learning. All rights reserved.</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altLang="en-US" sz="3600"/>
              <a:t>The Noun Technique:</a:t>
            </a:r>
            <a:br>
              <a:rPr lang="en-US" altLang="en-US" sz="3600"/>
            </a:br>
            <a:r>
              <a:rPr lang="en-US" altLang="en-US" sz="3600"/>
              <a:t>Steps </a:t>
            </a:r>
            <a:r>
              <a:rPr lang="en-US" altLang="en-US" sz="2400"/>
              <a:t>(continued)</a:t>
            </a:r>
          </a:p>
        </p:txBody>
      </p:sp>
      <p:sp>
        <p:nvSpPr>
          <p:cNvPr id="293891" name="Rectangle 3"/>
          <p:cNvSpPr>
            <a:spLocks noGrp="1" noChangeArrowheads="1"/>
          </p:cNvSpPr>
          <p:nvPr>
            <p:ph idx="1"/>
          </p:nvPr>
        </p:nvSpPr>
        <p:spPr/>
        <p:txBody>
          <a:bodyPr/>
          <a:lstStyle/>
          <a:p>
            <a:pPr>
              <a:lnSpc>
                <a:spcPct val="80000"/>
              </a:lnSpc>
              <a:buFont typeface="Wingdings" panose="05000000000000000000" pitchFamily="2" charset="2"/>
              <a:buAutoNum type="arabicPeriod" startAt="3"/>
            </a:pPr>
            <a:r>
              <a:rPr lang="en-US" altLang="en-US" sz="2400"/>
              <a:t>As this list of nouns builds, refine it. Ask these questions about each noun to help you decide whether you should include it:</a:t>
            </a:r>
          </a:p>
          <a:p>
            <a:pPr lvl="1">
              <a:lnSpc>
                <a:spcPct val="80000"/>
              </a:lnSpc>
            </a:pPr>
            <a:r>
              <a:rPr lang="en-US" altLang="en-US" sz="1800"/>
              <a:t>Is it a unique thing the system needs to know about?</a:t>
            </a:r>
          </a:p>
          <a:p>
            <a:pPr lvl="1">
              <a:lnSpc>
                <a:spcPct val="80000"/>
              </a:lnSpc>
            </a:pPr>
            <a:r>
              <a:rPr lang="en-US" altLang="en-US" sz="1800"/>
              <a:t>Is it inside the scope of the system I am working on?</a:t>
            </a:r>
          </a:p>
          <a:p>
            <a:pPr lvl="1">
              <a:lnSpc>
                <a:spcPct val="80000"/>
              </a:lnSpc>
            </a:pPr>
            <a:r>
              <a:rPr lang="en-US" altLang="en-US" sz="1800"/>
              <a:t>Does the system need to remember more than one of these items?</a:t>
            </a:r>
          </a:p>
          <a:p>
            <a:pPr>
              <a:lnSpc>
                <a:spcPct val="80000"/>
              </a:lnSpc>
              <a:buFont typeface="Wingdings" panose="05000000000000000000" pitchFamily="2" charset="2"/>
              <a:buNone/>
            </a:pPr>
            <a:r>
              <a:rPr lang="en-US" altLang="en-US" sz="2000"/>
              <a:t>	</a:t>
            </a:r>
            <a:r>
              <a:rPr lang="en-US" altLang="en-US" sz="2400"/>
              <a:t>Ask these questions to decide to exclude it:</a:t>
            </a:r>
          </a:p>
          <a:p>
            <a:pPr lvl="1">
              <a:lnSpc>
                <a:spcPct val="80000"/>
              </a:lnSpc>
            </a:pPr>
            <a:r>
              <a:rPr lang="en-US" altLang="en-US" sz="1800"/>
              <a:t>Is it really a synonym for some other thing I have identified?</a:t>
            </a:r>
          </a:p>
          <a:p>
            <a:pPr lvl="1">
              <a:lnSpc>
                <a:spcPct val="80000"/>
              </a:lnSpc>
            </a:pPr>
            <a:r>
              <a:rPr lang="en-US" altLang="en-US" sz="1800"/>
              <a:t>Is it really just an output of the system produced from other information I have identified?</a:t>
            </a:r>
          </a:p>
          <a:p>
            <a:pPr lvl="1">
              <a:lnSpc>
                <a:spcPct val="80000"/>
              </a:lnSpc>
            </a:pPr>
            <a:r>
              <a:rPr lang="en-US" altLang="en-US" sz="1800"/>
              <a:t>Is it really just an input that results in recording some other information I have identified?</a:t>
            </a:r>
          </a:p>
          <a:p>
            <a:pPr>
              <a:lnSpc>
                <a:spcPct val="80000"/>
              </a:lnSpc>
              <a:buFont typeface="Wingdings" panose="05000000000000000000" pitchFamily="2" charset="2"/>
              <a:buNone/>
            </a:pPr>
            <a:r>
              <a:rPr lang="en-US" altLang="en-US" sz="2000"/>
              <a:t>	</a:t>
            </a:r>
            <a:r>
              <a:rPr lang="en-US" altLang="en-US" sz="2400"/>
              <a:t>Ask these questions to research it:</a:t>
            </a:r>
          </a:p>
          <a:p>
            <a:pPr lvl="1">
              <a:lnSpc>
                <a:spcPct val="80000"/>
              </a:lnSpc>
            </a:pPr>
            <a:r>
              <a:rPr lang="en-US" altLang="en-US" sz="1800"/>
              <a:t>Is it likely to be a specific piece of information (attribute) about some other thing I have identified?</a:t>
            </a:r>
          </a:p>
          <a:p>
            <a:pPr lvl="1">
              <a:lnSpc>
                <a:spcPct val="80000"/>
              </a:lnSpc>
            </a:pPr>
            <a:r>
              <a:rPr lang="en-US" altLang="en-US" sz="1800"/>
              <a:t>Is it something I might need if assumptions change?</a:t>
            </a:r>
            <a:endParaRPr lang="en-GB" altLang="en-US" sz="1800"/>
          </a:p>
        </p:txBody>
      </p:sp>
      <p:sp>
        <p:nvSpPr>
          <p:cNvPr id="5" name="Slide Number Placeholder 6"/>
          <p:cNvSpPr>
            <a:spLocks noGrp="1"/>
          </p:cNvSpPr>
          <p:nvPr>
            <p:ph type="sldNum" sz="quarter" idx="4"/>
          </p:nvPr>
        </p:nvSpPr>
        <p:spPr/>
        <p:txBody>
          <a:bodyPr/>
          <a:lstStyle/>
          <a:p>
            <a:fld id="{DA52BD3E-A770-41D4-9C38-16C2B9581FD0}" type="slidenum">
              <a:rPr lang="en-US" altLang="en-US"/>
              <a:pPr/>
              <a:t>12</a:t>
            </a:fld>
            <a:endParaRPr lang="en-US" altLang="en-US"/>
          </a:p>
        </p:txBody>
      </p:sp>
      <p:sp>
        <p:nvSpPr>
          <p:cNvPr id="4" name="Footer Placeholder 5"/>
          <p:cNvSpPr>
            <a:spLocks noGrp="1"/>
          </p:cNvSpPr>
          <p:nvPr>
            <p:ph type="ftr" sz="quarter" idx="3"/>
          </p:nvPr>
        </p:nvSpPr>
        <p:spPr/>
        <p:txBody>
          <a:bodyPr/>
          <a:lstStyle/>
          <a:p>
            <a:r>
              <a:rPr lang="en-US" altLang="en-US"/>
              <a:t>Systems Analysis and Design in a Changing World, 7th Edition – Chapter 4                                                          ©2016. Cengage Learning. All rights reserved.</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altLang="en-US" sz="3600"/>
              <a:t>The Noun Technique:</a:t>
            </a:r>
            <a:br>
              <a:rPr lang="en-US" altLang="en-US" sz="3600"/>
            </a:br>
            <a:r>
              <a:rPr lang="en-US" altLang="en-US" sz="3600"/>
              <a:t>Steps </a:t>
            </a:r>
            <a:r>
              <a:rPr lang="en-US" altLang="en-US" sz="2400"/>
              <a:t>(continued)</a:t>
            </a:r>
          </a:p>
        </p:txBody>
      </p:sp>
      <p:sp>
        <p:nvSpPr>
          <p:cNvPr id="292867" name="Rectangle 3"/>
          <p:cNvSpPr>
            <a:spLocks noGrp="1" noChangeArrowheads="1"/>
          </p:cNvSpPr>
          <p:nvPr>
            <p:ph idx="1"/>
          </p:nvPr>
        </p:nvSpPr>
        <p:spPr/>
        <p:txBody>
          <a:bodyPr/>
          <a:lstStyle/>
          <a:p>
            <a:pPr marL="495300" indent="-495300">
              <a:lnSpc>
                <a:spcPct val="80000"/>
              </a:lnSpc>
              <a:buFont typeface="Wingdings" panose="05000000000000000000" pitchFamily="2" charset="2"/>
              <a:buAutoNum type="arabicPeriod" startAt="4"/>
            </a:pPr>
            <a:r>
              <a:rPr lang="en-US" altLang="en-US" sz="2400"/>
              <a:t>Create a master list of all nouns identified and then note whether each one should be included, excluded, or researched further.</a:t>
            </a:r>
          </a:p>
          <a:p>
            <a:pPr marL="495300" indent="-495300">
              <a:lnSpc>
                <a:spcPct val="80000"/>
              </a:lnSpc>
              <a:buFont typeface="Wingdings" panose="05000000000000000000" pitchFamily="2" charset="2"/>
              <a:buNone/>
            </a:pPr>
            <a:endParaRPr lang="en-US" altLang="en-US" sz="2400"/>
          </a:p>
          <a:p>
            <a:pPr marL="495300" indent="-495300">
              <a:lnSpc>
                <a:spcPct val="80000"/>
              </a:lnSpc>
              <a:buFont typeface="Wingdings" panose="05000000000000000000" pitchFamily="2" charset="2"/>
              <a:buAutoNum type="arabicPeriod" startAt="5"/>
            </a:pPr>
            <a:r>
              <a:rPr lang="en-US" altLang="en-US" sz="2400"/>
              <a:t>Review the list with users, stakeholders, and team members and then define the list of things in the problem domain.</a:t>
            </a:r>
            <a:endParaRPr lang="en-GB" altLang="en-US" sz="2400"/>
          </a:p>
        </p:txBody>
      </p:sp>
      <p:sp>
        <p:nvSpPr>
          <p:cNvPr id="5" name="Slide Number Placeholder 6"/>
          <p:cNvSpPr>
            <a:spLocks noGrp="1"/>
          </p:cNvSpPr>
          <p:nvPr>
            <p:ph type="sldNum" sz="quarter" idx="4"/>
          </p:nvPr>
        </p:nvSpPr>
        <p:spPr/>
        <p:txBody>
          <a:bodyPr/>
          <a:lstStyle/>
          <a:p>
            <a:fld id="{81A5E9DD-161A-4ABF-B968-8783CDF0D94A}" type="slidenum">
              <a:rPr lang="en-US" altLang="en-US"/>
              <a:pPr/>
              <a:t>13</a:t>
            </a:fld>
            <a:endParaRPr lang="en-US" altLang="en-US"/>
          </a:p>
        </p:txBody>
      </p:sp>
      <p:sp>
        <p:nvSpPr>
          <p:cNvPr id="4" name="Footer Placeholder 5"/>
          <p:cNvSpPr>
            <a:spLocks noGrp="1"/>
          </p:cNvSpPr>
          <p:nvPr>
            <p:ph type="ftr" sz="quarter" idx="3"/>
          </p:nvPr>
        </p:nvSpPr>
        <p:spPr/>
        <p:txBody>
          <a:bodyPr/>
          <a:lstStyle/>
          <a:p>
            <a:r>
              <a:rPr lang="en-US" altLang="en-US"/>
              <a:t>Systems Analysis and Design in a Changing World, 7th Edition – Chapter 4                                                          ©2016. Cengage Learning. All rights reserved.</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457200" y="122238"/>
            <a:ext cx="7543800" cy="1218795"/>
          </a:xfrm>
        </p:spPr>
        <p:txBody>
          <a:bodyPr/>
          <a:lstStyle/>
          <a:p>
            <a:r>
              <a:rPr lang="en-US" altLang="en-US" sz="3200" dirty="0"/>
              <a:t>Partial List of Nouns for RMO</a:t>
            </a:r>
            <a:br>
              <a:rPr lang="en-US" altLang="en-US" sz="3200" dirty="0"/>
            </a:br>
            <a:br>
              <a:rPr lang="en-US" altLang="en-US" sz="3600" dirty="0"/>
            </a:br>
            <a:endParaRPr lang="en-US" altLang="en-US" sz="2000" dirty="0"/>
          </a:p>
        </p:txBody>
      </p:sp>
      <p:sp>
        <p:nvSpPr>
          <p:cNvPr id="2" name="Text Placeholder 1"/>
          <p:cNvSpPr>
            <a:spLocks noGrp="1"/>
          </p:cNvSpPr>
          <p:nvPr>
            <p:ph type="body" sz="half" idx="1"/>
          </p:nvPr>
        </p:nvSpPr>
        <p:spPr>
          <a:xfrm>
            <a:off x="304800" y="1752600"/>
            <a:ext cx="2514600" cy="886397"/>
          </a:xfrm>
        </p:spPr>
        <p:txBody>
          <a:bodyPr/>
          <a:lstStyle/>
          <a:p>
            <a:r>
              <a:rPr lang="en-US" altLang="en-US" sz="2000" dirty="0"/>
              <a:t>With notes on whether to include as domain clas</a:t>
            </a:r>
            <a:r>
              <a:rPr lang="en-US" altLang="en-US" sz="2400" dirty="0"/>
              <a:t>s</a:t>
            </a:r>
            <a:endParaRPr lang="en-US" sz="2400" dirty="0"/>
          </a:p>
        </p:txBody>
      </p:sp>
      <p:sp>
        <p:nvSpPr>
          <p:cNvPr id="5" name="Slide Number Placeholder 5"/>
          <p:cNvSpPr>
            <a:spLocks noGrp="1"/>
          </p:cNvSpPr>
          <p:nvPr>
            <p:ph type="sldNum" sz="quarter" idx="4"/>
          </p:nvPr>
        </p:nvSpPr>
        <p:spPr>
          <a:prstGeom prst="rect">
            <a:avLst/>
          </a:prstGeom>
        </p:spPr>
        <p:txBody>
          <a:bodyPr/>
          <a:lstStyle/>
          <a:p>
            <a:fld id="{29E1C634-B3F3-4A4F-9C9C-F6ED8E5BAB3D}" type="slidenum">
              <a:rPr lang="en-US" altLang="en-US"/>
              <a:pPr/>
              <a:t>14</a:t>
            </a:fld>
            <a:endParaRPr lang="en-US" altLang="en-US"/>
          </a:p>
        </p:txBody>
      </p:sp>
      <p:sp>
        <p:nvSpPr>
          <p:cNvPr id="4" name="Footer Placeholder 4"/>
          <p:cNvSpPr>
            <a:spLocks noGrp="1"/>
          </p:cNvSpPr>
          <p:nvPr>
            <p:ph type="ftr" sz="quarter" idx="3"/>
          </p:nvPr>
        </p:nvSpPr>
        <p:spPr>
          <a:prstGeom prst="rect">
            <a:avLst/>
          </a:prstGeom>
        </p:spPr>
        <p:txBody>
          <a:bodyPr/>
          <a:lstStyle/>
          <a:p>
            <a:r>
              <a:rPr lang="en-US" altLang="en-US"/>
              <a:t>Systems Analysis and Design in a Changing World, 7th Edition – Chapter 4                                                          ©2016. Cengage Learning. All rights reserved.</a:t>
            </a:r>
          </a:p>
        </p:txBody>
      </p:sp>
      <p:pic>
        <p:nvPicPr>
          <p:cNvPr id="7" name="Picture 6"/>
          <p:cNvPicPr>
            <a:picLocks noChangeAspect="1"/>
          </p:cNvPicPr>
          <p:nvPr/>
        </p:nvPicPr>
        <p:blipFill>
          <a:blip r:embed="rId2"/>
          <a:stretch>
            <a:fillRect/>
          </a:stretch>
        </p:blipFill>
        <p:spPr>
          <a:xfrm>
            <a:off x="3091897" y="609600"/>
            <a:ext cx="5866935" cy="5257800"/>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altLang="en-US" sz="3600"/>
              <a:t>Details about Domain</a:t>
            </a:r>
            <a:r>
              <a:rPr lang="en-US" altLang="en-US" sz="4000"/>
              <a:t> Classes</a:t>
            </a:r>
            <a:endParaRPr lang="en-US" altLang="en-US" sz="3200"/>
          </a:p>
        </p:txBody>
      </p:sp>
      <p:sp>
        <p:nvSpPr>
          <p:cNvPr id="294915" name="Rectangle 3"/>
          <p:cNvSpPr>
            <a:spLocks noGrp="1" noChangeArrowheads="1"/>
          </p:cNvSpPr>
          <p:nvPr>
            <p:ph idx="1"/>
          </p:nvPr>
        </p:nvSpPr>
        <p:spPr/>
        <p:txBody>
          <a:bodyPr/>
          <a:lstStyle/>
          <a:p>
            <a:pPr>
              <a:lnSpc>
                <a:spcPct val="80000"/>
              </a:lnSpc>
            </a:pPr>
            <a:r>
              <a:rPr lang="en-US" altLang="en-US" sz="2800"/>
              <a:t>Attribute— describes one piece of information about each instance of the class</a:t>
            </a:r>
          </a:p>
          <a:p>
            <a:pPr lvl="1">
              <a:lnSpc>
                <a:spcPct val="80000"/>
              </a:lnSpc>
            </a:pPr>
            <a:r>
              <a:rPr lang="en-US" altLang="en-US" sz="2400"/>
              <a:t>Customer has first name, last name, phone number</a:t>
            </a:r>
          </a:p>
          <a:p>
            <a:pPr>
              <a:lnSpc>
                <a:spcPct val="80000"/>
              </a:lnSpc>
            </a:pPr>
            <a:r>
              <a:rPr lang="en-US" altLang="en-US" sz="2800"/>
              <a:t>Identifier or key</a:t>
            </a:r>
          </a:p>
          <a:p>
            <a:pPr lvl="1">
              <a:lnSpc>
                <a:spcPct val="80000"/>
              </a:lnSpc>
            </a:pPr>
            <a:r>
              <a:rPr lang="en-US" altLang="en-US" sz="2400"/>
              <a:t>One attribute uniquely identifies an instance of the class. Required for data entities, optional for domain classes. Customer ID identifies a customer</a:t>
            </a:r>
          </a:p>
          <a:p>
            <a:pPr>
              <a:lnSpc>
                <a:spcPct val="80000"/>
              </a:lnSpc>
            </a:pPr>
            <a:r>
              <a:rPr lang="en-US" altLang="en-US" sz="2800"/>
              <a:t>Compound attribute</a:t>
            </a:r>
          </a:p>
          <a:p>
            <a:pPr lvl="1">
              <a:lnSpc>
                <a:spcPct val="80000"/>
              </a:lnSpc>
            </a:pPr>
            <a:r>
              <a:rPr lang="en-US" altLang="en-US" sz="2400"/>
              <a:t>Two or more attributes combined into one structure to simplify the model. (E.g., address rather than including number, street, city, state, zip  separately). Sometimes an identifier or key is a compound attribute</a:t>
            </a:r>
            <a:r>
              <a:rPr lang="en-US" altLang="en-US" sz="2800"/>
              <a:t>.</a:t>
            </a:r>
            <a:endParaRPr lang="en-GB" altLang="en-US" sz="2400"/>
          </a:p>
        </p:txBody>
      </p:sp>
      <p:sp>
        <p:nvSpPr>
          <p:cNvPr id="5" name="Slide Number Placeholder 6"/>
          <p:cNvSpPr>
            <a:spLocks noGrp="1"/>
          </p:cNvSpPr>
          <p:nvPr>
            <p:ph type="sldNum" sz="quarter" idx="4"/>
          </p:nvPr>
        </p:nvSpPr>
        <p:spPr/>
        <p:txBody>
          <a:bodyPr/>
          <a:lstStyle/>
          <a:p>
            <a:fld id="{491A7825-762B-4ED5-AAF8-110FA503BC73}" type="slidenum">
              <a:rPr lang="en-US" altLang="en-US"/>
              <a:pPr/>
              <a:t>15</a:t>
            </a:fld>
            <a:endParaRPr lang="en-US" altLang="en-US"/>
          </a:p>
        </p:txBody>
      </p:sp>
      <p:sp>
        <p:nvSpPr>
          <p:cNvPr id="4" name="Footer Placeholder 5"/>
          <p:cNvSpPr>
            <a:spLocks noGrp="1"/>
          </p:cNvSpPr>
          <p:nvPr>
            <p:ph type="ftr" sz="quarter" idx="3"/>
          </p:nvPr>
        </p:nvSpPr>
        <p:spPr/>
        <p:txBody>
          <a:bodyPr/>
          <a:lstStyle/>
          <a:p>
            <a:r>
              <a:rPr lang="en-US" altLang="en-US"/>
              <a:t>Systems Analysis and Design in a Changing World, 7th Edition – Chapter 4                                                          ©2016. Cengage Learning. All rights reserved.</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altLang="en-US"/>
              <a:t>Attributes and Values</a:t>
            </a:r>
          </a:p>
        </p:txBody>
      </p:sp>
      <p:sp>
        <p:nvSpPr>
          <p:cNvPr id="8" name="Text Placeholder 7"/>
          <p:cNvSpPr>
            <a:spLocks noGrp="1"/>
          </p:cNvSpPr>
          <p:nvPr>
            <p:ph type="body" sz="quarter" idx="10"/>
          </p:nvPr>
        </p:nvSpPr>
        <p:spPr>
          <a:xfrm>
            <a:off x="381000" y="1411552"/>
            <a:ext cx="8382000" cy="1206484"/>
          </a:xfrm>
        </p:spPr>
        <p:txBody>
          <a:bodyPr/>
          <a:lstStyle/>
          <a:p>
            <a:r>
              <a:rPr lang="en-US" altLang="en-US" sz="2400" dirty="0"/>
              <a:t>Class is a type of thing. Object is a specific instance of the class. Each instance has its own values for an attribute</a:t>
            </a:r>
          </a:p>
          <a:p>
            <a:pPr marL="0" indent="0">
              <a:buNone/>
            </a:pPr>
            <a:endParaRPr lang="en-US" dirty="0"/>
          </a:p>
        </p:txBody>
      </p:sp>
      <p:sp>
        <p:nvSpPr>
          <p:cNvPr id="6" name="Slide Number Placeholder 5"/>
          <p:cNvSpPr>
            <a:spLocks noGrp="1"/>
          </p:cNvSpPr>
          <p:nvPr>
            <p:ph type="sldNum" sz="quarter" idx="4"/>
          </p:nvPr>
        </p:nvSpPr>
        <p:spPr/>
        <p:txBody>
          <a:bodyPr/>
          <a:lstStyle/>
          <a:p>
            <a:fld id="{F151D93E-CB12-429C-B6B4-5C24B6B0FEF7}" type="slidenum">
              <a:rPr lang="en-US" altLang="en-US" smtClean="0"/>
              <a:pPr/>
              <a:t>16</a:t>
            </a:fld>
            <a:endParaRPr lang="en-US" altLang="en-US"/>
          </a:p>
        </p:txBody>
      </p:sp>
      <p:sp>
        <p:nvSpPr>
          <p:cNvPr id="5" name="Footer Placeholder 4"/>
          <p:cNvSpPr>
            <a:spLocks noGrp="1"/>
          </p:cNvSpPr>
          <p:nvPr>
            <p:ph type="ftr" sz="quarter" idx="3"/>
          </p:nvPr>
        </p:nvSpPr>
        <p:spPr/>
        <p:txBody>
          <a:bodyPr/>
          <a:lstStyle/>
          <a:p>
            <a:r>
              <a:rPr lang="en-US" altLang="en-US"/>
              <a:t>Systems Analysis and Design in a Changing World, 7th Edition – Chapter 4                                                          ©2016. Cengage Learning. All rights reserved.</a:t>
            </a:r>
          </a:p>
        </p:txBody>
      </p:sp>
      <p:pic>
        <p:nvPicPr>
          <p:cNvPr id="295945" name="Picture 9"/>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a:xfrm>
            <a:off x="914400" y="2819400"/>
            <a:ext cx="7545387" cy="2211388"/>
          </a:xfr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altLang="en-US" sz="3600"/>
              <a:t>Associations Among Things</a:t>
            </a:r>
          </a:p>
        </p:txBody>
      </p:sp>
      <p:pic>
        <p:nvPicPr>
          <p:cNvPr id="299015"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533400" y="1752600"/>
            <a:ext cx="7811458" cy="4152560"/>
          </a:xfrm>
          <a:noFill/>
          <a:ln/>
        </p:spPr>
      </p:pic>
      <p:sp>
        <p:nvSpPr>
          <p:cNvPr id="6" name="Slide Number Placeholder 6"/>
          <p:cNvSpPr>
            <a:spLocks noGrp="1"/>
          </p:cNvSpPr>
          <p:nvPr>
            <p:ph type="sldNum" sz="quarter" idx="4"/>
          </p:nvPr>
        </p:nvSpPr>
        <p:spPr/>
        <p:txBody>
          <a:bodyPr/>
          <a:lstStyle/>
          <a:p>
            <a:fld id="{424123EF-11A1-4BB7-B1B5-29A0450DF5B0}" type="slidenum">
              <a:rPr lang="en-US" altLang="en-US"/>
              <a:pPr/>
              <a:t>17</a:t>
            </a:fld>
            <a:endParaRPr lang="en-US" altLang="en-US"/>
          </a:p>
        </p:txBody>
      </p:sp>
      <p:sp>
        <p:nvSpPr>
          <p:cNvPr id="5" name="Footer Placeholder 5"/>
          <p:cNvSpPr>
            <a:spLocks noGrp="1"/>
          </p:cNvSpPr>
          <p:nvPr>
            <p:ph type="ftr" sz="quarter" idx="3"/>
          </p:nvPr>
        </p:nvSpPr>
        <p:spPr/>
        <p:txBody>
          <a:bodyPr/>
          <a:lstStyle/>
          <a:p>
            <a:r>
              <a:rPr lang="en-US" altLang="en-US"/>
              <a:t>Systems Analysis and Design in a Changing World, 7th Edition – Chapter 4                                                          ©2016. Cengage Learning. All rights reserved.</a:t>
            </a:r>
          </a:p>
        </p:txBody>
      </p:sp>
      <p:sp>
        <p:nvSpPr>
          <p:cNvPr id="299011" name="Rectangle 3"/>
          <p:cNvSpPr>
            <a:spLocks noGrp="1" noChangeArrowheads="1"/>
          </p:cNvSpPr>
          <p:nvPr>
            <p:ph type="body" sz="half" idx="4294967295"/>
          </p:nvPr>
        </p:nvSpPr>
        <p:spPr>
          <a:xfrm>
            <a:off x="914400" y="1008063"/>
            <a:ext cx="7086600" cy="827720"/>
          </a:xfrm>
        </p:spPr>
        <p:txBody>
          <a:bodyPr/>
          <a:lstStyle/>
          <a:p>
            <a:pPr>
              <a:lnSpc>
                <a:spcPct val="80000"/>
              </a:lnSpc>
            </a:pPr>
            <a:r>
              <a:rPr lang="en-GB" altLang="en-US" sz="2800" dirty="0"/>
              <a:t>Association— a naturally occurring relationship between classes (UML term)</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ltLang="en-US" sz="3600"/>
              <a:t>Just to Clarify…</a:t>
            </a:r>
            <a:endParaRPr lang="en-US" altLang="en-US" sz="3200"/>
          </a:p>
        </p:txBody>
      </p:sp>
      <p:sp>
        <p:nvSpPr>
          <p:cNvPr id="2" name="Content Placeholder 1"/>
          <p:cNvSpPr>
            <a:spLocks noGrp="1"/>
          </p:cNvSpPr>
          <p:nvPr>
            <p:ph idx="1"/>
          </p:nvPr>
        </p:nvSpPr>
        <p:spPr>
          <a:xfrm>
            <a:off x="381000" y="1412875"/>
            <a:ext cx="8382000" cy="4044184"/>
          </a:xfrm>
        </p:spPr>
        <p:txBody>
          <a:bodyPr/>
          <a:lstStyle/>
          <a:p>
            <a:r>
              <a:rPr lang="en-GB" altLang="en-US" sz="2800" dirty="0"/>
              <a:t>Called </a:t>
            </a:r>
            <a:r>
              <a:rPr lang="en-GB" altLang="en-US" sz="2800" b="1" i="1" dirty="0"/>
              <a:t>association</a:t>
            </a:r>
            <a:r>
              <a:rPr lang="en-GB" altLang="en-US" sz="2800" dirty="0"/>
              <a:t> on class diagram in UML</a:t>
            </a:r>
          </a:p>
          <a:p>
            <a:pPr lvl="1"/>
            <a:r>
              <a:rPr lang="en-GB" altLang="en-US" sz="2000" b="1" dirty="0"/>
              <a:t>Multiplicity</a:t>
            </a:r>
            <a:r>
              <a:rPr lang="en-GB" altLang="en-US" sz="2000" dirty="0"/>
              <a:t> is term for the number of associations between classes: 1 to 1 or 1 to many (synonym to cardinality)</a:t>
            </a:r>
          </a:p>
          <a:p>
            <a:pPr lvl="1"/>
            <a:r>
              <a:rPr lang="en-GB" altLang="en-US" sz="2000" dirty="0"/>
              <a:t>UML is the primary emphasis of this text</a:t>
            </a:r>
          </a:p>
          <a:p>
            <a:r>
              <a:rPr lang="en-GB" altLang="en-US" sz="2800" dirty="0"/>
              <a:t>Called </a:t>
            </a:r>
            <a:r>
              <a:rPr lang="en-GB" altLang="en-US" sz="2800" b="1" i="1" dirty="0"/>
              <a:t>relationship</a:t>
            </a:r>
            <a:r>
              <a:rPr lang="en-GB" altLang="en-US" sz="2800" dirty="0"/>
              <a:t> on ERD in database class</a:t>
            </a:r>
          </a:p>
          <a:p>
            <a:pPr lvl="1"/>
            <a:r>
              <a:rPr lang="en-GB" altLang="en-US" sz="2000" b="1" dirty="0"/>
              <a:t>Cardinality</a:t>
            </a:r>
            <a:r>
              <a:rPr lang="en-GB" altLang="en-US" sz="2000" dirty="0"/>
              <a:t> is term for number of relationships in entity relationship diagrams: 1 to 1 or 1 to many (synonym to multiplicity)</a:t>
            </a:r>
          </a:p>
          <a:p>
            <a:r>
              <a:rPr lang="en-GB" altLang="en-US" sz="2800" dirty="0"/>
              <a:t>Associations and Relationships apply in two directions</a:t>
            </a:r>
          </a:p>
          <a:p>
            <a:pPr lvl="1"/>
            <a:r>
              <a:rPr lang="en-GB" altLang="en-US" sz="2000" dirty="0"/>
              <a:t>Read them separately each way</a:t>
            </a:r>
          </a:p>
          <a:p>
            <a:pPr lvl="1"/>
            <a:r>
              <a:rPr lang="en-GB" altLang="en-US" sz="2000" dirty="0"/>
              <a:t>A customer places an order</a:t>
            </a:r>
          </a:p>
          <a:p>
            <a:pPr lvl="1"/>
            <a:r>
              <a:rPr lang="en-GB" altLang="en-US" sz="2000" dirty="0"/>
              <a:t>An order is placed by a customer</a:t>
            </a:r>
          </a:p>
        </p:txBody>
      </p:sp>
      <p:sp>
        <p:nvSpPr>
          <p:cNvPr id="5" name="Slide Number Placeholder 5"/>
          <p:cNvSpPr>
            <a:spLocks noGrp="1"/>
          </p:cNvSpPr>
          <p:nvPr>
            <p:ph type="sldNum" sz="quarter" idx="4"/>
          </p:nvPr>
        </p:nvSpPr>
        <p:spPr>
          <a:prstGeom prst="rect">
            <a:avLst/>
          </a:prstGeom>
        </p:spPr>
        <p:txBody>
          <a:bodyPr/>
          <a:lstStyle/>
          <a:p>
            <a:fld id="{1C8B3447-239D-4DEC-B763-C39BFC8C7676}" type="slidenum">
              <a:rPr lang="en-US" altLang="en-US"/>
              <a:pPr/>
              <a:t>18</a:t>
            </a:fld>
            <a:endParaRPr lang="en-US" altLang="en-US"/>
          </a:p>
        </p:txBody>
      </p:sp>
      <p:sp>
        <p:nvSpPr>
          <p:cNvPr id="4" name="Footer Placeholder 4"/>
          <p:cNvSpPr>
            <a:spLocks noGrp="1"/>
          </p:cNvSpPr>
          <p:nvPr>
            <p:ph type="ftr" sz="quarter" idx="3"/>
          </p:nvPr>
        </p:nvSpPr>
        <p:spPr>
          <a:prstGeom prst="rect">
            <a:avLst/>
          </a:prstGeom>
        </p:spPr>
        <p:txBody>
          <a:bodyPr/>
          <a:lstStyle/>
          <a:p>
            <a:r>
              <a:rPr lang="en-US" altLang="en-US"/>
              <a:t>Systems Analysis and Design in a Changing World, 7th Edition – Chapter 4                                                          ©2016. Cengage Learning. All rights reserved.</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381000" y="230188"/>
            <a:ext cx="8382000" cy="553998"/>
          </a:xfrm>
        </p:spPr>
        <p:txBody>
          <a:bodyPr/>
          <a:lstStyle/>
          <a:p>
            <a:r>
              <a:rPr lang="en-US" altLang="en-US" sz="4000" dirty="0"/>
              <a:t>Minimum and Maximum Multiplicity</a:t>
            </a:r>
          </a:p>
        </p:txBody>
      </p:sp>
      <p:sp>
        <p:nvSpPr>
          <p:cNvPr id="8" name="Text Placeholder 7"/>
          <p:cNvSpPr>
            <a:spLocks noGrp="1"/>
          </p:cNvSpPr>
          <p:nvPr>
            <p:ph type="body" sz="quarter" idx="10"/>
          </p:nvPr>
        </p:nvSpPr>
        <p:spPr>
          <a:xfrm>
            <a:off x="374073" y="1090503"/>
            <a:ext cx="8382000" cy="1271697"/>
          </a:xfrm>
        </p:spPr>
        <p:txBody>
          <a:bodyPr/>
          <a:lstStyle/>
          <a:p>
            <a:r>
              <a:rPr lang="en-US" altLang="en-US" sz="2800" dirty="0"/>
              <a:t>Associations have minimum and maximum constraints</a:t>
            </a:r>
          </a:p>
          <a:p>
            <a:pPr lvl="1"/>
            <a:r>
              <a:rPr lang="en-US" altLang="en-US" sz="2000" dirty="0"/>
              <a:t>minimum is zero, the association is optional</a:t>
            </a:r>
          </a:p>
          <a:p>
            <a:pPr lvl="1"/>
            <a:r>
              <a:rPr lang="en-US" altLang="en-US" sz="2000" dirty="0"/>
              <a:t>If minimum is at least one, the association is mandatory</a:t>
            </a:r>
            <a:endParaRPr lang="en-GB" altLang="en-US" sz="2000" dirty="0"/>
          </a:p>
          <a:p>
            <a:pPr marL="0" indent="0">
              <a:buNone/>
            </a:pPr>
            <a:endParaRPr lang="en-US" dirty="0"/>
          </a:p>
        </p:txBody>
      </p:sp>
      <p:sp>
        <p:nvSpPr>
          <p:cNvPr id="6" name="Slide Number Placeholder 5"/>
          <p:cNvSpPr>
            <a:spLocks noGrp="1"/>
          </p:cNvSpPr>
          <p:nvPr>
            <p:ph type="sldNum" sz="quarter" idx="4"/>
          </p:nvPr>
        </p:nvSpPr>
        <p:spPr/>
        <p:txBody>
          <a:bodyPr/>
          <a:lstStyle/>
          <a:p>
            <a:fld id="{37D3C537-DED1-4190-A05B-08A488B081F9}" type="slidenum">
              <a:rPr lang="en-US" altLang="en-US" smtClean="0"/>
              <a:pPr/>
              <a:t>19</a:t>
            </a:fld>
            <a:endParaRPr lang="en-US" altLang="en-US"/>
          </a:p>
        </p:txBody>
      </p:sp>
      <p:sp>
        <p:nvSpPr>
          <p:cNvPr id="5" name="Footer Placeholder 4"/>
          <p:cNvSpPr>
            <a:spLocks noGrp="1"/>
          </p:cNvSpPr>
          <p:nvPr>
            <p:ph type="ftr" sz="quarter" idx="3"/>
          </p:nvPr>
        </p:nvSpPr>
        <p:spPr/>
        <p:txBody>
          <a:bodyPr/>
          <a:lstStyle/>
          <a:p>
            <a:r>
              <a:rPr lang="en-US" altLang="en-US"/>
              <a:t>Systems Analysis and Design in a Changing World, 7th Edition – Chapter 4                                                          ©2016. Cengage Learning. All rights reserved.</a:t>
            </a:r>
          </a:p>
        </p:txBody>
      </p:sp>
      <p:pic>
        <p:nvPicPr>
          <p:cNvPr id="9" name="Picture 8"/>
          <p:cNvPicPr>
            <a:picLocks noChangeAspect="1"/>
          </p:cNvPicPr>
          <p:nvPr/>
        </p:nvPicPr>
        <p:blipFill>
          <a:blip r:embed="rId2"/>
          <a:stretch>
            <a:fillRect/>
          </a:stretch>
        </p:blipFill>
        <p:spPr>
          <a:xfrm>
            <a:off x="762000" y="2697097"/>
            <a:ext cx="7290709" cy="2701379"/>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a:xfrm>
            <a:off x="685800" y="609600"/>
            <a:ext cx="6411913" cy="1143000"/>
          </a:xfrm>
        </p:spPr>
        <p:txBody>
          <a:bodyPr/>
          <a:lstStyle/>
          <a:p>
            <a:pPr algn="l"/>
            <a:r>
              <a:rPr lang="en-US" altLang="en-US" sz="4000"/>
              <a:t>Domain Modeling</a:t>
            </a:r>
            <a:endParaRPr lang="en-US" altLang="en-US" sz="4000" dirty="0"/>
          </a:p>
        </p:txBody>
      </p:sp>
      <p:sp>
        <p:nvSpPr>
          <p:cNvPr id="67587" name="Rectangle 3"/>
          <p:cNvSpPr>
            <a:spLocks noGrp="1" noChangeArrowheads="1"/>
          </p:cNvSpPr>
          <p:nvPr>
            <p:ph type="subTitle" idx="1"/>
          </p:nvPr>
        </p:nvSpPr>
        <p:spPr>
          <a:xfrm>
            <a:off x="1970088" y="3656013"/>
            <a:ext cx="4267200" cy="1522412"/>
          </a:xfrm>
        </p:spPr>
        <p:txBody>
          <a:bodyPr/>
          <a:lstStyle/>
          <a:p>
            <a:pPr>
              <a:lnSpc>
                <a:spcPct val="80000"/>
              </a:lnSpc>
            </a:pPr>
            <a:r>
              <a:rPr lang="en-US" altLang="en-US" sz="2400"/>
              <a:t>Systems Analysis and Design in a Changing World 7</a:t>
            </a:r>
            <a:r>
              <a:rPr lang="en-US" altLang="en-US" sz="2400" baseline="30000"/>
              <a:t>th</a:t>
            </a:r>
            <a:r>
              <a:rPr lang="en-US" altLang="en-US" sz="2400"/>
              <a:t> Ed</a:t>
            </a:r>
          </a:p>
          <a:p>
            <a:pPr>
              <a:lnSpc>
                <a:spcPct val="80000"/>
              </a:lnSpc>
            </a:pPr>
            <a:endParaRPr lang="en-US" altLang="en-US" sz="2400"/>
          </a:p>
          <a:p>
            <a:pPr>
              <a:lnSpc>
                <a:spcPct val="80000"/>
              </a:lnSpc>
            </a:pPr>
            <a:r>
              <a:rPr lang="en-US" altLang="en-US" sz="2400"/>
              <a:t>Satzinger, Jackson &amp; Burd</a:t>
            </a:r>
            <a:endParaRPr lang="en-US" altLang="en-US" sz="2400" dirty="0"/>
          </a:p>
        </p:txBody>
      </p:sp>
      <p:sp>
        <p:nvSpPr>
          <p:cNvPr id="67588" name="Rectangle 4"/>
          <p:cNvSpPr>
            <a:spLocks noChangeArrowheads="1"/>
          </p:cNvSpPr>
          <p:nvPr/>
        </p:nvSpPr>
        <p:spPr bwMode="auto">
          <a:xfrm>
            <a:off x="381000" y="1828800"/>
            <a:ext cx="6781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r">
              <a:defRPr sz="3200" b="1">
                <a:solidFill>
                  <a:schemeClr val="tx2"/>
                </a:solidFill>
                <a:latin typeface="Arial" panose="020B0604020202020204" pitchFamily="34" charset="0"/>
                <a:cs typeface="Arial" panose="020B0604020202020204" pitchFamily="34" charset="0"/>
              </a:defRPr>
            </a:lvl1pPr>
            <a:lvl2pPr algn="r">
              <a:defRPr sz="3200" b="1">
                <a:solidFill>
                  <a:schemeClr val="tx2"/>
                </a:solidFill>
                <a:latin typeface="Arial" panose="020B0604020202020204" pitchFamily="34" charset="0"/>
                <a:cs typeface="Arial" panose="020B0604020202020204" pitchFamily="34" charset="0"/>
              </a:defRPr>
            </a:lvl2pPr>
            <a:lvl3pPr algn="r">
              <a:defRPr sz="3200" b="1">
                <a:solidFill>
                  <a:schemeClr val="tx2"/>
                </a:solidFill>
                <a:latin typeface="Arial" panose="020B0604020202020204" pitchFamily="34" charset="0"/>
                <a:cs typeface="Arial" panose="020B0604020202020204" pitchFamily="34" charset="0"/>
              </a:defRPr>
            </a:lvl3pPr>
            <a:lvl4pPr algn="r">
              <a:defRPr sz="3200" b="1">
                <a:solidFill>
                  <a:schemeClr val="tx2"/>
                </a:solidFill>
                <a:latin typeface="Arial" panose="020B0604020202020204" pitchFamily="34" charset="0"/>
                <a:cs typeface="Arial" panose="020B0604020202020204" pitchFamily="34" charset="0"/>
              </a:defRPr>
            </a:lvl4pPr>
            <a:lvl5pPr algn="r">
              <a:defRPr sz="3200" b="1">
                <a:solidFill>
                  <a:schemeClr val="tx2"/>
                </a:solidFill>
                <a:latin typeface="Arial" panose="020B0604020202020204" pitchFamily="34" charset="0"/>
                <a:cs typeface="Arial" panose="020B0604020202020204" pitchFamily="34" charset="0"/>
              </a:defRPr>
            </a:lvl5pPr>
            <a:lvl6pPr marL="457200" algn="r" fontAlgn="base">
              <a:spcBef>
                <a:spcPct val="0"/>
              </a:spcBef>
              <a:spcAft>
                <a:spcPct val="0"/>
              </a:spcAft>
              <a:defRPr sz="3200" b="1">
                <a:solidFill>
                  <a:schemeClr val="tx2"/>
                </a:solidFill>
                <a:latin typeface="Arial" panose="020B0604020202020204" pitchFamily="34" charset="0"/>
                <a:cs typeface="Arial" panose="020B0604020202020204" pitchFamily="34" charset="0"/>
              </a:defRPr>
            </a:lvl6pPr>
            <a:lvl7pPr marL="914400" algn="r" fontAlgn="base">
              <a:spcBef>
                <a:spcPct val="0"/>
              </a:spcBef>
              <a:spcAft>
                <a:spcPct val="0"/>
              </a:spcAft>
              <a:defRPr sz="3200" b="1">
                <a:solidFill>
                  <a:schemeClr val="tx2"/>
                </a:solidFill>
                <a:latin typeface="Arial" panose="020B0604020202020204" pitchFamily="34" charset="0"/>
                <a:cs typeface="Arial" panose="020B0604020202020204" pitchFamily="34" charset="0"/>
              </a:defRPr>
            </a:lvl7pPr>
            <a:lvl8pPr marL="1371600" algn="r" fontAlgn="base">
              <a:spcBef>
                <a:spcPct val="0"/>
              </a:spcBef>
              <a:spcAft>
                <a:spcPct val="0"/>
              </a:spcAft>
              <a:defRPr sz="3200" b="1">
                <a:solidFill>
                  <a:schemeClr val="tx2"/>
                </a:solidFill>
                <a:latin typeface="Arial" panose="020B0604020202020204" pitchFamily="34" charset="0"/>
                <a:cs typeface="Arial" panose="020B0604020202020204" pitchFamily="34" charset="0"/>
              </a:defRPr>
            </a:lvl8pPr>
            <a:lvl9pPr marL="1828800" algn="r" fontAlgn="base">
              <a:spcBef>
                <a:spcPct val="0"/>
              </a:spcBef>
              <a:spcAft>
                <a:spcPct val="0"/>
              </a:spcAft>
              <a:defRPr sz="3200" b="1">
                <a:solidFill>
                  <a:schemeClr val="tx2"/>
                </a:solidFill>
                <a:latin typeface="Arial" panose="020B0604020202020204" pitchFamily="34" charset="0"/>
                <a:cs typeface="Arial" panose="020B0604020202020204" pitchFamily="34" charset="0"/>
              </a:defRPr>
            </a:lvl9pPr>
          </a:lstStyle>
          <a:p>
            <a:pPr algn="ctr"/>
            <a:br>
              <a:rPr lang="en-US" altLang="en-US" sz="2000"/>
            </a:br>
            <a:r>
              <a:rPr lang="en-US" altLang="en-US" sz="4000"/>
              <a:t>Chapter 4</a:t>
            </a:r>
          </a:p>
        </p:txBody>
      </p:sp>
      <p:sp>
        <p:nvSpPr>
          <p:cNvPr id="2" name="Footer Placeholder 1"/>
          <p:cNvSpPr>
            <a:spLocks noGrp="1"/>
          </p:cNvSpPr>
          <p:nvPr>
            <p:ph type="ftr" sz="quarter" idx="3"/>
          </p:nvPr>
        </p:nvSpPr>
        <p:spPr/>
        <p:txBody>
          <a:bodyPr/>
          <a:lstStyle/>
          <a:p>
            <a:r>
              <a:rPr lang="en-US" altLang="en-US"/>
              <a:t>Systems Analysis and Design in a Changing World, 7th Edition – Chapter 4                                                          ©2016. Cengage Learning. All rights reserved.</a:t>
            </a:r>
            <a:endParaRPr lang="en-US" altLang="en-US" dirty="0"/>
          </a:p>
        </p:txBody>
      </p:sp>
      <p:sp>
        <p:nvSpPr>
          <p:cNvPr id="3" name="Slide Number Placeholder 2"/>
          <p:cNvSpPr>
            <a:spLocks noGrp="1"/>
          </p:cNvSpPr>
          <p:nvPr>
            <p:ph type="sldNum" sz="quarter" idx="4"/>
          </p:nvPr>
        </p:nvSpPr>
        <p:spPr/>
        <p:txBody>
          <a:bodyPr/>
          <a:lstStyle/>
          <a:p>
            <a:fld id="{009A3541-B7EF-4A1D-9612-A6ED665B4012}" type="slidenum">
              <a:rPr lang="en-US" altLang="en-US" smtClean="0"/>
              <a:pPr/>
              <a:t>2</a:t>
            </a:fld>
            <a:endParaRPr lang="en-US" altLang="en-U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altLang="en-US" sz="3600" dirty="0"/>
              <a:t>Types of Associations</a:t>
            </a:r>
            <a:endParaRPr lang="en-US" altLang="en-US" sz="3200" dirty="0"/>
          </a:p>
        </p:txBody>
      </p:sp>
      <p:sp>
        <p:nvSpPr>
          <p:cNvPr id="2" name="Content Placeholder 1"/>
          <p:cNvSpPr>
            <a:spLocks noGrp="1"/>
          </p:cNvSpPr>
          <p:nvPr>
            <p:ph idx="1"/>
          </p:nvPr>
        </p:nvSpPr>
        <p:spPr>
          <a:xfrm>
            <a:off x="404091" y="894985"/>
            <a:ext cx="8382000" cy="5570756"/>
          </a:xfrm>
        </p:spPr>
        <p:txBody>
          <a:bodyPr/>
          <a:lstStyle/>
          <a:p>
            <a:r>
              <a:rPr lang="en-GB" altLang="en-US" dirty="0"/>
              <a:t>Binary Association</a:t>
            </a:r>
          </a:p>
          <a:p>
            <a:pPr lvl="1"/>
            <a:r>
              <a:rPr lang="en-GB" altLang="en-US" dirty="0"/>
              <a:t>Associations between exactly two different classes</a:t>
            </a:r>
          </a:p>
          <a:p>
            <a:pPr lvl="2"/>
            <a:r>
              <a:rPr lang="en-GB" altLang="en-US" dirty="0"/>
              <a:t>Course Section includes Students</a:t>
            </a:r>
          </a:p>
          <a:p>
            <a:pPr lvl="2"/>
            <a:r>
              <a:rPr lang="en-GB" altLang="en-US" dirty="0"/>
              <a:t>Members join Club </a:t>
            </a:r>
          </a:p>
          <a:p>
            <a:r>
              <a:rPr lang="en-GB" altLang="en-US" dirty="0"/>
              <a:t>Unary Association (recursive)</a:t>
            </a:r>
          </a:p>
          <a:p>
            <a:pPr lvl="1"/>
            <a:r>
              <a:rPr lang="en-GB" altLang="en-US" dirty="0"/>
              <a:t>Associations between two instances of the same class</a:t>
            </a:r>
          </a:p>
          <a:p>
            <a:pPr lvl="2"/>
            <a:r>
              <a:rPr lang="en-GB" altLang="en-US" dirty="0"/>
              <a:t>Person married to person</a:t>
            </a:r>
          </a:p>
          <a:p>
            <a:pPr lvl="2"/>
            <a:r>
              <a:rPr lang="en-GB" altLang="en-US" dirty="0"/>
              <a:t>Part is made using parts</a:t>
            </a:r>
          </a:p>
          <a:p>
            <a:r>
              <a:rPr lang="en-GB" altLang="en-US" dirty="0"/>
              <a:t>Ternary Association (three)</a:t>
            </a:r>
          </a:p>
          <a:p>
            <a:r>
              <a:rPr lang="en-GB" altLang="en-US" dirty="0"/>
              <a:t>N-</a:t>
            </a:r>
            <a:r>
              <a:rPr lang="en-GB" altLang="en-US" dirty="0" err="1"/>
              <a:t>ary</a:t>
            </a:r>
            <a:r>
              <a:rPr lang="en-GB" altLang="en-US" dirty="0"/>
              <a:t> Association (between n)</a:t>
            </a:r>
          </a:p>
          <a:p>
            <a:endParaRPr lang="en-US" dirty="0"/>
          </a:p>
        </p:txBody>
      </p:sp>
      <p:sp>
        <p:nvSpPr>
          <p:cNvPr id="5" name="Slide Number Placeholder 5"/>
          <p:cNvSpPr>
            <a:spLocks noGrp="1"/>
          </p:cNvSpPr>
          <p:nvPr>
            <p:ph type="sldNum" sz="quarter" idx="4"/>
          </p:nvPr>
        </p:nvSpPr>
        <p:spPr>
          <a:prstGeom prst="rect">
            <a:avLst/>
          </a:prstGeom>
        </p:spPr>
        <p:txBody>
          <a:bodyPr/>
          <a:lstStyle/>
          <a:p>
            <a:fld id="{C5D1A91A-6118-49FF-AAD3-6B7AC3CF234A}" type="slidenum">
              <a:rPr lang="en-US" altLang="en-US"/>
              <a:pPr/>
              <a:t>20</a:t>
            </a:fld>
            <a:endParaRPr lang="en-US" altLang="en-US"/>
          </a:p>
        </p:txBody>
      </p:sp>
      <p:sp>
        <p:nvSpPr>
          <p:cNvPr id="4" name="Footer Placeholder 4"/>
          <p:cNvSpPr>
            <a:spLocks noGrp="1"/>
          </p:cNvSpPr>
          <p:nvPr>
            <p:ph type="ftr" sz="quarter" idx="3"/>
          </p:nvPr>
        </p:nvSpPr>
        <p:spPr>
          <a:prstGeom prst="rect">
            <a:avLst/>
          </a:prstGeom>
        </p:spPr>
        <p:txBody>
          <a:bodyPr/>
          <a:lstStyle/>
          <a:p>
            <a:r>
              <a:rPr lang="en-US" altLang="en-US"/>
              <a:t>Systems Analysis and Design in a Changing World, 7th Edition – Chapter 4                                                          ©2016. Cengage Learning. All rights reserved.</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381000" y="230188"/>
            <a:ext cx="8382000" cy="989012"/>
          </a:xfrm>
        </p:spPr>
        <p:txBody>
          <a:bodyPr/>
          <a:lstStyle/>
          <a:p>
            <a:r>
              <a:rPr lang="en-GB" altLang="en-US" sz="3200" dirty="0"/>
              <a:t>Entity-Relationship Diagrams</a:t>
            </a:r>
            <a:br>
              <a:rPr lang="en-GB" altLang="en-US" sz="3200" dirty="0"/>
            </a:br>
            <a:r>
              <a:rPr lang="en-GB" altLang="en-US" sz="3200" dirty="0"/>
              <a:t>ERD</a:t>
            </a:r>
            <a:endParaRPr lang="en-US" altLang="en-US" sz="2800" dirty="0"/>
          </a:p>
        </p:txBody>
      </p:sp>
      <p:sp>
        <p:nvSpPr>
          <p:cNvPr id="2" name="Content Placeholder 1"/>
          <p:cNvSpPr>
            <a:spLocks noGrp="1"/>
          </p:cNvSpPr>
          <p:nvPr>
            <p:ph idx="1"/>
          </p:nvPr>
        </p:nvSpPr>
        <p:spPr>
          <a:xfrm>
            <a:off x="381000" y="1412875"/>
            <a:ext cx="8382000" cy="4302125"/>
          </a:xfrm>
        </p:spPr>
        <p:txBody>
          <a:bodyPr/>
          <a:lstStyle/>
          <a:p>
            <a:r>
              <a:rPr lang="en-US" sz="2800" dirty="0"/>
              <a:t>ERDs have been used for many years to develop data models that are used in database development</a:t>
            </a:r>
          </a:p>
          <a:p>
            <a:r>
              <a:rPr lang="en-US" sz="2800" dirty="0"/>
              <a:t>The term for “things” in ERD models is </a:t>
            </a:r>
            <a:r>
              <a:rPr lang="en-US" sz="2800" b="1" dirty="0"/>
              <a:t>data entities</a:t>
            </a:r>
          </a:p>
          <a:p>
            <a:r>
              <a:rPr lang="en-US" sz="2800" dirty="0"/>
              <a:t>ERD models are not UML models and do not use standard UML notation</a:t>
            </a:r>
          </a:p>
          <a:p>
            <a:r>
              <a:rPr lang="en-US" sz="2800" dirty="0"/>
              <a:t>ERD models are not as expressive as UML </a:t>
            </a:r>
            <a:r>
              <a:rPr lang="en-US" dirty="0"/>
              <a:t>models</a:t>
            </a:r>
          </a:p>
          <a:p>
            <a:pPr lvl="1"/>
            <a:r>
              <a:rPr lang="en-US" sz="2400" dirty="0"/>
              <a:t>They do not model generalization/specialization well</a:t>
            </a:r>
          </a:p>
          <a:p>
            <a:pPr lvl="1"/>
            <a:r>
              <a:rPr lang="en-US" sz="2400" dirty="0"/>
              <a:t>They do not model whole/part well</a:t>
            </a:r>
          </a:p>
          <a:p>
            <a:pPr marL="0" indent="0">
              <a:buNone/>
            </a:pPr>
            <a:endParaRPr lang="en-US" dirty="0"/>
          </a:p>
          <a:p>
            <a:pPr marL="0" indent="0">
              <a:buNone/>
            </a:pPr>
            <a:endParaRPr lang="en-US" dirty="0"/>
          </a:p>
        </p:txBody>
      </p:sp>
      <p:sp>
        <p:nvSpPr>
          <p:cNvPr id="5" name="Slide Number Placeholder 5"/>
          <p:cNvSpPr>
            <a:spLocks noGrp="1"/>
          </p:cNvSpPr>
          <p:nvPr>
            <p:ph type="sldNum" sz="quarter" idx="4"/>
          </p:nvPr>
        </p:nvSpPr>
        <p:spPr>
          <a:prstGeom prst="rect">
            <a:avLst/>
          </a:prstGeom>
        </p:spPr>
        <p:txBody>
          <a:bodyPr/>
          <a:lstStyle/>
          <a:p>
            <a:fld id="{36CBF15A-73E0-4ED7-871B-1DF8C3751136}" type="slidenum">
              <a:rPr lang="en-US" altLang="en-US"/>
              <a:pPr/>
              <a:t>21</a:t>
            </a:fld>
            <a:endParaRPr lang="en-US" altLang="en-US"/>
          </a:p>
        </p:txBody>
      </p:sp>
      <p:sp>
        <p:nvSpPr>
          <p:cNvPr id="4" name="Footer Placeholder 4"/>
          <p:cNvSpPr>
            <a:spLocks noGrp="1"/>
          </p:cNvSpPr>
          <p:nvPr>
            <p:ph type="ftr" sz="quarter" idx="3"/>
          </p:nvPr>
        </p:nvSpPr>
        <p:spPr>
          <a:prstGeom prst="rect">
            <a:avLst/>
          </a:prstGeom>
        </p:spPr>
        <p:txBody>
          <a:bodyPr/>
          <a:lstStyle/>
          <a:p>
            <a:r>
              <a:rPr lang="en-US" altLang="en-US"/>
              <a:t>Systems Analysis and Design in a Changing World, 7th Edition – Chapter 4                                                          ©2016. Cengage Learning. All rights reserved.</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ltLang="en-US" sz="3600" dirty="0"/>
              <a:t>Example of ERD Notation</a:t>
            </a:r>
          </a:p>
        </p:txBody>
      </p:sp>
      <p:sp>
        <p:nvSpPr>
          <p:cNvPr id="2" name="Text Placeholder 1"/>
          <p:cNvSpPr>
            <a:spLocks noGrp="1"/>
          </p:cNvSpPr>
          <p:nvPr>
            <p:ph type="body" sz="quarter" idx="10"/>
          </p:nvPr>
        </p:nvSpPr>
        <p:spPr>
          <a:xfrm>
            <a:off x="381000" y="1411552"/>
            <a:ext cx="8382000" cy="886397"/>
          </a:xfrm>
        </p:spPr>
        <p:txBody>
          <a:bodyPr/>
          <a:lstStyle/>
          <a:p>
            <a:r>
              <a:rPr lang="en-US" dirty="0"/>
              <a:t>ERD Models normally use “crows feet” notation to show cardinality</a:t>
            </a:r>
          </a:p>
        </p:txBody>
      </p:sp>
      <p:sp>
        <p:nvSpPr>
          <p:cNvPr id="6" name="Slide Number Placeholder 5"/>
          <p:cNvSpPr>
            <a:spLocks noGrp="1"/>
          </p:cNvSpPr>
          <p:nvPr>
            <p:ph type="sldNum" sz="quarter" idx="4"/>
          </p:nvPr>
        </p:nvSpPr>
        <p:spPr>
          <a:prstGeom prst="rect">
            <a:avLst/>
          </a:prstGeom>
        </p:spPr>
        <p:txBody>
          <a:bodyPr/>
          <a:lstStyle/>
          <a:p>
            <a:fld id="{9C6FEFF6-8BC6-4E52-99E8-9932DC0BB7F0}" type="slidenum">
              <a:rPr lang="en-US" altLang="en-US"/>
              <a:pPr/>
              <a:t>22</a:t>
            </a:fld>
            <a:endParaRPr lang="en-US" altLang="en-US"/>
          </a:p>
        </p:txBody>
      </p:sp>
      <p:sp>
        <p:nvSpPr>
          <p:cNvPr id="5" name="Footer Placeholder 4"/>
          <p:cNvSpPr>
            <a:spLocks noGrp="1"/>
          </p:cNvSpPr>
          <p:nvPr>
            <p:ph type="ftr" sz="quarter" idx="3"/>
          </p:nvPr>
        </p:nvSpPr>
        <p:spPr>
          <a:prstGeom prst="rect">
            <a:avLst/>
          </a:prstGeom>
        </p:spPr>
        <p:txBody>
          <a:bodyPr/>
          <a:lstStyle/>
          <a:p>
            <a:r>
              <a:rPr lang="en-US" altLang="en-US"/>
              <a:t>Systems Analysis and Design in a Changing World, 7th Edition – Chapter 4                                                          ©2016. Cengage Learning. All rights reserved.</a:t>
            </a:r>
          </a:p>
        </p:txBody>
      </p:sp>
      <p:pic>
        <p:nvPicPr>
          <p:cNvPr id="304138" name="Picture 10"/>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a:xfrm>
            <a:off x="1600200" y="2514600"/>
            <a:ext cx="5674481" cy="3085306"/>
          </a:xfrm>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381000" y="230188"/>
            <a:ext cx="8382000" cy="830997"/>
          </a:xfrm>
        </p:spPr>
        <p:txBody>
          <a:bodyPr/>
          <a:lstStyle/>
          <a:p>
            <a:r>
              <a:rPr lang="en-US" altLang="en-US" sz="3600" dirty="0"/>
              <a:t>ERD Cardinality Symbols</a:t>
            </a:r>
            <a:br>
              <a:rPr lang="en-US" altLang="en-US" sz="3600" dirty="0"/>
            </a:br>
            <a:endParaRPr lang="en-US" altLang="en-US" sz="2400" dirty="0"/>
          </a:p>
        </p:txBody>
      </p:sp>
      <p:pic>
        <p:nvPicPr>
          <p:cNvPr id="307207" name="Picture 7"/>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a:xfrm>
            <a:off x="664800" y="2127412"/>
            <a:ext cx="7183800" cy="3495564"/>
          </a:xfrm>
          <a:noFill/>
          <a:ln/>
        </p:spPr>
      </p:pic>
      <p:sp>
        <p:nvSpPr>
          <p:cNvPr id="6" name="Content Placeholder 5"/>
          <p:cNvSpPr>
            <a:spLocks noGrp="1"/>
          </p:cNvSpPr>
          <p:nvPr>
            <p:ph sz="half" idx="2"/>
          </p:nvPr>
        </p:nvSpPr>
        <p:spPr>
          <a:xfrm>
            <a:off x="381000" y="990601"/>
            <a:ext cx="8382000" cy="775597"/>
          </a:xfrm>
        </p:spPr>
        <p:txBody>
          <a:bodyPr/>
          <a:lstStyle/>
          <a:p>
            <a:r>
              <a:rPr lang="en-US" dirty="0"/>
              <a:t>Examples of crows feet notation for various cardinalities</a:t>
            </a:r>
          </a:p>
        </p:txBody>
      </p:sp>
      <p:sp>
        <p:nvSpPr>
          <p:cNvPr id="5" name="Slide Number Placeholder 5"/>
          <p:cNvSpPr>
            <a:spLocks noGrp="1"/>
          </p:cNvSpPr>
          <p:nvPr>
            <p:ph type="sldNum" sz="quarter" idx="4"/>
          </p:nvPr>
        </p:nvSpPr>
        <p:spPr>
          <a:prstGeom prst="rect">
            <a:avLst/>
          </a:prstGeom>
        </p:spPr>
        <p:txBody>
          <a:bodyPr/>
          <a:lstStyle/>
          <a:p>
            <a:fld id="{341874ED-4FBB-4F92-8C82-1479B2D978C8}" type="slidenum">
              <a:rPr lang="en-US" altLang="en-US"/>
              <a:pPr/>
              <a:t>23</a:t>
            </a:fld>
            <a:endParaRPr lang="en-US" altLang="en-US"/>
          </a:p>
        </p:txBody>
      </p:sp>
      <p:sp>
        <p:nvSpPr>
          <p:cNvPr id="4" name="Footer Placeholder 4"/>
          <p:cNvSpPr>
            <a:spLocks noGrp="1"/>
          </p:cNvSpPr>
          <p:nvPr>
            <p:ph type="ftr" sz="quarter" idx="3"/>
          </p:nvPr>
        </p:nvSpPr>
        <p:spPr>
          <a:prstGeom prst="rect">
            <a:avLst/>
          </a:prstGeom>
        </p:spPr>
        <p:txBody>
          <a:bodyPr/>
          <a:lstStyle/>
          <a:p>
            <a:r>
              <a:rPr lang="en-US" altLang="en-US"/>
              <a:t>Systems Analysis and Design in a Changing World, 7th Edition – Chapter 4                                                          ©2016. Cengage Learning. All rights reserved.</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altLang="en-US" sz="3600"/>
              <a:t>Expanded ERD with Attributes</a:t>
            </a:r>
          </a:p>
        </p:txBody>
      </p:sp>
      <p:sp>
        <p:nvSpPr>
          <p:cNvPr id="3" name="Text Placeholder 2"/>
          <p:cNvSpPr>
            <a:spLocks noGrp="1"/>
          </p:cNvSpPr>
          <p:nvPr>
            <p:ph type="body" sz="quarter" idx="10"/>
          </p:nvPr>
        </p:nvSpPr>
        <p:spPr>
          <a:xfrm>
            <a:off x="397164" y="1108619"/>
            <a:ext cx="8382000" cy="1723549"/>
          </a:xfrm>
        </p:spPr>
        <p:txBody>
          <a:bodyPr/>
          <a:lstStyle/>
          <a:p>
            <a:r>
              <a:rPr lang="en-US" sz="2800" dirty="0"/>
              <a:t>ERD with cardinalities and attributes</a:t>
            </a:r>
          </a:p>
          <a:p>
            <a:r>
              <a:rPr lang="en-US" sz="2800" dirty="0"/>
              <a:t>There are several different notation methods for attributes in ERD models</a:t>
            </a:r>
          </a:p>
          <a:p>
            <a:r>
              <a:rPr lang="en-US" sz="2800" dirty="0"/>
              <a:t>This notation places attributes within data entities</a:t>
            </a:r>
          </a:p>
        </p:txBody>
      </p:sp>
      <p:sp>
        <p:nvSpPr>
          <p:cNvPr id="6" name="Slide Number Placeholder 5"/>
          <p:cNvSpPr>
            <a:spLocks noGrp="1"/>
          </p:cNvSpPr>
          <p:nvPr>
            <p:ph type="sldNum" sz="quarter" idx="4"/>
          </p:nvPr>
        </p:nvSpPr>
        <p:spPr>
          <a:prstGeom prst="rect">
            <a:avLst/>
          </a:prstGeom>
        </p:spPr>
        <p:txBody>
          <a:bodyPr/>
          <a:lstStyle/>
          <a:p>
            <a:fld id="{47BBFCF7-6390-48BA-9E2A-C10A50445956}" type="slidenum">
              <a:rPr lang="en-US" altLang="en-US"/>
              <a:pPr/>
              <a:t>24</a:t>
            </a:fld>
            <a:endParaRPr lang="en-US" altLang="en-US"/>
          </a:p>
        </p:txBody>
      </p:sp>
      <p:sp>
        <p:nvSpPr>
          <p:cNvPr id="5" name="Footer Placeholder 4"/>
          <p:cNvSpPr>
            <a:spLocks noGrp="1"/>
          </p:cNvSpPr>
          <p:nvPr>
            <p:ph type="ftr" sz="quarter" idx="3"/>
          </p:nvPr>
        </p:nvSpPr>
        <p:spPr>
          <a:prstGeom prst="rect">
            <a:avLst/>
          </a:prstGeom>
        </p:spPr>
        <p:txBody>
          <a:bodyPr/>
          <a:lstStyle/>
          <a:p>
            <a:r>
              <a:rPr lang="en-US" altLang="en-US"/>
              <a:t>Systems Analysis and Design in a Changing World, 7th Edition – Chapter 4                                                          ©2016. Cengage Learning. All rights reserved.</a:t>
            </a:r>
          </a:p>
        </p:txBody>
      </p:sp>
      <p:pic>
        <p:nvPicPr>
          <p:cNvPr id="308232" name="Picture 8"/>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a:xfrm>
            <a:off x="364836" y="3429000"/>
            <a:ext cx="8382000" cy="2205038"/>
          </a:xfrm>
          <a:noFill/>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Net</a:t>
            </a:r>
          </a:p>
        </p:txBody>
      </p:sp>
      <p:sp>
        <p:nvSpPr>
          <p:cNvPr id="3" name="Text Placeholder 2"/>
          <p:cNvSpPr>
            <a:spLocks noGrp="1"/>
          </p:cNvSpPr>
          <p:nvPr>
            <p:ph type="body" sz="quarter" idx="10"/>
          </p:nvPr>
        </p:nvSpPr>
        <p:spPr>
          <a:xfrm>
            <a:off x="381000" y="1411552"/>
            <a:ext cx="8382000" cy="2314480"/>
          </a:xfrm>
        </p:spPr>
        <p:txBody>
          <a:bodyPr/>
          <a:lstStyle/>
          <a:p>
            <a:r>
              <a:rPr lang="en-US" dirty="0"/>
              <a:t>A </a:t>
            </a:r>
            <a:r>
              <a:rPr lang="en-US" b="1" dirty="0"/>
              <a:t>semantic net</a:t>
            </a:r>
            <a:r>
              <a:rPr lang="en-US" dirty="0"/>
              <a:t> is a graphical representation of an individual data entity and its relationship with other individual entities</a:t>
            </a:r>
          </a:p>
          <a:p>
            <a:r>
              <a:rPr lang="en-US" dirty="0"/>
              <a:t>It is often used to help understand and then develop an ERD model</a:t>
            </a:r>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25</a:t>
            </a:fld>
            <a:endParaRPr lang="en-US" altLang="en-US"/>
          </a:p>
        </p:txBody>
      </p:sp>
      <p:sp>
        <p:nvSpPr>
          <p:cNvPr id="5" name="Footer Placeholder 4"/>
          <p:cNvSpPr>
            <a:spLocks noGrp="1"/>
          </p:cNvSpPr>
          <p:nvPr>
            <p:ph type="ftr" sz="quarter" idx="3"/>
          </p:nvPr>
        </p:nvSpPr>
        <p:spPr/>
        <p:txBody>
          <a:bodyPr/>
          <a:lstStyle/>
          <a:p>
            <a:r>
              <a:rPr lang="en-US" altLang="en-US"/>
              <a:t>Systems Analysis and Design in a Changing World, 7th Edition – Chapter 4                                                          ©2016. Cengage Learning. All rights reserved.</a:t>
            </a:r>
            <a:endParaRPr lang="en-US" altLang="en-US" dirty="0"/>
          </a:p>
        </p:txBody>
      </p:sp>
    </p:spTree>
    <p:extLst>
      <p:ext uri="{BB962C8B-B14F-4D97-AF65-F5344CB8AC3E}">
        <p14:creationId xmlns:p14="http://schemas.microsoft.com/office/powerpoint/2010/main" val="318593160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381000" y="230188"/>
            <a:ext cx="8382000" cy="1107996"/>
          </a:xfrm>
        </p:spPr>
        <p:txBody>
          <a:bodyPr/>
          <a:lstStyle/>
          <a:p>
            <a:r>
              <a:rPr lang="en-US" altLang="en-US" sz="3600" dirty="0"/>
              <a:t>Semantic Net</a:t>
            </a:r>
            <a:br>
              <a:rPr lang="en-US" altLang="en-US" sz="2800" dirty="0"/>
            </a:br>
            <a:br>
              <a:rPr lang="en-US" altLang="en-US" sz="2800" dirty="0"/>
            </a:br>
            <a:endParaRPr lang="en-US" altLang="en-US" sz="1600" dirty="0"/>
          </a:p>
        </p:txBody>
      </p:sp>
      <p:sp>
        <p:nvSpPr>
          <p:cNvPr id="2" name="Content Placeholder 1"/>
          <p:cNvSpPr>
            <a:spLocks noGrp="1"/>
          </p:cNvSpPr>
          <p:nvPr>
            <p:ph sz="half" idx="1"/>
          </p:nvPr>
        </p:nvSpPr>
        <p:spPr>
          <a:xfrm>
            <a:off x="228600" y="1411553"/>
            <a:ext cx="3886200" cy="3539430"/>
          </a:xfrm>
        </p:spPr>
        <p:txBody>
          <a:bodyPr/>
          <a:lstStyle/>
          <a:p>
            <a:r>
              <a:rPr lang="en-US" dirty="0"/>
              <a:t>This example shows three classes.</a:t>
            </a:r>
          </a:p>
          <a:p>
            <a:r>
              <a:rPr lang="en-US" dirty="0"/>
              <a:t>Quick quiz</a:t>
            </a:r>
          </a:p>
          <a:p>
            <a:pPr lvl="1"/>
            <a:r>
              <a:rPr lang="en-US" dirty="0"/>
              <a:t>What are the classes?</a:t>
            </a:r>
          </a:p>
          <a:p>
            <a:pPr lvl="1"/>
            <a:r>
              <a:rPr lang="en-US" dirty="0"/>
              <a:t>How many relationships?</a:t>
            </a:r>
          </a:p>
          <a:p>
            <a:pPr lvl="1"/>
            <a:r>
              <a:rPr lang="en-US" dirty="0"/>
              <a:t>What are min and max cardinalities? </a:t>
            </a:r>
          </a:p>
          <a:p>
            <a:pPr lvl="1"/>
            <a:r>
              <a:rPr lang="en-US" dirty="0"/>
              <a:t>What type of relationships are they?</a:t>
            </a:r>
          </a:p>
        </p:txBody>
      </p:sp>
      <p:sp>
        <p:nvSpPr>
          <p:cNvPr id="5" name="Slide Number Placeholder 6"/>
          <p:cNvSpPr>
            <a:spLocks noGrp="1"/>
          </p:cNvSpPr>
          <p:nvPr>
            <p:ph type="sldNum" sz="quarter" idx="4"/>
          </p:nvPr>
        </p:nvSpPr>
        <p:spPr/>
        <p:txBody>
          <a:bodyPr/>
          <a:lstStyle/>
          <a:p>
            <a:fld id="{1F4018DB-A74B-48BE-8667-D262CA08BCA2}" type="slidenum">
              <a:rPr lang="en-US" altLang="en-US"/>
              <a:pPr/>
              <a:t>26</a:t>
            </a:fld>
            <a:endParaRPr lang="en-US" altLang="en-US"/>
          </a:p>
        </p:txBody>
      </p:sp>
      <p:sp>
        <p:nvSpPr>
          <p:cNvPr id="4" name="Footer Placeholder 5"/>
          <p:cNvSpPr>
            <a:spLocks noGrp="1"/>
          </p:cNvSpPr>
          <p:nvPr>
            <p:ph type="ftr" sz="quarter" idx="3"/>
          </p:nvPr>
        </p:nvSpPr>
        <p:spPr/>
        <p:txBody>
          <a:bodyPr/>
          <a:lstStyle/>
          <a:p>
            <a:r>
              <a:rPr lang="en-US" altLang="en-US"/>
              <a:t>Systems Analysis and Design in a Changing World, 7th Edition – Chapter 4                                                          ©2016. Cengage Learning. All rights reserved.</a:t>
            </a:r>
          </a:p>
        </p:txBody>
      </p:sp>
      <p:pic>
        <p:nvPicPr>
          <p:cNvPr id="302095"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57200"/>
            <a:ext cx="4694238" cy="528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505200" y="1295109"/>
            <a:ext cx="5509737" cy="3353091"/>
          </a:xfrm>
          <a:prstGeom prst="rect">
            <a:avLst/>
          </a:prstGeom>
        </p:spPr>
      </p:pic>
      <p:sp>
        <p:nvSpPr>
          <p:cNvPr id="310274" name="Rectangle 2"/>
          <p:cNvSpPr>
            <a:spLocks noGrp="1" noChangeArrowheads="1"/>
          </p:cNvSpPr>
          <p:nvPr>
            <p:ph type="title"/>
          </p:nvPr>
        </p:nvSpPr>
        <p:spPr/>
        <p:txBody>
          <a:bodyPr/>
          <a:lstStyle/>
          <a:p>
            <a:r>
              <a:rPr lang="en-US" altLang="en-US" sz="3600"/>
              <a:t>An ERD for a Bank</a:t>
            </a:r>
          </a:p>
        </p:txBody>
      </p:sp>
      <p:sp>
        <p:nvSpPr>
          <p:cNvPr id="6" name="Slide Number Placeholder 5"/>
          <p:cNvSpPr>
            <a:spLocks noGrp="1"/>
          </p:cNvSpPr>
          <p:nvPr>
            <p:ph type="sldNum" sz="quarter" idx="4"/>
          </p:nvPr>
        </p:nvSpPr>
        <p:spPr>
          <a:prstGeom prst="rect">
            <a:avLst/>
          </a:prstGeom>
        </p:spPr>
        <p:txBody>
          <a:bodyPr/>
          <a:lstStyle/>
          <a:p>
            <a:fld id="{99C6779C-86DB-45EE-910C-464EFBF41C44}" type="slidenum">
              <a:rPr lang="en-US" altLang="en-US"/>
              <a:pPr/>
              <a:t>27</a:t>
            </a:fld>
            <a:endParaRPr lang="en-US" altLang="en-US"/>
          </a:p>
        </p:txBody>
      </p:sp>
      <p:sp>
        <p:nvSpPr>
          <p:cNvPr id="5" name="Footer Placeholder 4"/>
          <p:cNvSpPr>
            <a:spLocks noGrp="1"/>
          </p:cNvSpPr>
          <p:nvPr>
            <p:ph type="ftr" sz="quarter" idx="3"/>
          </p:nvPr>
        </p:nvSpPr>
        <p:spPr>
          <a:prstGeom prst="rect">
            <a:avLst/>
          </a:prstGeom>
        </p:spPr>
        <p:txBody>
          <a:bodyPr/>
          <a:lstStyle/>
          <a:p>
            <a:r>
              <a:rPr lang="en-US" altLang="en-US"/>
              <a:t>Systems Analysis and Design in a Changing World, 7th Edition – Chapter 4                                                          ©2016. Cengage Learning. All rights reserved.</a:t>
            </a:r>
          </a:p>
        </p:txBody>
      </p:sp>
      <p:sp>
        <p:nvSpPr>
          <p:cNvPr id="2" name="Content Placeholder 1"/>
          <p:cNvSpPr>
            <a:spLocks noGrp="1"/>
          </p:cNvSpPr>
          <p:nvPr>
            <p:ph idx="1"/>
          </p:nvPr>
        </p:nvSpPr>
        <p:spPr>
          <a:xfrm>
            <a:off x="228600" y="937848"/>
            <a:ext cx="3119582" cy="4853352"/>
          </a:xfrm>
        </p:spPr>
        <p:txBody>
          <a:bodyPr/>
          <a:lstStyle/>
          <a:p>
            <a:r>
              <a:rPr lang="en-US" dirty="0"/>
              <a:t>Quick Quiz</a:t>
            </a:r>
          </a:p>
          <a:p>
            <a:pPr lvl="1"/>
            <a:r>
              <a:rPr lang="en-US" sz="2400" dirty="0"/>
              <a:t>What are the key fields?</a:t>
            </a:r>
          </a:p>
          <a:p>
            <a:pPr lvl="1"/>
            <a:r>
              <a:rPr lang="en-US" sz="2400" dirty="0"/>
              <a:t>How many accounts can a customer have?</a:t>
            </a:r>
          </a:p>
          <a:p>
            <a:pPr lvl="1"/>
            <a:r>
              <a:rPr lang="en-US" sz="2400" dirty="0"/>
              <a:t>How many branches can a customer be assigned to?</a:t>
            </a:r>
          </a:p>
          <a:p>
            <a:pPr lvl="1"/>
            <a:r>
              <a:rPr lang="en-US" sz="2400" dirty="0"/>
              <a:t>How many customers can a branch have?</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en-US" sz="3600" dirty="0"/>
              <a:t>The Domain Model Class Diagram</a:t>
            </a:r>
            <a:endParaRPr lang="en-US" altLang="en-US" sz="3200" dirty="0"/>
          </a:p>
        </p:txBody>
      </p:sp>
      <p:sp>
        <p:nvSpPr>
          <p:cNvPr id="2" name="Content Placeholder 1"/>
          <p:cNvSpPr>
            <a:spLocks noGrp="1"/>
          </p:cNvSpPr>
          <p:nvPr>
            <p:ph idx="1"/>
          </p:nvPr>
        </p:nvSpPr>
        <p:spPr>
          <a:xfrm>
            <a:off x="228600" y="1143000"/>
            <a:ext cx="8608291" cy="4515215"/>
          </a:xfrm>
        </p:spPr>
        <p:txBody>
          <a:bodyPr/>
          <a:lstStyle/>
          <a:p>
            <a:r>
              <a:rPr lang="en-GB" altLang="en-US" dirty="0"/>
              <a:t>Class</a:t>
            </a:r>
          </a:p>
          <a:p>
            <a:pPr lvl="1"/>
            <a:r>
              <a:rPr lang="en-GB" altLang="en-US" sz="2400" dirty="0"/>
              <a:t>A type of classification used to describe a collection of objects</a:t>
            </a:r>
          </a:p>
          <a:p>
            <a:r>
              <a:rPr lang="en-GB" altLang="en-US" dirty="0"/>
              <a:t>Domain Class</a:t>
            </a:r>
          </a:p>
          <a:p>
            <a:pPr lvl="1"/>
            <a:r>
              <a:rPr lang="en-GB" altLang="en-US" sz="2400" dirty="0"/>
              <a:t>Classes that describe objects in the problem domain</a:t>
            </a:r>
          </a:p>
          <a:p>
            <a:r>
              <a:rPr lang="en-GB" altLang="en-US" dirty="0"/>
              <a:t>Class Diagram</a:t>
            </a:r>
          </a:p>
          <a:p>
            <a:pPr lvl="1"/>
            <a:r>
              <a:rPr lang="en-GB" altLang="en-US" sz="2400" dirty="0"/>
              <a:t>A UML diagram that shows classes with attributes and associations (plus methods if it models software classes)</a:t>
            </a:r>
          </a:p>
          <a:p>
            <a:r>
              <a:rPr lang="en-GB" altLang="en-US" dirty="0"/>
              <a:t>Domain Model Class Diagram</a:t>
            </a:r>
          </a:p>
          <a:p>
            <a:pPr lvl="1"/>
            <a:r>
              <a:rPr lang="en-GB" altLang="en-US" sz="2400" dirty="0"/>
              <a:t>A class diagram that only includes classes from the problem domain, not software classes so no methods</a:t>
            </a:r>
          </a:p>
          <a:p>
            <a:endParaRPr lang="en-US" dirty="0"/>
          </a:p>
        </p:txBody>
      </p:sp>
      <p:sp>
        <p:nvSpPr>
          <p:cNvPr id="5" name="Slide Number Placeholder 5"/>
          <p:cNvSpPr>
            <a:spLocks noGrp="1"/>
          </p:cNvSpPr>
          <p:nvPr>
            <p:ph type="sldNum" sz="quarter" idx="4"/>
          </p:nvPr>
        </p:nvSpPr>
        <p:spPr>
          <a:prstGeom prst="rect">
            <a:avLst/>
          </a:prstGeom>
        </p:spPr>
        <p:txBody>
          <a:bodyPr/>
          <a:lstStyle/>
          <a:p>
            <a:fld id="{546E24E1-5F88-4F54-8068-24F3F5DE8B07}" type="slidenum">
              <a:rPr lang="en-US" altLang="en-US"/>
              <a:pPr/>
              <a:t>28</a:t>
            </a:fld>
            <a:endParaRPr lang="en-US" altLang="en-US"/>
          </a:p>
        </p:txBody>
      </p:sp>
      <p:sp>
        <p:nvSpPr>
          <p:cNvPr id="4" name="Footer Placeholder 4"/>
          <p:cNvSpPr>
            <a:spLocks noGrp="1"/>
          </p:cNvSpPr>
          <p:nvPr>
            <p:ph type="ftr" sz="quarter" idx="3"/>
          </p:nvPr>
        </p:nvSpPr>
        <p:spPr>
          <a:prstGeom prst="rect">
            <a:avLst/>
          </a:prstGeom>
        </p:spPr>
        <p:txBody>
          <a:bodyPr/>
          <a:lstStyle/>
          <a:p>
            <a:r>
              <a:rPr lang="en-US" altLang="en-US"/>
              <a:t>Systems Analysis and Design in a Changing World, 7th Edition – Chapter 4                                                          ©2016. Cengage Learning. All rights reserved.</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381000" y="230188"/>
            <a:ext cx="8382000" cy="498598"/>
          </a:xfrm>
        </p:spPr>
        <p:txBody>
          <a:bodyPr/>
          <a:lstStyle/>
          <a:p>
            <a:r>
              <a:rPr lang="en-US" altLang="en-US" sz="3600" dirty="0"/>
              <a:t>UML Domain Class Notation</a:t>
            </a:r>
            <a:endParaRPr lang="en-US" altLang="en-US" sz="3200" dirty="0"/>
          </a:p>
        </p:txBody>
      </p:sp>
      <p:sp>
        <p:nvSpPr>
          <p:cNvPr id="2" name="Text Placeholder 1"/>
          <p:cNvSpPr>
            <a:spLocks noGrp="1"/>
          </p:cNvSpPr>
          <p:nvPr>
            <p:ph type="body" sz="quarter" idx="10"/>
          </p:nvPr>
        </p:nvSpPr>
        <p:spPr>
          <a:xfrm>
            <a:off x="381000" y="894985"/>
            <a:ext cx="8382000" cy="2868478"/>
          </a:xfrm>
        </p:spPr>
        <p:txBody>
          <a:bodyPr/>
          <a:lstStyle/>
          <a:p>
            <a:pPr>
              <a:lnSpc>
                <a:spcPct val="80000"/>
              </a:lnSpc>
            </a:pPr>
            <a:r>
              <a:rPr lang="en-GB" altLang="en-US" sz="2800" dirty="0"/>
              <a:t>Domain class a name and attributes (no methods)</a:t>
            </a:r>
          </a:p>
          <a:p>
            <a:pPr>
              <a:lnSpc>
                <a:spcPct val="80000"/>
              </a:lnSpc>
            </a:pPr>
            <a:r>
              <a:rPr lang="en-GB" altLang="en-US" sz="2800" dirty="0"/>
              <a:t>Class name is always capitalized</a:t>
            </a:r>
          </a:p>
          <a:p>
            <a:pPr>
              <a:lnSpc>
                <a:spcPct val="80000"/>
              </a:lnSpc>
            </a:pPr>
            <a:r>
              <a:rPr lang="en-GB" altLang="en-US" sz="2800" dirty="0"/>
              <a:t>Attribute names are not capitalized and use </a:t>
            </a:r>
            <a:r>
              <a:rPr lang="en-GB" altLang="en-US" sz="2800" b="1" dirty="0"/>
              <a:t>camelback notation </a:t>
            </a:r>
            <a:r>
              <a:rPr lang="en-GB" altLang="en-US" sz="2800" dirty="0"/>
              <a:t>(words run together and second word is capitalized)</a:t>
            </a:r>
          </a:p>
          <a:p>
            <a:pPr>
              <a:lnSpc>
                <a:spcPct val="80000"/>
              </a:lnSpc>
            </a:pPr>
            <a:r>
              <a:rPr lang="en-GB" altLang="en-US" sz="2800" dirty="0"/>
              <a:t>Compound class names also use camelback notation</a:t>
            </a:r>
          </a:p>
          <a:p>
            <a:pPr marL="0" indent="0">
              <a:buNone/>
            </a:pPr>
            <a:endParaRPr lang="en-US" dirty="0"/>
          </a:p>
        </p:txBody>
      </p:sp>
      <p:sp>
        <p:nvSpPr>
          <p:cNvPr id="7" name="Slide Number Placeholder 5"/>
          <p:cNvSpPr>
            <a:spLocks noGrp="1"/>
          </p:cNvSpPr>
          <p:nvPr>
            <p:ph type="sldNum" sz="quarter" idx="4"/>
          </p:nvPr>
        </p:nvSpPr>
        <p:spPr>
          <a:prstGeom prst="rect">
            <a:avLst/>
          </a:prstGeom>
        </p:spPr>
        <p:txBody>
          <a:bodyPr/>
          <a:lstStyle/>
          <a:p>
            <a:fld id="{796F185A-CB06-4F3F-9D70-79CFDD371CC7}" type="slidenum">
              <a:rPr lang="en-US" altLang="en-US"/>
              <a:pPr/>
              <a:t>29</a:t>
            </a:fld>
            <a:endParaRPr lang="en-US" altLang="en-US"/>
          </a:p>
        </p:txBody>
      </p:sp>
      <p:sp>
        <p:nvSpPr>
          <p:cNvPr id="6" name="Footer Placeholder 4"/>
          <p:cNvSpPr>
            <a:spLocks noGrp="1"/>
          </p:cNvSpPr>
          <p:nvPr>
            <p:ph type="ftr" sz="quarter" idx="3"/>
          </p:nvPr>
        </p:nvSpPr>
        <p:spPr>
          <a:prstGeom prst="rect">
            <a:avLst/>
          </a:prstGeom>
        </p:spPr>
        <p:txBody>
          <a:bodyPr/>
          <a:lstStyle/>
          <a:p>
            <a:r>
              <a:rPr lang="en-US" altLang="en-US"/>
              <a:t>Systems Analysis and Design in a Changing World, 7th Edition – Chapter 4                                                          ©2016. Cengage Learning. All rights reserved.</a:t>
            </a:r>
          </a:p>
        </p:txBody>
      </p:sp>
      <p:pic>
        <p:nvPicPr>
          <p:cNvPr id="312328" name="Picture 8"/>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a:xfrm>
            <a:off x="1447800" y="3276600"/>
            <a:ext cx="5722712" cy="2743200"/>
          </a:xfrm>
          <a:noFill/>
          <a:ln/>
        </p:spPr>
      </p:pic>
      <p:sp>
        <p:nvSpPr>
          <p:cNvPr id="312323" name="Rectangle 3"/>
          <p:cNvSpPr>
            <a:spLocks noChangeArrowheads="1"/>
          </p:cNvSpPr>
          <p:nvPr/>
        </p:nvSpPr>
        <p:spPr bwMode="auto">
          <a:xfrm>
            <a:off x="457200" y="1600200"/>
            <a:ext cx="8001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200">
                <a:solidFill>
                  <a:schemeClr val="tx1"/>
                </a:solidFill>
                <a:latin typeface="Arial" panose="020B0604020202020204" pitchFamily="34" charset="0"/>
                <a:cs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100">
                <a:solidFill>
                  <a:schemeClr val="tx1"/>
                </a:solidFill>
                <a:latin typeface="Arial" panose="020B0604020202020204" pitchFamily="34" charset="0"/>
                <a:cs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9pPr>
          </a:lstStyle>
          <a:p>
            <a:endParaRPr lang="en-GB" altLang="en-US"/>
          </a:p>
          <a:p>
            <a:pPr lvl="1" eaLnBrk="0" hangingPunct="0">
              <a:lnSpc>
                <a:spcPct val="90000"/>
              </a:lnSpc>
              <a:spcBef>
                <a:spcPts val="1750"/>
              </a:spcBef>
              <a:buClr>
                <a:srgbClr val="006699"/>
              </a:buClr>
              <a:buSzPct val="75000"/>
              <a:buFont typeface="Monotype Sorts" pitchFamily="2" charset="2"/>
              <a:buChar char=""/>
            </a:pPr>
            <a:endParaRPr lang="en-GB" altLang="en-US"/>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t>Chapter 4 Outline</a:t>
            </a:r>
            <a:endParaRPr lang="en-US" altLang="en-US" dirty="0"/>
          </a:p>
        </p:txBody>
      </p:sp>
      <p:sp>
        <p:nvSpPr>
          <p:cNvPr id="74755" name="Rectangle 3"/>
          <p:cNvSpPr>
            <a:spLocks noGrp="1" noChangeArrowheads="1"/>
          </p:cNvSpPr>
          <p:nvPr>
            <p:ph type="body" sz="quarter" idx="10"/>
          </p:nvPr>
        </p:nvSpPr>
        <p:spPr/>
        <p:txBody>
          <a:bodyPr/>
          <a:lstStyle/>
          <a:p>
            <a:r>
              <a:rPr lang="en-US" altLang="en-US"/>
              <a:t>“Things” in the Problem Domain</a:t>
            </a:r>
          </a:p>
          <a:p>
            <a:r>
              <a:rPr lang="en-US" altLang="en-US"/>
              <a:t>The Entity-Relationship Diagram</a:t>
            </a:r>
          </a:p>
          <a:p>
            <a:r>
              <a:rPr lang="en-US" altLang="en-US"/>
              <a:t>The Domain Model Class Diagram </a:t>
            </a:r>
          </a:p>
          <a:p>
            <a:r>
              <a:rPr lang="en-US" altLang="en-US"/>
              <a:t>The State Machine Diagram – Identifying Object Behavior</a:t>
            </a:r>
          </a:p>
          <a:p>
            <a:endParaRPr lang="en-US" altLang="en-US" dirty="0"/>
          </a:p>
        </p:txBody>
      </p:sp>
      <p:sp>
        <p:nvSpPr>
          <p:cNvPr id="5" name="Slide Number Placeholder 5"/>
          <p:cNvSpPr>
            <a:spLocks noGrp="1"/>
          </p:cNvSpPr>
          <p:nvPr>
            <p:ph type="sldNum" sz="quarter" idx="4"/>
          </p:nvPr>
        </p:nvSpPr>
        <p:spPr/>
        <p:txBody>
          <a:bodyPr/>
          <a:lstStyle/>
          <a:p>
            <a:fld id="{627B9071-409B-483F-A93C-5B28EBAF1D42}" type="slidenum">
              <a:rPr lang="en-US" altLang="en-US" smtClean="0"/>
              <a:pPr/>
              <a:t>3</a:t>
            </a:fld>
            <a:endParaRPr lang="en-US" altLang="en-US" dirty="0"/>
          </a:p>
        </p:txBody>
      </p:sp>
      <p:sp>
        <p:nvSpPr>
          <p:cNvPr id="18" name="Footer Placeholder 17"/>
          <p:cNvSpPr>
            <a:spLocks noGrp="1"/>
          </p:cNvSpPr>
          <p:nvPr>
            <p:ph type="ftr" sz="quarter" idx="3"/>
          </p:nvPr>
        </p:nvSpPr>
        <p:spPr/>
        <p:txBody>
          <a:bodyPr/>
          <a:lstStyle/>
          <a:p>
            <a:r>
              <a:rPr lang="en-US" altLang="en-US"/>
              <a:t>Systems Analysis and Design in a Changing World, 7th Edition – Chapter 4                                                          ©2016. Cengage Learning. All rights reserved.</a:t>
            </a:r>
            <a:endParaRPr lang="en-US" altLang="en-US" dirty="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ltLang="en-US" sz="3600"/>
              <a:t>A Simple Domain Model Class Diagram</a:t>
            </a:r>
            <a:endParaRPr lang="en-US" altLang="en-US" sz="3200"/>
          </a:p>
        </p:txBody>
      </p:sp>
      <p:sp>
        <p:nvSpPr>
          <p:cNvPr id="2" name="Text Placeholder 1"/>
          <p:cNvSpPr>
            <a:spLocks noGrp="1"/>
          </p:cNvSpPr>
          <p:nvPr>
            <p:ph type="body" sz="quarter" idx="10"/>
          </p:nvPr>
        </p:nvSpPr>
        <p:spPr>
          <a:xfrm>
            <a:off x="360218" y="3363148"/>
            <a:ext cx="8382000" cy="2942344"/>
          </a:xfrm>
        </p:spPr>
        <p:txBody>
          <a:bodyPr/>
          <a:lstStyle/>
          <a:p>
            <a:r>
              <a:rPr lang="en-GB" altLang="en-US" sz="2800" dirty="0"/>
              <a:t>Note: This diagram matches the semantic net shown previously</a:t>
            </a:r>
          </a:p>
          <a:p>
            <a:pPr lvl="1"/>
            <a:r>
              <a:rPr lang="en-GB" altLang="en-US" sz="2400" dirty="0"/>
              <a:t>A customer places zero or more orders</a:t>
            </a:r>
          </a:p>
          <a:p>
            <a:pPr lvl="1"/>
            <a:r>
              <a:rPr lang="en-GB" altLang="en-US" sz="2400" dirty="0"/>
              <a:t>An order is placed by exactly one customer</a:t>
            </a:r>
          </a:p>
          <a:p>
            <a:pPr lvl="1"/>
            <a:r>
              <a:rPr lang="en-GB" altLang="en-US" sz="2400" dirty="0"/>
              <a:t>An order consists of one or more order items</a:t>
            </a:r>
          </a:p>
          <a:p>
            <a:pPr lvl="1"/>
            <a:r>
              <a:rPr lang="en-GB" altLang="en-US" sz="2400" dirty="0"/>
              <a:t>An order item is part of exactly one order</a:t>
            </a:r>
          </a:p>
          <a:p>
            <a:pPr marL="0" indent="0">
              <a:buNone/>
            </a:pPr>
            <a:endParaRPr lang="en-US" dirty="0"/>
          </a:p>
        </p:txBody>
      </p:sp>
      <p:sp>
        <p:nvSpPr>
          <p:cNvPr id="7" name="Slide Number Placeholder 5"/>
          <p:cNvSpPr>
            <a:spLocks noGrp="1"/>
          </p:cNvSpPr>
          <p:nvPr>
            <p:ph type="sldNum" sz="quarter" idx="4"/>
          </p:nvPr>
        </p:nvSpPr>
        <p:spPr>
          <a:prstGeom prst="rect">
            <a:avLst/>
          </a:prstGeom>
        </p:spPr>
        <p:txBody>
          <a:bodyPr/>
          <a:lstStyle/>
          <a:p>
            <a:fld id="{3E5EEE24-7CD3-49AA-B505-F14D9CD80D2D}" type="slidenum">
              <a:rPr lang="en-US" altLang="en-US"/>
              <a:pPr/>
              <a:t>30</a:t>
            </a:fld>
            <a:endParaRPr lang="en-US" altLang="en-US"/>
          </a:p>
        </p:txBody>
      </p:sp>
      <p:sp>
        <p:nvSpPr>
          <p:cNvPr id="6" name="Footer Placeholder 4"/>
          <p:cNvSpPr>
            <a:spLocks noGrp="1"/>
          </p:cNvSpPr>
          <p:nvPr>
            <p:ph type="ftr" sz="quarter" idx="3"/>
          </p:nvPr>
        </p:nvSpPr>
        <p:spPr>
          <a:prstGeom prst="rect">
            <a:avLst/>
          </a:prstGeom>
        </p:spPr>
        <p:txBody>
          <a:bodyPr/>
          <a:lstStyle/>
          <a:p>
            <a:r>
              <a:rPr lang="en-US" altLang="en-US"/>
              <a:t>Systems Analysis and Design in a Changing World, 7th Edition – Chapter 4                                                          ©2016. Cengage Learning. All rights reserved.</a:t>
            </a:r>
          </a:p>
        </p:txBody>
      </p:sp>
      <p:pic>
        <p:nvPicPr>
          <p:cNvPr id="313353" name="Picture 9"/>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a:xfrm>
            <a:off x="304800" y="1059686"/>
            <a:ext cx="8382000" cy="2151062"/>
          </a:xfrm>
          <a:noFill/>
          <a:ln/>
        </p:spPr>
      </p:pic>
      <p:sp>
        <p:nvSpPr>
          <p:cNvPr id="313347" name="Rectangle 3"/>
          <p:cNvSpPr>
            <a:spLocks noChangeArrowheads="1"/>
          </p:cNvSpPr>
          <p:nvPr/>
        </p:nvSpPr>
        <p:spPr bwMode="auto">
          <a:xfrm>
            <a:off x="457200" y="1600200"/>
            <a:ext cx="8001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200">
                <a:solidFill>
                  <a:schemeClr val="tx1"/>
                </a:solidFill>
                <a:latin typeface="Arial" panose="020B0604020202020204" pitchFamily="34" charset="0"/>
                <a:cs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100">
                <a:solidFill>
                  <a:schemeClr val="tx1"/>
                </a:solidFill>
                <a:latin typeface="Arial" panose="020B0604020202020204" pitchFamily="34" charset="0"/>
                <a:cs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9pPr>
          </a:lstStyle>
          <a:p>
            <a:endParaRPr lang="en-GB" altLang="en-US"/>
          </a:p>
          <a:p>
            <a:pPr lvl="1" eaLnBrk="0" hangingPunct="0">
              <a:lnSpc>
                <a:spcPct val="90000"/>
              </a:lnSpc>
              <a:spcBef>
                <a:spcPts val="1750"/>
              </a:spcBef>
              <a:buClr>
                <a:srgbClr val="006699"/>
              </a:buClr>
              <a:buSzPct val="75000"/>
              <a:buFont typeface="Monotype Sorts" pitchFamily="2" charset="2"/>
              <a:buChar char=""/>
            </a:pPr>
            <a:endParaRPr lang="en-GB" altLang="en-US"/>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457200" y="122238"/>
            <a:ext cx="7543800" cy="1325562"/>
          </a:xfrm>
        </p:spPr>
        <p:txBody>
          <a:bodyPr/>
          <a:lstStyle/>
          <a:p>
            <a:r>
              <a:rPr lang="en-US" altLang="en-US" sz="3600"/>
              <a:t>UML Notation for Multiplicity</a:t>
            </a:r>
            <a:endParaRPr lang="en-US" altLang="en-US" sz="3200"/>
          </a:p>
        </p:txBody>
      </p:sp>
      <p:pic>
        <p:nvPicPr>
          <p:cNvPr id="314378"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914400" y="2171700"/>
            <a:ext cx="7209436" cy="3352800"/>
          </a:xfrm>
          <a:noFill/>
          <a:ln/>
        </p:spPr>
      </p:pic>
      <p:sp>
        <p:nvSpPr>
          <p:cNvPr id="4" name="Footer Placeholder 4"/>
          <p:cNvSpPr>
            <a:spLocks noGrp="1"/>
          </p:cNvSpPr>
          <p:nvPr>
            <p:ph type="ftr" sz="quarter" idx="3"/>
          </p:nvPr>
        </p:nvSpPr>
        <p:spPr>
          <a:xfrm>
            <a:off x="0" y="6248400"/>
            <a:ext cx="5486400" cy="457200"/>
          </a:xfrm>
          <a:prstGeom prst="rect">
            <a:avLst/>
          </a:prstGeom>
        </p:spPr>
        <p:txBody>
          <a:bodyPr/>
          <a:lstStyle/>
          <a:p>
            <a:r>
              <a:rPr lang="en-US" altLang="en-US"/>
              <a:t>Systems Analysis and Design in a Changing World, 7th Edition – Chapter 4                                                          ©2016. Cengage Learning. All rights reserved.</a:t>
            </a:r>
          </a:p>
        </p:txBody>
      </p:sp>
      <p:sp>
        <p:nvSpPr>
          <p:cNvPr id="5" name="Slide Number Placeholder 5"/>
          <p:cNvSpPr>
            <a:spLocks noGrp="1"/>
          </p:cNvSpPr>
          <p:nvPr>
            <p:ph type="sldNum" sz="quarter" idx="4"/>
          </p:nvPr>
        </p:nvSpPr>
        <p:spPr>
          <a:xfrm>
            <a:off x="8001000" y="6248400"/>
            <a:ext cx="1143000" cy="457200"/>
          </a:xfrm>
          <a:prstGeom prst="rect">
            <a:avLst/>
          </a:prstGeom>
        </p:spPr>
        <p:txBody>
          <a:bodyPr/>
          <a:lstStyle/>
          <a:p>
            <a:fld id="{B60E64EE-6B47-4FC0-91BA-4F8844E15B6F}" type="slidenum">
              <a:rPr lang="en-US" altLang="en-US"/>
              <a:pPr/>
              <a:t>31</a:t>
            </a:fld>
            <a:endParaRPr lang="en-US" altLang="en-US"/>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304800" y="228601"/>
            <a:ext cx="8382000" cy="609600"/>
          </a:xfrm>
        </p:spPr>
        <p:txBody>
          <a:bodyPr/>
          <a:lstStyle/>
          <a:p>
            <a:r>
              <a:rPr lang="en-US" altLang="en-US" sz="3600" dirty="0"/>
              <a:t>Domain Model Class Diagram</a:t>
            </a:r>
            <a:br>
              <a:rPr lang="en-US" altLang="en-US" sz="3600" dirty="0"/>
            </a:br>
            <a:endParaRPr lang="en-US" altLang="en-US" sz="2800" dirty="0"/>
          </a:p>
        </p:txBody>
      </p:sp>
      <p:sp>
        <p:nvSpPr>
          <p:cNvPr id="3" name="Text Placeholder 2"/>
          <p:cNvSpPr>
            <a:spLocks noGrp="1"/>
          </p:cNvSpPr>
          <p:nvPr>
            <p:ph type="body" sz="quarter" idx="10"/>
          </p:nvPr>
        </p:nvSpPr>
        <p:spPr>
          <a:xfrm>
            <a:off x="316345" y="838200"/>
            <a:ext cx="8382000" cy="1606594"/>
          </a:xfrm>
        </p:spPr>
        <p:txBody>
          <a:bodyPr/>
          <a:lstStyle/>
          <a:p>
            <a:r>
              <a:rPr lang="en-US" sz="2800" dirty="0"/>
              <a:t>Bank with many branches as show previously in ERD</a:t>
            </a:r>
          </a:p>
          <a:p>
            <a:pPr lvl="1"/>
            <a:r>
              <a:rPr lang="en-US" sz="2400" dirty="0"/>
              <a:t>Note notation for the key</a:t>
            </a:r>
          </a:p>
          <a:p>
            <a:pPr lvl="1"/>
            <a:r>
              <a:rPr lang="en-US" sz="2400" dirty="0"/>
              <a:t>Note the precise notation for the attributes (camelback)</a:t>
            </a:r>
          </a:p>
          <a:p>
            <a:pPr lvl="1"/>
            <a:r>
              <a:rPr lang="en-US" sz="2400" dirty="0"/>
              <a:t>Note the multiplicity notation</a:t>
            </a:r>
          </a:p>
        </p:txBody>
      </p:sp>
      <p:sp>
        <p:nvSpPr>
          <p:cNvPr id="5" name="Slide Number Placeholder 5"/>
          <p:cNvSpPr>
            <a:spLocks noGrp="1"/>
          </p:cNvSpPr>
          <p:nvPr>
            <p:ph type="sldNum" sz="quarter" idx="4"/>
          </p:nvPr>
        </p:nvSpPr>
        <p:spPr>
          <a:prstGeom prst="rect">
            <a:avLst/>
          </a:prstGeom>
        </p:spPr>
        <p:txBody>
          <a:bodyPr/>
          <a:lstStyle/>
          <a:p>
            <a:fld id="{08084AEE-DFCE-4234-9532-E80BDE062949}" type="slidenum">
              <a:rPr lang="en-US" altLang="en-US"/>
              <a:pPr/>
              <a:t>32</a:t>
            </a:fld>
            <a:endParaRPr lang="en-US" altLang="en-US"/>
          </a:p>
        </p:txBody>
      </p:sp>
      <p:sp>
        <p:nvSpPr>
          <p:cNvPr id="4" name="Footer Placeholder 4"/>
          <p:cNvSpPr>
            <a:spLocks noGrp="1"/>
          </p:cNvSpPr>
          <p:nvPr>
            <p:ph type="ftr" sz="quarter" idx="3"/>
          </p:nvPr>
        </p:nvSpPr>
        <p:spPr>
          <a:prstGeom prst="rect">
            <a:avLst/>
          </a:prstGeom>
        </p:spPr>
        <p:txBody>
          <a:bodyPr/>
          <a:lstStyle/>
          <a:p>
            <a:r>
              <a:rPr lang="en-US" altLang="en-US"/>
              <a:t>Systems Analysis and Design in a Changing World, 7th Edition – Chapter 4                                                          ©2016. Cengage Learning. All rights reserved.</a:t>
            </a:r>
          </a:p>
        </p:txBody>
      </p:sp>
      <p:pic>
        <p:nvPicPr>
          <p:cNvPr id="315399" name="Picture 7"/>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a:xfrm>
            <a:off x="1447800" y="2438400"/>
            <a:ext cx="5791200" cy="3606356"/>
          </a:xfrm>
          <a:noFill/>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381000" y="230188"/>
            <a:ext cx="8382000" cy="775597"/>
          </a:xfrm>
        </p:spPr>
        <p:txBody>
          <a:bodyPr/>
          <a:lstStyle/>
          <a:p>
            <a:r>
              <a:rPr lang="en-US" altLang="en-US" sz="3200" dirty="0"/>
              <a:t>Domain Model Class Diagram</a:t>
            </a:r>
            <a:br>
              <a:rPr lang="en-US" altLang="en-US" sz="3200" dirty="0"/>
            </a:br>
            <a:endParaRPr lang="en-US" altLang="en-US" sz="2400" dirty="0"/>
          </a:p>
        </p:txBody>
      </p:sp>
      <p:pic>
        <p:nvPicPr>
          <p:cNvPr id="316424" name="Picture 8"/>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a:xfrm>
            <a:off x="4592782" y="1218589"/>
            <a:ext cx="4403090" cy="3984156"/>
          </a:xfrm>
          <a:noFill/>
          <a:ln/>
        </p:spPr>
      </p:pic>
      <p:sp>
        <p:nvSpPr>
          <p:cNvPr id="2" name="Content Placeholder 1"/>
          <p:cNvSpPr>
            <a:spLocks noGrp="1"/>
          </p:cNvSpPr>
          <p:nvPr>
            <p:ph sz="half" idx="2"/>
          </p:nvPr>
        </p:nvSpPr>
        <p:spPr>
          <a:xfrm>
            <a:off x="477982" y="990600"/>
            <a:ext cx="4114800" cy="4487382"/>
          </a:xfrm>
        </p:spPr>
        <p:txBody>
          <a:bodyPr/>
          <a:lstStyle/>
          <a:p>
            <a:r>
              <a:rPr lang="en-US" dirty="0"/>
              <a:t>Course Enrollment at a University </a:t>
            </a:r>
          </a:p>
          <a:p>
            <a:r>
              <a:rPr lang="en-US" dirty="0"/>
              <a:t>A Course has many </a:t>
            </a:r>
            <a:r>
              <a:rPr lang="en-US" dirty="0" err="1"/>
              <a:t>CourseSections</a:t>
            </a:r>
            <a:endParaRPr lang="en-US" dirty="0"/>
          </a:p>
          <a:p>
            <a:r>
              <a:rPr lang="en-US" dirty="0"/>
              <a:t>A </a:t>
            </a:r>
            <a:r>
              <a:rPr lang="en-US" dirty="0" err="1"/>
              <a:t>CourseSection</a:t>
            </a:r>
            <a:r>
              <a:rPr lang="en-US" dirty="0"/>
              <a:t> has many Students and a Student is registered in many </a:t>
            </a:r>
            <a:r>
              <a:rPr lang="en-US" dirty="0" err="1"/>
              <a:t>CourseSections</a:t>
            </a:r>
            <a:endParaRPr lang="en-US" dirty="0"/>
          </a:p>
          <a:p>
            <a:r>
              <a:rPr lang="en-US" dirty="0"/>
              <a:t>Problem</a:t>
            </a:r>
          </a:p>
          <a:p>
            <a:pPr lvl="1"/>
            <a:r>
              <a:rPr lang="en-US" dirty="0"/>
              <a:t>How/where to capture student grades? </a:t>
            </a:r>
          </a:p>
        </p:txBody>
      </p:sp>
      <p:sp>
        <p:nvSpPr>
          <p:cNvPr id="6" name="Slide Number Placeholder 5"/>
          <p:cNvSpPr>
            <a:spLocks noGrp="1"/>
          </p:cNvSpPr>
          <p:nvPr>
            <p:ph type="sldNum" sz="quarter" idx="4"/>
          </p:nvPr>
        </p:nvSpPr>
        <p:spPr>
          <a:prstGeom prst="rect">
            <a:avLst/>
          </a:prstGeom>
        </p:spPr>
        <p:txBody>
          <a:bodyPr/>
          <a:lstStyle/>
          <a:p>
            <a:fld id="{F057258A-1EDF-4621-802D-4545CE986D67}" type="slidenum">
              <a:rPr lang="en-US" altLang="en-US"/>
              <a:pPr/>
              <a:t>33</a:t>
            </a:fld>
            <a:endParaRPr lang="en-US" altLang="en-US"/>
          </a:p>
        </p:txBody>
      </p:sp>
      <p:sp>
        <p:nvSpPr>
          <p:cNvPr id="5" name="Footer Placeholder 4"/>
          <p:cNvSpPr>
            <a:spLocks noGrp="1"/>
          </p:cNvSpPr>
          <p:nvPr>
            <p:ph type="ftr" sz="quarter" idx="3"/>
          </p:nvPr>
        </p:nvSpPr>
        <p:spPr>
          <a:prstGeom prst="rect">
            <a:avLst/>
          </a:prstGeom>
        </p:spPr>
        <p:txBody>
          <a:bodyPr/>
          <a:lstStyle/>
          <a:p>
            <a:r>
              <a:rPr lang="en-US" altLang="en-US"/>
              <a:t>Systems Analysis and Design in a Changing World, 7th Edition – Chapter 4                                                          ©2016. Cengage Learning. All rights reserved.</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381000" y="230188"/>
            <a:ext cx="8382000" cy="886397"/>
          </a:xfrm>
        </p:spPr>
        <p:txBody>
          <a:bodyPr/>
          <a:lstStyle/>
          <a:p>
            <a:r>
              <a:rPr lang="en-US" altLang="en-US" sz="3200" dirty="0"/>
              <a:t>Refined Course Enrollment Model</a:t>
            </a:r>
            <a:br>
              <a:rPr lang="en-US" altLang="en-US" sz="3200" dirty="0"/>
            </a:br>
            <a:r>
              <a:rPr lang="en-US" altLang="en-US" sz="3200" dirty="0"/>
              <a:t>	</a:t>
            </a:r>
            <a:r>
              <a:rPr lang="en-US" altLang="en-US" sz="2400" dirty="0"/>
              <a:t>with an Association Class </a:t>
            </a:r>
            <a:r>
              <a:rPr lang="en-US" altLang="en-US" sz="2400" dirty="0" err="1"/>
              <a:t>CourseEnrollment</a:t>
            </a:r>
            <a:endParaRPr lang="en-US" altLang="en-US" sz="2400" dirty="0"/>
          </a:p>
        </p:txBody>
      </p:sp>
      <p:sp>
        <p:nvSpPr>
          <p:cNvPr id="2" name="Text Placeholder 1"/>
          <p:cNvSpPr>
            <a:spLocks noGrp="1"/>
          </p:cNvSpPr>
          <p:nvPr>
            <p:ph type="body" sz="quarter" idx="10"/>
          </p:nvPr>
        </p:nvSpPr>
        <p:spPr>
          <a:xfrm>
            <a:off x="381000" y="1411552"/>
            <a:ext cx="8382000" cy="1163395"/>
          </a:xfrm>
        </p:spPr>
        <p:txBody>
          <a:bodyPr/>
          <a:lstStyle/>
          <a:p>
            <a:r>
              <a:rPr lang="en-GB" altLang="en-US" sz="2800" b="1" dirty="0"/>
              <a:t>Association class</a:t>
            </a:r>
            <a:r>
              <a:rPr lang="en-GB" altLang="en-US" sz="2800" dirty="0"/>
              <a:t>— an association that is treated as a class in a many to many association because it has attributes that need to be remembered (such as grade)</a:t>
            </a:r>
          </a:p>
        </p:txBody>
      </p:sp>
      <p:sp>
        <p:nvSpPr>
          <p:cNvPr id="6" name="Slide Number Placeholder 5"/>
          <p:cNvSpPr>
            <a:spLocks noGrp="1"/>
          </p:cNvSpPr>
          <p:nvPr>
            <p:ph type="sldNum" sz="quarter" idx="4"/>
          </p:nvPr>
        </p:nvSpPr>
        <p:spPr>
          <a:prstGeom prst="rect">
            <a:avLst/>
          </a:prstGeom>
        </p:spPr>
        <p:txBody>
          <a:bodyPr/>
          <a:lstStyle/>
          <a:p>
            <a:fld id="{12F101D2-C343-4125-8789-5F91740ED802}" type="slidenum">
              <a:rPr lang="en-US" altLang="en-US"/>
              <a:pPr/>
              <a:t>34</a:t>
            </a:fld>
            <a:endParaRPr lang="en-US" altLang="en-US"/>
          </a:p>
        </p:txBody>
      </p:sp>
      <p:sp>
        <p:nvSpPr>
          <p:cNvPr id="5" name="Footer Placeholder 4"/>
          <p:cNvSpPr>
            <a:spLocks noGrp="1"/>
          </p:cNvSpPr>
          <p:nvPr>
            <p:ph type="ftr" sz="quarter" idx="3"/>
          </p:nvPr>
        </p:nvSpPr>
        <p:spPr>
          <a:prstGeom prst="rect">
            <a:avLst/>
          </a:prstGeom>
        </p:spPr>
        <p:txBody>
          <a:bodyPr/>
          <a:lstStyle/>
          <a:p>
            <a:r>
              <a:rPr lang="en-US" altLang="en-US"/>
              <a:t>Systems Analysis and Design in a Changing World, 7th Edition – Chapter 4                                                          ©2016. Cengage Learning. All rights reserved.</a:t>
            </a:r>
          </a:p>
        </p:txBody>
      </p:sp>
      <p:pic>
        <p:nvPicPr>
          <p:cNvPr id="318470" name="Picture 6"/>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a:xfrm>
            <a:off x="1295400" y="2667000"/>
            <a:ext cx="5943600" cy="3326410"/>
          </a:xfrm>
          <a:noFill/>
          <a:ln/>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Class Properties</a:t>
            </a:r>
          </a:p>
        </p:txBody>
      </p:sp>
      <p:sp>
        <p:nvSpPr>
          <p:cNvPr id="3" name="Text Placeholder 2"/>
          <p:cNvSpPr>
            <a:spLocks noGrp="1"/>
          </p:cNvSpPr>
          <p:nvPr>
            <p:ph type="body" sz="quarter" idx="10"/>
          </p:nvPr>
        </p:nvSpPr>
        <p:spPr>
          <a:xfrm>
            <a:off x="381000" y="1300639"/>
            <a:ext cx="8382000" cy="4518160"/>
          </a:xfrm>
        </p:spPr>
        <p:txBody>
          <a:bodyPr/>
          <a:lstStyle/>
          <a:p>
            <a:r>
              <a:rPr lang="en-US" sz="2800" dirty="0"/>
              <a:t>The association class </a:t>
            </a:r>
            <a:r>
              <a:rPr lang="en-US" sz="2800" b="1" dirty="0"/>
              <a:t>is</a:t>
            </a:r>
            <a:r>
              <a:rPr lang="en-US" sz="2800" dirty="0"/>
              <a:t> the same “thing” as the association itself</a:t>
            </a:r>
          </a:p>
          <a:p>
            <a:r>
              <a:rPr lang="en-US" sz="2800" dirty="0"/>
              <a:t>The unique identifier (key) for the association class is the concatenation of the keys of the attached classes</a:t>
            </a:r>
          </a:p>
          <a:p>
            <a:pPr lvl="1"/>
            <a:r>
              <a:rPr lang="en-US" sz="2400" dirty="0"/>
              <a:t>In the previous example the key for </a:t>
            </a:r>
            <a:r>
              <a:rPr lang="en-US" sz="2400" dirty="0" err="1"/>
              <a:t>CourseSection</a:t>
            </a:r>
            <a:r>
              <a:rPr lang="en-US" sz="2400" dirty="0"/>
              <a:t> is </a:t>
            </a:r>
            <a:r>
              <a:rPr lang="en-US" sz="2400" dirty="0" err="1"/>
              <a:t>CourseNumber+SectionNumber</a:t>
            </a:r>
            <a:endParaRPr lang="en-US" sz="2400" dirty="0"/>
          </a:p>
          <a:p>
            <a:pPr lvl="1"/>
            <a:r>
              <a:rPr lang="en-US" sz="2400" dirty="0"/>
              <a:t>Hence the key for </a:t>
            </a:r>
            <a:r>
              <a:rPr lang="en-US" sz="2400" dirty="0" err="1"/>
              <a:t>CourseEnrollment</a:t>
            </a:r>
            <a:r>
              <a:rPr lang="en-US" sz="2400" dirty="0"/>
              <a:t> is </a:t>
            </a:r>
            <a:r>
              <a:rPr lang="en-US" sz="2400" dirty="0" err="1"/>
              <a:t>CourseNumber+SectionNumber+StudentID</a:t>
            </a:r>
            <a:endParaRPr lang="en-US" sz="2400" dirty="0"/>
          </a:p>
          <a:p>
            <a:pPr lvl="1"/>
            <a:r>
              <a:rPr lang="en-US" sz="2400" dirty="0"/>
              <a:t>Note: If more information is required to uniquely identify instances of the association class, then the model is incorrect, i.e., if the key cannot be formed by the concatenation of the endpoint keys, it is in error. </a:t>
            </a:r>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35</a:t>
            </a:fld>
            <a:endParaRPr lang="en-US" altLang="en-US"/>
          </a:p>
        </p:txBody>
      </p:sp>
      <p:sp>
        <p:nvSpPr>
          <p:cNvPr id="5" name="Footer Placeholder 4"/>
          <p:cNvSpPr>
            <a:spLocks noGrp="1"/>
          </p:cNvSpPr>
          <p:nvPr>
            <p:ph type="ftr" sz="quarter" idx="3"/>
          </p:nvPr>
        </p:nvSpPr>
        <p:spPr/>
        <p:txBody>
          <a:bodyPr/>
          <a:lstStyle/>
          <a:p>
            <a:r>
              <a:rPr lang="en-US" altLang="en-US"/>
              <a:t>Systems Analysis and Design in a Changing World, 7th Edition – Chapter 4                                                          ©2016. Cengage Learning. All rights reserved.</a:t>
            </a:r>
            <a:endParaRPr lang="en-US" altLang="en-US" dirty="0"/>
          </a:p>
        </p:txBody>
      </p:sp>
    </p:spTree>
    <p:extLst>
      <p:ext uri="{BB962C8B-B14F-4D97-AF65-F5344CB8AC3E}">
        <p14:creationId xmlns:p14="http://schemas.microsoft.com/office/powerpoint/2010/main" val="358063640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dirty="0"/>
              <a:t>Band with members and concerts</a:t>
            </a:r>
          </a:p>
        </p:txBody>
      </p:sp>
      <p:sp>
        <p:nvSpPr>
          <p:cNvPr id="3" name="Text Placeholder 2"/>
          <p:cNvSpPr>
            <a:spLocks noGrp="1"/>
          </p:cNvSpPr>
          <p:nvPr>
            <p:ph type="body" sz="quarter" idx="10"/>
          </p:nvPr>
        </p:nvSpPr>
        <p:spPr>
          <a:xfrm>
            <a:off x="228600" y="1326749"/>
            <a:ext cx="4038600" cy="4007251"/>
          </a:xfrm>
        </p:spPr>
        <p:txBody>
          <a:bodyPr/>
          <a:lstStyle/>
          <a:p>
            <a:r>
              <a:rPr lang="en-US" sz="2800" dirty="0"/>
              <a:t>Quick Quiz</a:t>
            </a:r>
          </a:p>
          <a:p>
            <a:pPr lvl="1"/>
            <a:r>
              <a:rPr lang="en-US" sz="2400" dirty="0"/>
              <a:t>How many bands can a person play in?</a:t>
            </a:r>
          </a:p>
          <a:p>
            <a:pPr lvl="1"/>
            <a:r>
              <a:rPr lang="en-US" sz="2400" dirty="0"/>
              <a:t>For a band, how many concerts can it play in? </a:t>
            </a:r>
          </a:p>
          <a:p>
            <a:pPr lvl="1"/>
            <a:r>
              <a:rPr lang="en-US" sz="2400" dirty="0"/>
              <a:t>For a concert, how many bands may be playing? </a:t>
            </a:r>
          </a:p>
          <a:p>
            <a:pPr lvl="1"/>
            <a:r>
              <a:rPr lang="en-US" sz="2400" dirty="0"/>
              <a:t>What attributes can you use for keys?  Do you need to add “key” attributes? </a:t>
            </a:r>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36</a:t>
            </a:fld>
            <a:endParaRPr lang="en-US" altLang="en-US"/>
          </a:p>
        </p:txBody>
      </p:sp>
      <p:sp>
        <p:nvSpPr>
          <p:cNvPr id="5" name="Footer Placeholder 4"/>
          <p:cNvSpPr>
            <a:spLocks noGrp="1"/>
          </p:cNvSpPr>
          <p:nvPr>
            <p:ph type="ftr" sz="quarter" idx="3"/>
          </p:nvPr>
        </p:nvSpPr>
        <p:spPr/>
        <p:txBody>
          <a:bodyPr/>
          <a:lstStyle/>
          <a:p>
            <a:r>
              <a:rPr lang="en-US" altLang="en-US"/>
              <a:t>Systems Analysis and Design in a Changing World, 7th Edition – Chapter 4                                                          ©2016. Cengage Learning. All rights reserved.</a:t>
            </a:r>
            <a:endParaRPr lang="en-US" altLang="en-US" dirty="0"/>
          </a:p>
        </p:txBody>
      </p:sp>
      <p:pic>
        <p:nvPicPr>
          <p:cNvPr id="7" name="Picture 6"/>
          <p:cNvPicPr>
            <a:picLocks noChangeAspect="1"/>
          </p:cNvPicPr>
          <p:nvPr/>
        </p:nvPicPr>
        <p:blipFill>
          <a:blip r:embed="rId2"/>
          <a:stretch>
            <a:fillRect/>
          </a:stretch>
        </p:blipFill>
        <p:spPr>
          <a:xfrm>
            <a:off x="4343400" y="1371600"/>
            <a:ext cx="4618028" cy="4327889"/>
          </a:xfrm>
          <a:prstGeom prst="rect">
            <a:avLst/>
          </a:prstGeom>
        </p:spPr>
      </p:pic>
    </p:spTree>
    <p:extLst>
      <p:ext uri="{BB962C8B-B14F-4D97-AF65-F5344CB8AC3E}">
        <p14:creationId xmlns:p14="http://schemas.microsoft.com/office/powerpoint/2010/main" val="411997029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dirty="0"/>
              <a:t>Band with Concert Booking Information</a:t>
            </a:r>
          </a:p>
        </p:txBody>
      </p:sp>
      <p:sp>
        <p:nvSpPr>
          <p:cNvPr id="3" name="Text Placeholder 2"/>
          <p:cNvSpPr>
            <a:spLocks noGrp="1"/>
          </p:cNvSpPr>
          <p:nvPr>
            <p:ph type="body" sz="quarter" idx="10"/>
          </p:nvPr>
        </p:nvSpPr>
        <p:spPr>
          <a:xfrm>
            <a:off x="381000" y="838200"/>
            <a:ext cx="8382000" cy="1484048"/>
          </a:xfrm>
        </p:spPr>
        <p:txBody>
          <a:bodyPr/>
          <a:lstStyle/>
          <a:p>
            <a:r>
              <a:rPr lang="en-US" sz="2400" dirty="0"/>
              <a:t>Note: The association class (Booking) also provides a name and meaning for the association</a:t>
            </a:r>
          </a:p>
          <a:p>
            <a:r>
              <a:rPr lang="en-US" sz="2400" dirty="0"/>
              <a:t>Given the keys you identified, what is the key for the Booking class? Does it uniquely identify instances? </a:t>
            </a:r>
          </a:p>
          <a:p>
            <a:endParaRPr lang="en-US" dirty="0"/>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37</a:t>
            </a:fld>
            <a:endParaRPr lang="en-US" altLang="en-US"/>
          </a:p>
        </p:txBody>
      </p:sp>
      <p:sp>
        <p:nvSpPr>
          <p:cNvPr id="5" name="Footer Placeholder 4"/>
          <p:cNvSpPr>
            <a:spLocks noGrp="1"/>
          </p:cNvSpPr>
          <p:nvPr>
            <p:ph type="ftr" sz="quarter" idx="3"/>
          </p:nvPr>
        </p:nvSpPr>
        <p:spPr/>
        <p:txBody>
          <a:bodyPr/>
          <a:lstStyle/>
          <a:p>
            <a:r>
              <a:rPr lang="en-US" altLang="en-US"/>
              <a:t>Systems Analysis and Design in a Changing World, 7th Edition – Chapter 4                                                          ©2016. Cengage Learning. All rights reserved.</a:t>
            </a:r>
            <a:endParaRPr lang="en-US" altLang="en-US" dirty="0"/>
          </a:p>
        </p:txBody>
      </p:sp>
      <p:pic>
        <p:nvPicPr>
          <p:cNvPr id="6" name="Picture 5"/>
          <p:cNvPicPr>
            <a:picLocks noChangeAspect="1"/>
          </p:cNvPicPr>
          <p:nvPr/>
        </p:nvPicPr>
        <p:blipFill>
          <a:blip r:embed="rId2"/>
          <a:stretch>
            <a:fillRect/>
          </a:stretch>
        </p:blipFill>
        <p:spPr>
          <a:xfrm>
            <a:off x="1447801" y="2306484"/>
            <a:ext cx="5692362" cy="3690746"/>
          </a:xfrm>
          <a:prstGeom prst="rect">
            <a:avLst/>
          </a:prstGeom>
        </p:spPr>
      </p:pic>
    </p:spTree>
    <p:extLst>
      <p:ext uri="{BB962C8B-B14F-4D97-AF65-F5344CB8AC3E}">
        <p14:creationId xmlns:p14="http://schemas.microsoft.com/office/powerpoint/2010/main" val="303883391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altLang="en-US" sz="3200"/>
              <a:t>More Complex Issues about Classes:</a:t>
            </a:r>
            <a:br>
              <a:rPr lang="en-US" altLang="en-US" sz="3200"/>
            </a:br>
            <a:r>
              <a:rPr lang="en-US" altLang="en-US" sz="2400"/>
              <a:t>Generalization/Specialization Relationships</a:t>
            </a:r>
          </a:p>
        </p:txBody>
      </p:sp>
      <p:sp>
        <p:nvSpPr>
          <p:cNvPr id="2" name="Text Placeholder 1"/>
          <p:cNvSpPr>
            <a:spLocks noGrp="1"/>
          </p:cNvSpPr>
          <p:nvPr>
            <p:ph type="body" sz="quarter" idx="10"/>
          </p:nvPr>
        </p:nvSpPr>
        <p:spPr>
          <a:xfrm>
            <a:off x="381000" y="1312883"/>
            <a:ext cx="8382000" cy="4555093"/>
          </a:xfrm>
        </p:spPr>
        <p:txBody>
          <a:bodyPr/>
          <a:lstStyle/>
          <a:p>
            <a:r>
              <a:rPr lang="en-GB" altLang="en-US" sz="2400" dirty="0"/>
              <a:t>Generalization/Specialization</a:t>
            </a:r>
          </a:p>
          <a:p>
            <a:pPr lvl="1"/>
            <a:r>
              <a:rPr lang="en-GB" altLang="en-US" sz="2000" dirty="0"/>
              <a:t>A hierarchical relationship where subordinate classes are special types of the superior classes. Often called an Inheritance Hierarchy</a:t>
            </a:r>
          </a:p>
          <a:p>
            <a:r>
              <a:rPr lang="en-GB" altLang="en-US" sz="2400" dirty="0"/>
              <a:t>Superclass</a:t>
            </a:r>
          </a:p>
          <a:p>
            <a:pPr lvl="1"/>
            <a:r>
              <a:rPr lang="en-GB" altLang="en-US" sz="2000" dirty="0"/>
              <a:t>the superior or more general class in a generalization/specialization hierarchy</a:t>
            </a:r>
          </a:p>
          <a:p>
            <a:r>
              <a:rPr lang="en-GB" altLang="en-US" sz="2400" dirty="0"/>
              <a:t>Subclass </a:t>
            </a:r>
          </a:p>
          <a:p>
            <a:pPr lvl="1"/>
            <a:r>
              <a:rPr lang="en-GB" altLang="en-US" sz="2000" dirty="0"/>
              <a:t>the subordinate or more specialized class in a generalization/specialization hierarchy</a:t>
            </a:r>
          </a:p>
          <a:p>
            <a:r>
              <a:rPr lang="en-GB" altLang="en-US" sz="2400" dirty="0"/>
              <a:t>Inheritance </a:t>
            </a:r>
          </a:p>
          <a:p>
            <a:pPr lvl="1"/>
            <a:r>
              <a:rPr lang="en-GB" altLang="en-US" sz="2000" dirty="0"/>
              <a:t>the concept that subclasses classes inherit characteristics of the more general superclass</a:t>
            </a:r>
          </a:p>
          <a:p>
            <a:endParaRPr lang="en-US" dirty="0"/>
          </a:p>
        </p:txBody>
      </p:sp>
      <p:sp>
        <p:nvSpPr>
          <p:cNvPr id="5" name="Slide Number Placeholder 5"/>
          <p:cNvSpPr>
            <a:spLocks noGrp="1"/>
          </p:cNvSpPr>
          <p:nvPr>
            <p:ph type="sldNum" sz="quarter" idx="4"/>
          </p:nvPr>
        </p:nvSpPr>
        <p:spPr>
          <a:prstGeom prst="rect">
            <a:avLst/>
          </a:prstGeom>
        </p:spPr>
        <p:txBody>
          <a:bodyPr/>
          <a:lstStyle/>
          <a:p>
            <a:fld id="{D15A47D4-D33A-473F-98F2-3E2F6D39853C}" type="slidenum">
              <a:rPr lang="en-US" altLang="en-US"/>
              <a:pPr/>
              <a:t>38</a:t>
            </a:fld>
            <a:endParaRPr lang="en-US" altLang="en-US"/>
          </a:p>
        </p:txBody>
      </p:sp>
      <p:sp>
        <p:nvSpPr>
          <p:cNvPr id="4" name="Footer Placeholder 4"/>
          <p:cNvSpPr>
            <a:spLocks noGrp="1"/>
          </p:cNvSpPr>
          <p:nvPr>
            <p:ph type="ftr" sz="quarter" idx="3"/>
          </p:nvPr>
        </p:nvSpPr>
        <p:spPr>
          <a:prstGeom prst="rect">
            <a:avLst/>
          </a:prstGeom>
        </p:spPr>
        <p:txBody>
          <a:bodyPr/>
          <a:lstStyle/>
          <a:p>
            <a:r>
              <a:rPr lang="en-US" altLang="en-US"/>
              <a:t>Systems Analysis and Design in a Changing World, 7th Edition – Chapter 4                                                          ©2016. Cengage Learning. All rights reserved.</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457200" y="122238"/>
            <a:ext cx="7543800" cy="775597"/>
          </a:xfrm>
        </p:spPr>
        <p:txBody>
          <a:bodyPr/>
          <a:lstStyle/>
          <a:p>
            <a:r>
              <a:rPr lang="en-US" altLang="en-US" sz="3200" dirty="0"/>
              <a:t>Generalization/Specialization</a:t>
            </a:r>
            <a:br>
              <a:rPr lang="en-US" altLang="en-US" sz="3200" dirty="0"/>
            </a:br>
            <a:endParaRPr lang="en-US" altLang="en-US" sz="2400" dirty="0"/>
          </a:p>
        </p:txBody>
      </p:sp>
      <p:sp>
        <p:nvSpPr>
          <p:cNvPr id="5" name="Footer Placeholder 4"/>
          <p:cNvSpPr>
            <a:spLocks noGrp="1"/>
          </p:cNvSpPr>
          <p:nvPr>
            <p:ph type="ftr" sz="quarter" idx="3"/>
          </p:nvPr>
        </p:nvSpPr>
        <p:spPr>
          <a:xfrm>
            <a:off x="0" y="6248400"/>
            <a:ext cx="5486400" cy="457200"/>
          </a:xfrm>
          <a:prstGeom prst="rect">
            <a:avLst/>
          </a:prstGeom>
        </p:spPr>
        <p:txBody>
          <a:bodyPr/>
          <a:lstStyle/>
          <a:p>
            <a:r>
              <a:rPr lang="en-US" altLang="en-US"/>
              <a:t>Systems Analysis and Design in a Changing World, 7th Edition – Chapter 4                                                          ©2016. Cengage Learning. All rights reserved.</a:t>
            </a:r>
          </a:p>
        </p:txBody>
      </p:sp>
      <p:sp>
        <p:nvSpPr>
          <p:cNvPr id="6" name="Slide Number Placeholder 5"/>
          <p:cNvSpPr>
            <a:spLocks noGrp="1"/>
          </p:cNvSpPr>
          <p:nvPr>
            <p:ph type="sldNum" sz="quarter" idx="4"/>
          </p:nvPr>
        </p:nvSpPr>
        <p:spPr>
          <a:xfrm>
            <a:off x="8001000" y="6248400"/>
            <a:ext cx="1143000" cy="457200"/>
          </a:xfrm>
          <a:prstGeom prst="rect">
            <a:avLst/>
          </a:prstGeom>
        </p:spPr>
        <p:txBody>
          <a:bodyPr/>
          <a:lstStyle/>
          <a:p>
            <a:fld id="{33045792-45B2-4BB4-9CB2-D70B0F337346}" type="slidenum">
              <a:rPr lang="en-US" altLang="en-US"/>
              <a:pPr/>
              <a:t>39</a:t>
            </a:fld>
            <a:endParaRPr lang="en-US" altLang="en-US"/>
          </a:p>
        </p:txBody>
      </p:sp>
      <p:sp>
        <p:nvSpPr>
          <p:cNvPr id="317444" name="Rectangle 4"/>
          <p:cNvSpPr>
            <a:spLocks noChangeArrowheads="1"/>
          </p:cNvSpPr>
          <p:nvPr/>
        </p:nvSpPr>
        <p:spPr bwMode="auto">
          <a:xfrm>
            <a:off x="533400" y="1676400"/>
            <a:ext cx="8001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200">
                <a:solidFill>
                  <a:schemeClr val="tx1"/>
                </a:solidFill>
                <a:latin typeface="Arial" panose="020B0604020202020204" pitchFamily="34" charset="0"/>
                <a:cs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100">
                <a:solidFill>
                  <a:schemeClr val="tx1"/>
                </a:solidFill>
                <a:latin typeface="Arial" panose="020B0604020202020204" pitchFamily="34" charset="0"/>
                <a:cs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9pPr>
          </a:lstStyle>
          <a:p>
            <a:endParaRPr lang="en-GB" altLang="en-US" sz="2400"/>
          </a:p>
        </p:txBody>
      </p:sp>
      <p:pic>
        <p:nvPicPr>
          <p:cNvPr id="3" name="Picture 2"/>
          <p:cNvPicPr>
            <a:picLocks noChangeAspect="1"/>
          </p:cNvPicPr>
          <p:nvPr/>
        </p:nvPicPr>
        <p:blipFill>
          <a:blip r:embed="rId2"/>
          <a:stretch>
            <a:fillRect/>
          </a:stretch>
        </p:blipFill>
        <p:spPr>
          <a:xfrm>
            <a:off x="685800" y="1096417"/>
            <a:ext cx="7440747" cy="4642088"/>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457200" y="122238"/>
            <a:ext cx="7543800" cy="1020762"/>
          </a:xfrm>
        </p:spPr>
        <p:txBody>
          <a:bodyPr/>
          <a:lstStyle/>
          <a:p>
            <a:r>
              <a:rPr lang="en-US" altLang="en-US" dirty="0"/>
              <a:t>Learning Objectives</a:t>
            </a:r>
          </a:p>
        </p:txBody>
      </p:sp>
      <p:sp>
        <p:nvSpPr>
          <p:cNvPr id="192516" name="Rectangle 4"/>
          <p:cNvSpPr>
            <a:spLocks noGrp="1" noChangeArrowheads="1"/>
          </p:cNvSpPr>
          <p:nvPr>
            <p:ph idx="1"/>
          </p:nvPr>
        </p:nvSpPr>
        <p:spPr>
          <a:xfrm>
            <a:off x="381000" y="1295400"/>
            <a:ext cx="8305800" cy="3693319"/>
          </a:xfrm>
        </p:spPr>
        <p:txBody>
          <a:bodyPr/>
          <a:lstStyle/>
          <a:p>
            <a:r>
              <a:rPr lang="en-US" altLang="zh-CN" sz="2400" dirty="0">
                <a:ea typeface="宋体" panose="02010600030101010101" pitchFamily="2" charset="-122"/>
              </a:rPr>
              <a:t>Explain how the concept of “things” in the problem domain also define requirements</a:t>
            </a:r>
          </a:p>
          <a:p>
            <a:r>
              <a:rPr lang="en-US" altLang="zh-CN" sz="2400" dirty="0">
                <a:ea typeface="宋体" panose="02010600030101010101" pitchFamily="2" charset="-122"/>
              </a:rPr>
              <a:t>Identify and analyze data entities and domain classes needed in the system</a:t>
            </a:r>
          </a:p>
          <a:p>
            <a:r>
              <a:rPr lang="en-US" altLang="zh-CN" sz="2400" dirty="0">
                <a:ea typeface="宋体" panose="02010600030101010101" pitchFamily="2" charset="-122"/>
              </a:rPr>
              <a:t>Read, interpret, and create an entity-relationship diagram</a:t>
            </a:r>
          </a:p>
          <a:p>
            <a:r>
              <a:rPr lang="en-US" altLang="zh-CN" sz="2400" dirty="0">
                <a:ea typeface="宋体" panose="02010600030101010101" pitchFamily="2" charset="-122"/>
              </a:rPr>
              <a:t>Read, interpret, and create a domain model class diagram</a:t>
            </a:r>
          </a:p>
          <a:p>
            <a:r>
              <a:rPr lang="en-US" altLang="zh-CN" sz="2400" dirty="0">
                <a:ea typeface="宋体" panose="02010600030101010101" pitchFamily="2" charset="-122"/>
              </a:rPr>
              <a:t>Understand the domain model class diagram for the RMO Consolidated Sales and Marketing System</a:t>
            </a:r>
          </a:p>
          <a:p>
            <a:r>
              <a:rPr lang="en-US" altLang="zh-CN" sz="2400" dirty="0">
                <a:ea typeface="宋体" panose="02010600030101010101" pitchFamily="2" charset="-122"/>
              </a:rPr>
              <a:t>Read, interpret, and create a state machine diagram that models object behavior</a:t>
            </a:r>
          </a:p>
        </p:txBody>
      </p:sp>
      <p:sp>
        <p:nvSpPr>
          <p:cNvPr id="4" name="Footer Placeholder 4"/>
          <p:cNvSpPr>
            <a:spLocks noGrp="1"/>
          </p:cNvSpPr>
          <p:nvPr>
            <p:ph type="ftr" sz="quarter" idx="3"/>
          </p:nvPr>
        </p:nvSpPr>
        <p:spPr>
          <a:xfrm>
            <a:off x="0" y="6248400"/>
            <a:ext cx="5486400" cy="457200"/>
          </a:xfrm>
          <a:prstGeom prst="rect">
            <a:avLst/>
          </a:prstGeom>
        </p:spPr>
        <p:txBody>
          <a:bodyPr/>
          <a:lstStyle/>
          <a:p>
            <a:r>
              <a:rPr lang="en-US" altLang="en-US"/>
              <a:t>Systems Analysis and Design in a Changing World, 7th Edition – Chapter 4                                                          ©2016. Cengage Learning. All rights reserved.</a:t>
            </a:r>
            <a:endParaRPr lang="en-US" altLang="en-US" dirty="0"/>
          </a:p>
        </p:txBody>
      </p:sp>
      <p:sp>
        <p:nvSpPr>
          <p:cNvPr id="5" name="Slide Number Placeholder 5"/>
          <p:cNvSpPr>
            <a:spLocks noGrp="1"/>
          </p:cNvSpPr>
          <p:nvPr>
            <p:ph type="sldNum" sz="quarter" idx="4"/>
          </p:nvPr>
        </p:nvSpPr>
        <p:spPr>
          <a:xfrm>
            <a:off x="8001000" y="6248400"/>
            <a:ext cx="1143000" cy="457200"/>
          </a:xfrm>
          <a:prstGeom prst="rect">
            <a:avLst/>
          </a:prstGeom>
        </p:spPr>
        <p:txBody>
          <a:bodyPr/>
          <a:lstStyle/>
          <a:p>
            <a:fld id="{2CD806F4-244E-4B12-A41A-28229064DAB0}" type="slidenum">
              <a:rPr lang="en-US" altLang="en-US"/>
              <a:pPr/>
              <a:t>4</a:t>
            </a:fld>
            <a:endParaRPr lang="en-US" altLang="en-US"/>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en-US" sz="3200" dirty="0"/>
              <a:t>Generalization/Specialization</a:t>
            </a:r>
            <a:br>
              <a:rPr lang="en-US" altLang="en-US" sz="3200" dirty="0"/>
            </a:br>
            <a:r>
              <a:rPr lang="en-US" altLang="en-US" sz="2400" dirty="0"/>
              <a:t>Inheritance for RMO Three Types of Sales</a:t>
            </a:r>
          </a:p>
        </p:txBody>
      </p:sp>
      <p:sp>
        <p:nvSpPr>
          <p:cNvPr id="2" name="Text Placeholder 1"/>
          <p:cNvSpPr>
            <a:spLocks noGrp="1"/>
          </p:cNvSpPr>
          <p:nvPr>
            <p:ph type="body" sz="quarter" idx="10"/>
          </p:nvPr>
        </p:nvSpPr>
        <p:spPr>
          <a:xfrm>
            <a:off x="381000" y="1119232"/>
            <a:ext cx="8382000" cy="2357568"/>
          </a:xfrm>
        </p:spPr>
        <p:txBody>
          <a:bodyPr/>
          <a:lstStyle/>
          <a:p>
            <a:r>
              <a:rPr lang="en-GB" altLang="en-US" sz="2400" dirty="0"/>
              <a:t>Abstract class— a class that allow subclasses to inherit characteristics but never gets instantiated. In Italics (</a:t>
            </a:r>
            <a:r>
              <a:rPr lang="en-GB" altLang="en-US" sz="2400" i="1" dirty="0"/>
              <a:t>Sale</a:t>
            </a:r>
            <a:r>
              <a:rPr lang="en-GB" altLang="en-US" sz="2400" dirty="0"/>
              <a:t>)</a:t>
            </a:r>
          </a:p>
          <a:p>
            <a:r>
              <a:rPr lang="en-GB" altLang="en-US" sz="2400" dirty="0"/>
              <a:t>Concrete class— a class that can have instances</a:t>
            </a:r>
          </a:p>
          <a:p>
            <a:r>
              <a:rPr lang="en-GB" altLang="en-US" sz="2400" dirty="0"/>
              <a:t>Inheritance – Attributes of </a:t>
            </a:r>
            <a:r>
              <a:rPr lang="en-GB" altLang="en-US" sz="2400" dirty="0" err="1"/>
              <a:t>OnlineSale</a:t>
            </a:r>
            <a:r>
              <a:rPr lang="en-GB" altLang="en-US" sz="2400" dirty="0"/>
              <a:t> are: </a:t>
            </a:r>
          </a:p>
          <a:p>
            <a:pPr lvl="1"/>
            <a:r>
              <a:rPr lang="en-GB" altLang="en-US" sz="2000" dirty="0" err="1"/>
              <a:t>timeOnSite</a:t>
            </a:r>
            <a:r>
              <a:rPr lang="en-GB" altLang="en-US" sz="2000" dirty="0"/>
              <a:t>, </a:t>
            </a:r>
            <a:r>
              <a:rPr lang="en-GB" altLang="en-US" sz="2000" dirty="0" err="1"/>
              <a:t>chatUse</a:t>
            </a:r>
            <a:r>
              <a:rPr lang="en-GB" altLang="en-US" sz="2000" dirty="0"/>
              <a:t>, </a:t>
            </a:r>
            <a:r>
              <a:rPr lang="en-GB" altLang="en-US" sz="2000" dirty="0" err="1"/>
              <a:t>saleDateTime</a:t>
            </a:r>
            <a:r>
              <a:rPr lang="en-GB" altLang="en-US" sz="2000" dirty="0"/>
              <a:t>, </a:t>
            </a:r>
            <a:r>
              <a:rPr lang="en-GB" altLang="en-US" sz="2000" dirty="0" err="1"/>
              <a:t>priorityCode</a:t>
            </a:r>
            <a:r>
              <a:rPr lang="en-GB" altLang="en-US" sz="2000" dirty="0"/>
              <a:t>, S&amp;H, tax, </a:t>
            </a:r>
            <a:r>
              <a:rPr lang="en-GB" altLang="en-US" sz="2000" dirty="0" err="1"/>
              <a:t>totalAmt</a:t>
            </a:r>
            <a:r>
              <a:rPr lang="en-GB" altLang="en-US" sz="2000" dirty="0"/>
              <a:t>…</a:t>
            </a:r>
          </a:p>
          <a:p>
            <a:endParaRPr lang="en-US" dirty="0"/>
          </a:p>
        </p:txBody>
      </p:sp>
      <p:sp>
        <p:nvSpPr>
          <p:cNvPr id="7" name="Slide Number Placeholder 5"/>
          <p:cNvSpPr>
            <a:spLocks noGrp="1"/>
          </p:cNvSpPr>
          <p:nvPr>
            <p:ph type="sldNum" sz="quarter" idx="4"/>
          </p:nvPr>
        </p:nvSpPr>
        <p:spPr>
          <a:prstGeom prst="rect">
            <a:avLst/>
          </a:prstGeom>
        </p:spPr>
        <p:txBody>
          <a:bodyPr/>
          <a:lstStyle/>
          <a:p>
            <a:fld id="{E5E8C225-C8F2-4AFB-AFA7-620748900439}" type="slidenum">
              <a:rPr lang="en-US" altLang="en-US"/>
              <a:pPr/>
              <a:t>40</a:t>
            </a:fld>
            <a:endParaRPr lang="en-US" altLang="en-US"/>
          </a:p>
        </p:txBody>
      </p:sp>
      <p:sp>
        <p:nvSpPr>
          <p:cNvPr id="6" name="Footer Placeholder 4"/>
          <p:cNvSpPr>
            <a:spLocks noGrp="1"/>
          </p:cNvSpPr>
          <p:nvPr>
            <p:ph type="ftr" sz="quarter" idx="3"/>
          </p:nvPr>
        </p:nvSpPr>
        <p:spPr>
          <a:prstGeom prst="rect">
            <a:avLst/>
          </a:prstGeom>
        </p:spPr>
        <p:txBody>
          <a:bodyPr/>
          <a:lstStyle/>
          <a:p>
            <a:r>
              <a:rPr lang="en-US" altLang="en-US"/>
              <a:t>Systems Analysis and Design in a Changing World, 7th Edition – Chapter 4                                                          ©2016. Cengage Learning. All rights reserved.</a:t>
            </a:r>
          </a:p>
        </p:txBody>
      </p:sp>
      <p:sp>
        <p:nvSpPr>
          <p:cNvPr id="320515" name="Rectangle 3"/>
          <p:cNvSpPr>
            <a:spLocks noChangeArrowheads="1"/>
          </p:cNvSpPr>
          <p:nvPr/>
        </p:nvSpPr>
        <p:spPr bwMode="auto">
          <a:xfrm>
            <a:off x="533400" y="1676400"/>
            <a:ext cx="8001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200">
                <a:solidFill>
                  <a:schemeClr val="tx1"/>
                </a:solidFill>
                <a:latin typeface="Arial" panose="020B0604020202020204" pitchFamily="34" charset="0"/>
                <a:cs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100">
                <a:solidFill>
                  <a:schemeClr val="tx1"/>
                </a:solidFill>
                <a:latin typeface="Arial" panose="020B0604020202020204" pitchFamily="34" charset="0"/>
                <a:cs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9pPr>
          </a:lstStyle>
          <a:p>
            <a:endParaRPr lang="en-GB" altLang="en-US" sz="2400"/>
          </a:p>
        </p:txBody>
      </p:sp>
      <p:pic>
        <p:nvPicPr>
          <p:cNvPr id="3" name="Picture 2"/>
          <p:cNvPicPr>
            <a:picLocks noChangeAspect="1"/>
          </p:cNvPicPr>
          <p:nvPr/>
        </p:nvPicPr>
        <p:blipFill>
          <a:blip r:embed="rId2"/>
          <a:stretch>
            <a:fillRect/>
          </a:stretch>
        </p:blipFill>
        <p:spPr>
          <a:xfrm>
            <a:off x="1563030" y="2951855"/>
            <a:ext cx="5980770" cy="3067945"/>
          </a:xfrm>
          <a:prstGeom prst="rect">
            <a:avLst/>
          </a:prstGeom>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412874"/>
            <a:ext cx="2743200" cy="2603790"/>
          </a:xfrm>
        </p:spPr>
        <p:txBody>
          <a:bodyPr/>
          <a:lstStyle/>
          <a:p>
            <a:r>
              <a:rPr lang="en-GB" altLang="en-US" sz="2000" dirty="0"/>
              <a:t>A </a:t>
            </a:r>
            <a:r>
              <a:rPr lang="en-GB" altLang="en-US" sz="2000" dirty="0" err="1"/>
              <a:t>SavingsAccount</a:t>
            </a:r>
            <a:r>
              <a:rPr lang="en-GB" altLang="en-US" sz="2000" dirty="0"/>
              <a:t> has 4 attributes</a:t>
            </a:r>
          </a:p>
          <a:p>
            <a:r>
              <a:rPr lang="en-GB" altLang="en-US" sz="2000" dirty="0"/>
              <a:t>A </a:t>
            </a:r>
            <a:r>
              <a:rPr lang="en-GB" altLang="en-US" sz="2000" dirty="0" err="1"/>
              <a:t>CheckingAccount</a:t>
            </a:r>
            <a:r>
              <a:rPr lang="en-GB" altLang="en-US" sz="2000" dirty="0"/>
              <a:t> has 5 attributes </a:t>
            </a:r>
          </a:p>
          <a:p>
            <a:r>
              <a:rPr lang="en-GB" altLang="en-US" sz="2000" dirty="0"/>
              <a:t>Note: the subclasses inherit the associations too</a:t>
            </a:r>
          </a:p>
          <a:p>
            <a:endParaRPr lang="en-US" dirty="0"/>
          </a:p>
        </p:txBody>
      </p:sp>
      <p:sp>
        <p:nvSpPr>
          <p:cNvPr id="7" name="Slide Number Placeholder 5"/>
          <p:cNvSpPr>
            <a:spLocks noGrp="1"/>
          </p:cNvSpPr>
          <p:nvPr>
            <p:ph type="sldNum" sz="quarter" idx="4"/>
          </p:nvPr>
        </p:nvSpPr>
        <p:spPr>
          <a:prstGeom prst="rect">
            <a:avLst/>
          </a:prstGeom>
        </p:spPr>
        <p:txBody>
          <a:bodyPr/>
          <a:lstStyle/>
          <a:p>
            <a:fld id="{732B46ED-0576-483D-BCB3-D47E0E751764}" type="slidenum">
              <a:rPr lang="en-US" altLang="en-US"/>
              <a:pPr/>
              <a:t>41</a:t>
            </a:fld>
            <a:endParaRPr lang="en-US" altLang="en-US"/>
          </a:p>
        </p:txBody>
      </p:sp>
      <p:sp>
        <p:nvSpPr>
          <p:cNvPr id="6" name="Footer Placeholder 4"/>
          <p:cNvSpPr>
            <a:spLocks noGrp="1"/>
          </p:cNvSpPr>
          <p:nvPr>
            <p:ph type="ftr" sz="quarter" idx="3"/>
          </p:nvPr>
        </p:nvSpPr>
        <p:spPr>
          <a:prstGeom prst="rect">
            <a:avLst/>
          </a:prstGeom>
        </p:spPr>
        <p:txBody>
          <a:bodyPr/>
          <a:lstStyle/>
          <a:p>
            <a:r>
              <a:rPr lang="en-US" altLang="en-US"/>
              <a:t>Systems Analysis and Design in a Changing World, 7th Edition – Chapter 4                                                          ©2016. Cengage Learning. All rights reserved.</a:t>
            </a:r>
          </a:p>
        </p:txBody>
      </p:sp>
      <p:sp>
        <p:nvSpPr>
          <p:cNvPr id="325635" name="Rectangle 3"/>
          <p:cNvSpPr>
            <a:spLocks noChangeArrowheads="1"/>
          </p:cNvSpPr>
          <p:nvPr/>
        </p:nvSpPr>
        <p:spPr bwMode="auto">
          <a:xfrm>
            <a:off x="533400" y="1676400"/>
            <a:ext cx="8001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200">
                <a:solidFill>
                  <a:schemeClr val="tx1"/>
                </a:solidFill>
                <a:latin typeface="Arial" panose="020B0604020202020204" pitchFamily="34" charset="0"/>
                <a:cs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100">
                <a:solidFill>
                  <a:schemeClr val="tx1"/>
                </a:solidFill>
                <a:latin typeface="Arial" panose="020B0604020202020204" pitchFamily="34" charset="0"/>
                <a:cs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9pPr>
          </a:lstStyle>
          <a:p>
            <a:endParaRPr lang="en-GB" altLang="en-US" sz="2400"/>
          </a:p>
        </p:txBody>
      </p:sp>
      <p:pic>
        <p:nvPicPr>
          <p:cNvPr id="8" name="Picture 7"/>
          <p:cNvPicPr>
            <a:picLocks noChangeAspect="1"/>
          </p:cNvPicPr>
          <p:nvPr/>
        </p:nvPicPr>
        <p:blipFill>
          <a:blip r:embed="rId2"/>
          <a:stretch>
            <a:fillRect/>
          </a:stretch>
        </p:blipFill>
        <p:spPr>
          <a:xfrm>
            <a:off x="3495146" y="766588"/>
            <a:ext cx="5076488" cy="5177012"/>
          </a:xfrm>
          <a:prstGeom prst="rect">
            <a:avLst/>
          </a:prstGeom>
        </p:spPr>
      </p:pic>
      <p:sp>
        <p:nvSpPr>
          <p:cNvPr id="325634" name="Rectangle 2"/>
          <p:cNvSpPr>
            <a:spLocks noGrp="1" noChangeArrowheads="1"/>
          </p:cNvSpPr>
          <p:nvPr>
            <p:ph type="title"/>
          </p:nvPr>
        </p:nvSpPr>
        <p:spPr/>
        <p:txBody>
          <a:bodyPr/>
          <a:lstStyle/>
          <a:p>
            <a:r>
              <a:rPr lang="en-US" altLang="en-US" sz="3200" dirty="0"/>
              <a:t>Generalization/Specialization</a:t>
            </a:r>
            <a:br>
              <a:rPr lang="en-US" altLang="en-US" sz="2800" dirty="0"/>
            </a:br>
            <a:r>
              <a:rPr lang="en-US" altLang="en-US" sz="2000" dirty="0"/>
              <a:t>Inheritance for the Bank with Special Types of Accounts</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ltLang="en-US" sz="3200" dirty="0"/>
              <a:t>More Complex Issues about Classes:</a:t>
            </a:r>
            <a:br>
              <a:rPr lang="en-US" altLang="en-US" sz="3200" dirty="0"/>
            </a:br>
            <a:r>
              <a:rPr lang="en-US" altLang="en-US" sz="2800" dirty="0"/>
              <a:t>Whole Part Relationships</a:t>
            </a:r>
          </a:p>
        </p:txBody>
      </p:sp>
      <p:sp>
        <p:nvSpPr>
          <p:cNvPr id="2" name="Content Placeholder 1"/>
          <p:cNvSpPr>
            <a:spLocks noGrp="1"/>
          </p:cNvSpPr>
          <p:nvPr>
            <p:ph idx="1"/>
          </p:nvPr>
        </p:nvSpPr>
        <p:spPr>
          <a:xfrm>
            <a:off x="381000" y="1412875"/>
            <a:ext cx="8382000" cy="4647426"/>
          </a:xfrm>
        </p:spPr>
        <p:txBody>
          <a:bodyPr/>
          <a:lstStyle/>
          <a:p>
            <a:r>
              <a:rPr lang="en-GB" altLang="en-US" sz="2400" dirty="0"/>
              <a:t>Whole-part relationship— a relationship between classes where one class is part of or a component portion of another class</a:t>
            </a:r>
            <a:endParaRPr lang="en-GB" altLang="en-US" sz="2800" dirty="0"/>
          </a:p>
          <a:p>
            <a:r>
              <a:rPr lang="en-GB" altLang="en-US" sz="2400" dirty="0"/>
              <a:t>Aggregation— a whole part relationship where the component part exists separately and can be removed and replaced (UML diamond symbol on next slide)</a:t>
            </a:r>
          </a:p>
          <a:p>
            <a:pPr lvl="1"/>
            <a:r>
              <a:rPr lang="en-GB" altLang="en-US" sz="2000" dirty="0"/>
              <a:t>Computer has disk storage devices (storage devices exist apart from computer)</a:t>
            </a:r>
          </a:p>
          <a:p>
            <a:pPr lvl="1"/>
            <a:r>
              <a:rPr lang="en-GB" altLang="en-US" sz="2000" dirty="0"/>
              <a:t>Car has wheels (wheels can be removed and still be wheels)</a:t>
            </a:r>
          </a:p>
          <a:p>
            <a:r>
              <a:rPr lang="en-GB" altLang="en-US" sz="2400" dirty="0"/>
              <a:t>Composition— a whole part relationship where the parts cannot be removed (filled in diamond symbol)</a:t>
            </a:r>
          </a:p>
          <a:p>
            <a:pPr lvl="1"/>
            <a:r>
              <a:rPr lang="en-GB" altLang="en-US" sz="2000" dirty="0" err="1"/>
              <a:t>OrderItem</a:t>
            </a:r>
            <a:r>
              <a:rPr lang="en-GB" altLang="en-US" sz="2000" dirty="0"/>
              <a:t> on an Order (without the Order, there are no </a:t>
            </a:r>
            <a:r>
              <a:rPr lang="en-GB" altLang="en-US" sz="2000" dirty="0" err="1"/>
              <a:t>OrderIterms</a:t>
            </a:r>
            <a:r>
              <a:rPr lang="en-GB" altLang="en-US" sz="2000" dirty="0"/>
              <a:t>)</a:t>
            </a:r>
          </a:p>
          <a:p>
            <a:pPr lvl="1"/>
            <a:r>
              <a:rPr lang="en-GB" altLang="en-US" sz="2000" dirty="0"/>
              <a:t>Chip has circuits (without the chip, there are no circuits)</a:t>
            </a:r>
          </a:p>
          <a:p>
            <a:endParaRPr lang="en-US" dirty="0"/>
          </a:p>
        </p:txBody>
      </p:sp>
      <p:sp>
        <p:nvSpPr>
          <p:cNvPr id="5" name="Slide Number Placeholder 5"/>
          <p:cNvSpPr>
            <a:spLocks noGrp="1"/>
          </p:cNvSpPr>
          <p:nvPr>
            <p:ph type="sldNum" sz="quarter" idx="4"/>
          </p:nvPr>
        </p:nvSpPr>
        <p:spPr>
          <a:prstGeom prst="rect">
            <a:avLst/>
          </a:prstGeom>
        </p:spPr>
        <p:txBody>
          <a:bodyPr/>
          <a:lstStyle/>
          <a:p>
            <a:fld id="{A812E272-91DF-417A-A46B-54880740457B}" type="slidenum">
              <a:rPr lang="en-US" altLang="en-US"/>
              <a:pPr/>
              <a:t>42</a:t>
            </a:fld>
            <a:endParaRPr lang="en-US" altLang="en-US"/>
          </a:p>
        </p:txBody>
      </p:sp>
      <p:sp>
        <p:nvSpPr>
          <p:cNvPr id="4" name="Footer Placeholder 4"/>
          <p:cNvSpPr>
            <a:spLocks noGrp="1"/>
          </p:cNvSpPr>
          <p:nvPr>
            <p:ph type="ftr" sz="quarter" idx="3"/>
          </p:nvPr>
        </p:nvSpPr>
        <p:spPr>
          <a:prstGeom prst="rect">
            <a:avLst/>
          </a:prstGeom>
        </p:spPr>
        <p:txBody>
          <a:bodyPr/>
          <a:lstStyle/>
          <a:p>
            <a:r>
              <a:rPr lang="en-US" altLang="en-US"/>
              <a:t>Systems Analysis and Design in a Changing World, 7th Edition – Chapter 4                                                          ©2016. Cengage Learning. All rights reserved.</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457200" y="122238"/>
            <a:ext cx="7543800" cy="1020762"/>
          </a:xfrm>
        </p:spPr>
        <p:txBody>
          <a:bodyPr/>
          <a:lstStyle/>
          <a:p>
            <a:r>
              <a:rPr lang="en-US" altLang="en-US" sz="3200"/>
              <a:t>Whole Part Relationships</a:t>
            </a:r>
            <a:br>
              <a:rPr lang="en-US" altLang="en-US" sz="2800"/>
            </a:br>
            <a:r>
              <a:rPr lang="en-US" altLang="en-US" sz="2800"/>
              <a:t>Computer and its Parts</a:t>
            </a:r>
            <a:endParaRPr lang="en-US" altLang="en-US" sz="2000"/>
          </a:p>
        </p:txBody>
      </p:sp>
      <p:sp>
        <p:nvSpPr>
          <p:cNvPr id="6" name="Footer Placeholder 4"/>
          <p:cNvSpPr>
            <a:spLocks noGrp="1"/>
          </p:cNvSpPr>
          <p:nvPr>
            <p:ph type="ftr" sz="quarter" idx="3"/>
          </p:nvPr>
        </p:nvSpPr>
        <p:spPr>
          <a:xfrm>
            <a:off x="0" y="6248400"/>
            <a:ext cx="5486400" cy="457200"/>
          </a:xfrm>
          <a:prstGeom prst="rect">
            <a:avLst/>
          </a:prstGeom>
        </p:spPr>
        <p:txBody>
          <a:bodyPr/>
          <a:lstStyle/>
          <a:p>
            <a:r>
              <a:rPr lang="en-US" altLang="en-US"/>
              <a:t>Systems Analysis and Design in a Changing World, 7th Edition – Chapter 4                                                          ©2016. Cengage Learning. All rights reserved.</a:t>
            </a:r>
          </a:p>
        </p:txBody>
      </p:sp>
      <p:sp>
        <p:nvSpPr>
          <p:cNvPr id="7" name="Slide Number Placeholder 5"/>
          <p:cNvSpPr>
            <a:spLocks noGrp="1"/>
          </p:cNvSpPr>
          <p:nvPr>
            <p:ph type="sldNum" sz="quarter" idx="4"/>
          </p:nvPr>
        </p:nvSpPr>
        <p:spPr>
          <a:xfrm>
            <a:off x="8001000" y="6248400"/>
            <a:ext cx="1143000" cy="457200"/>
          </a:xfrm>
          <a:prstGeom prst="rect">
            <a:avLst/>
          </a:prstGeom>
        </p:spPr>
        <p:txBody>
          <a:bodyPr/>
          <a:lstStyle/>
          <a:p>
            <a:fld id="{234BCE85-C2C7-4172-A778-2B5DC2334EF2}" type="slidenum">
              <a:rPr lang="en-US" altLang="en-US"/>
              <a:pPr/>
              <a:t>43</a:t>
            </a:fld>
            <a:endParaRPr lang="en-US" altLang="en-US"/>
          </a:p>
        </p:txBody>
      </p:sp>
      <p:sp>
        <p:nvSpPr>
          <p:cNvPr id="326659" name="Rectangle 3"/>
          <p:cNvSpPr>
            <a:spLocks noChangeArrowheads="1"/>
          </p:cNvSpPr>
          <p:nvPr/>
        </p:nvSpPr>
        <p:spPr bwMode="auto">
          <a:xfrm>
            <a:off x="533400" y="1676400"/>
            <a:ext cx="8001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200">
                <a:solidFill>
                  <a:schemeClr val="tx1"/>
                </a:solidFill>
                <a:latin typeface="Arial" panose="020B0604020202020204" pitchFamily="34" charset="0"/>
                <a:cs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100">
                <a:solidFill>
                  <a:schemeClr val="tx1"/>
                </a:solidFill>
                <a:latin typeface="Arial" panose="020B0604020202020204" pitchFamily="34" charset="0"/>
                <a:cs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9pPr>
          </a:lstStyle>
          <a:p>
            <a:endParaRPr lang="en-GB" altLang="en-US" sz="2400"/>
          </a:p>
        </p:txBody>
      </p:sp>
      <p:sp>
        <p:nvSpPr>
          <p:cNvPr id="2" name="Content Placeholder 1"/>
          <p:cNvSpPr>
            <a:spLocks noGrp="1"/>
          </p:cNvSpPr>
          <p:nvPr>
            <p:ph idx="1"/>
          </p:nvPr>
        </p:nvSpPr>
        <p:spPr>
          <a:xfrm>
            <a:off x="381000" y="1412874"/>
            <a:ext cx="3048000" cy="1939925"/>
          </a:xfrm>
        </p:spPr>
        <p:txBody>
          <a:bodyPr/>
          <a:lstStyle/>
          <a:p>
            <a:r>
              <a:rPr lang="en-GB" altLang="en-US" sz="2000" dirty="0"/>
              <a:t>Note: this is composition, with diamond symbol. </a:t>
            </a:r>
          </a:p>
          <a:p>
            <a:r>
              <a:rPr lang="en-GB" altLang="en-US" sz="2000" dirty="0"/>
              <a:t>Whole part can have multiplicity symbols, too (not shown)</a:t>
            </a:r>
          </a:p>
          <a:p>
            <a:endParaRPr lang="en-US" dirty="0"/>
          </a:p>
        </p:txBody>
      </p:sp>
      <p:pic>
        <p:nvPicPr>
          <p:cNvPr id="3" name="Picture 2"/>
          <p:cNvPicPr>
            <a:picLocks noChangeAspect="1"/>
          </p:cNvPicPr>
          <p:nvPr/>
        </p:nvPicPr>
        <p:blipFill>
          <a:blip r:embed="rId2"/>
          <a:stretch>
            <a:fillRect/>
          </a:stretch>
        </p:blipFill>
        <p:spPr>
          <a:xfrm>
            <a:off x="3505200" y="914400"/>
            <a:ext cx="5542818" cy="4598904"/>
          </a:xfrm>
          <a:prstGeom prst="rect">
            <a:avLst/>
          </a:prstGeom>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GB" altLang="en-US" sz="3600"/>
              <a:t>More on UML Relationships</a:t>
            </a:r>
            <a:endParaRPr lang="en-US" altLang="en-US" sz="3600"/>
          </a:p>
        </p:txBody>
      </p:sp>
      <p:sp>
        <p:nvSpPr>
          <p:cNvPr id="2" name="Content Placeholder 1"/>
          <p:cNvSpPr>
            <a:spLocks noGrp="1"/>
          </p:cNvSpPr>
          <p:nvPr>
            <p:ph idx="1"/>
          </p:nvPr>
        </p:nvSpPr>
        <p:spPr>
          <a:xfrm>
            <a:off x="304800" y="1085195"/>
            <a:ext cx="8610600" cy="4401205"/>
          </a:xfrm>
        </p:spPr>
        <p:txBody>
          <a:bodyPr/>
          <a:lstStyle/>
          <a:p>
            <a:r>
              <a:rPr lang="en-GB" altLang="en-US" dirty="0"/>
              <a:t>There are actually three types of </a:t>
            </a:r>
            <a:r>
              <a:rPr lang="en-GB" altLang="en-US" b="1" i="1" dirty="0"/>
              <a:t>relationships</a:t>
            </a:r>
            <a:r>
              <a:rPr lang="en-GB" altLang="en-US" dirty="0"/>
              <a:t> in class diagrams</a:t>
            </a:r>
          </a:p>
          <a:p>
            <a:pPr lvl="1"/>
            <a:r>
              <a:rPr lang="en-GB" altLang="en-US" dirty="0"/>
              <a:t>Association Relationships</a:t>
            </a:r>
          </a:p>
          <a:p>
            <a:pPr lvl="2"/>
            <a:r>
              <a:rPr lang="en-GB" altLang="en-US" dirty="0"/>
              <a:t>These are associations discussed previously, just like ERD relationships</a:t>
            </a:r>
          </a:p>
          <a:p>
            <a:pPr lvl="1"/>
            <a:r>
              <a:rPr lang="en-GB" altLang="en-US" dirty="0"/>
              <a:t>Whole Part Relationships</a:t>
            </a:r>
          </a:p>
          <a:p>
            <a:pPr lvl="2"/>
            <a:r>
              <a:rPr lang="en-GB" altLang="en-US" dirty="0"/>
              <a:t>One class is a component or part of another class</a:t>
            </a:r>
          </a:p>
          <a:p>
            <a:pPr lvl="1"/>
            <a:r>
              <a:rPr lang="en-GB" altLang="en-US" dirty="0"/>
              <a:t>Generalizations/Specialization Relationships</a:t>
            </a:r>
          </a:p>
          <a:p>
            <a:pPr lvl="2"/>
            <a:r>
              <a:rPr lang="en-GB" altLang="en-US" dirty="0"/>
              <a:t>Inheritance</a:t>
            </a:r>
          </a:p>
          <a:p>
            <a:r>
              <a:rPr lang="en-GB" altLang="en-US" dirty="0"/>
              <a:t>Try not to confuse relationship with association</a:t>
            </a:r>
          </a:p>
        </p:txBody>
      </p:sp>
      <p:sp>
        <p:nvSpPr>
          <p:cNvPr id="5" name="Slide Number Placeholder 5"/>
          <p:cNvSpPr>
            <a:spLocks noGrp="1"/>
          </p:cNvSpPr>
          <p:nvPr>
            <p:ph type="sldNum" sz="quarter" idx="4"/>
          </p:nvPr>
        </p:nvSpPr>
        <p:spPr>
          <a:prstGeom prst="rect">
            <a:avLst/>
          </a:prstGeom>
        </p:spPr>
        <p:txBody>
          <a:bodyPr/>
          <a:lstStyle/>
          <a:p>
            <a:fld id="{3C747777-97A4-4E71-BE7F-652B2A6473D3}" type="slidenum">
              <a:rPr lang="en-US" altLang="en-US"/>
              <a:pPr/>
              <a:t>44</a:t>
            </a:fld>
            <a:endParaRPr lang="en-US" altLang="en-US"/>
          </a:p>
        </p:txBody>
      </p:sp>
      <p:sp>
        <p:nvSpPr>
          <p:cNvPr id="4" name="Footer Placeholder 4"/>
          <p:cNvSpPr>
            <a:spLocks noGrp="1"/>
          </p:cNvSpPr>
          <p:nvPr>
            <p:ph type="ftr" sz="quarter" idx="3"/>
          </p:nvPr>
        </p:nvSpPr>
        <p:spPr>
          <a:prstGeom prst="rect">
            <a:avLst/>
          </a:prstGeom>
        </p:spPr>
        <p:txBody>
          <a:bodyPr/>
          <a:lstStyle/>
          <a:p>
            <a:r>
              <a:rPr lang="en-US" altLang="en-US"/>
              <a:t>Systems Analysis and Design in a Changing World, 7th Edition – Chapter 4                                                          ©2016. Cengage Learning. All rights reserved.</a:t>
            </a: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GB" altLang="en-US" sz="3200"/>
              <a:t>RMO CSMS Project</a:t>
            </a:r>
            <a:br>
              <a:rPr lang="en-GB" altLang="en-US" sz="3200"/>
            </a:br>
            <a:r>
              <a:rPr lang="en-GB" altLang="en-US" sz="2800"/>
              <a:t>Domain Model Class Diagrams</a:t>
            </a:r>
            <a:endParaRPr lang="en-US" altLang="en-US" sz="2800"/>
          </a:p>
        </p:txBody>
      </p:sp>
      <p:sp>
        <p:nvSpPr>
          <p:cNvPr id="2" name="Content Placeholder 1"/>
          <p:cNvSpPr>
            <a:spLocks noGrp="1"/>
          </p:cNvSpPr>
          <p:nvPr>
            <p:ph idx="1"/>
          </p:nvPr>
        </p:nvSpPr>
        <p:spPr>
          <a:xfrm>
            <a:off x="304800" y="1413748"/>
            <a:ext cx="8382000" cy="4377452"/>
          </a:xfrm>
        </p:spPr>
        <p:txBody>
          <a:bodyPr/>
          <a:lstStyle/>
          <a:p>
            <a:r>
              <a:rPr lang="en-GB" altLang="en-US" sz="2800" dirty="0"/>
              <a:t>There are several ways to create the domain model class diagram for a project</a:t>
            </a:r>
          </a:p>
          <a:p>
            <a:r>
              <a:rPr lang="en-GB" altLang="en-US" sz="2800" dirty="0"/>
              <a:t>RMO CSMS has 27 domain classes overall</a:t>
            </a:r>
          </a:p>
          <a:p>
            <a:r>
              <a:rPr lang="en-GB" altLang="en-US" sz="2800" dirty="0"/>
              <a:t>Can create one domain model class diagram per subsystem for those working on a subsystem</a:t>
            </a:r>
          </a:p>
          <a:p>
            <a:r>
              <a:rPr lang="en-GB" altLang="en-US" sz="2800" dirty="0"/>
              <a:t>Can create one overall domain model class diagram to provide an overview of the whole system</a:t>
            </a:r>
          </a:p>
          <a:p>
            <a:r>
              <a:rPr lang="en-GB" altLang="en-US" sz="2800" dirty="0"/>
              <a:t>Usually in early iterations, an initial draft of the domain model class diagram is completed and kept up to date. It is used to guide development.</a:t>
            </a:r>
          </a:p>
          <a:p>
            <a:pPr marL="0" indent="0">
              <a:buNone/>
            </a:pPr>
            <a:endParaRPr lang="en-US" dirty="0"/>
          </a:p>
        </p:txBody>
      </p:sp>
      <p:sp>
        <p:nvSpPr>
          <p:cNvPr id="5" name="Slide Number Placeholder 5"/>
          <p:cNvSpPr>
            <a:spLocks noGrp="1"/>
          </p:cNvSpPr>
          <p:nvPr>
            <p:ph type="sldNum" sz="quarter" idx="4"/>
          </p:nvPr>
        </p:nvSpPr>
        <p:spPr>
          <a:prstGeom prst="rect">
            <a:avLst/>
          </a:prstGeom>
        </p:spPr>
        <p:txBody>
          <a:bodyPr/>
          <a:lstStyle/>
          <a:p>
            <a:fld id="{637110E5-336D-49B9-87F4-75A8452BA389}" type="slidenum">
              <a:rPr lang="en-US" altLang="en-US"/>
              <a:pPr/>
              <a:t>45</a:t>
            </a:fld>
            <a:endParaRPr lang="en-US" altLang="en-US"/>
          </a:p>
        </p:txBody>
      </p:sp>
      <p:sp>
        <p:nvSpPr>
          <p:cNvPr id="4" name="Footer Placeholder 4"/>
          <p:cNvSpPr>
            <a:spLocks noGrp="1"/>
          </p:cNvSpPr>
          <p:nvPr>
            <p:ph type="ftr" sz="quarter" idx="3"/>
          </p:nvPr>
        </p:nvSpPr>
        <p:spPr>
          <a:prstGeom prst="rect">
            <a:avLst/>
          </a:prstGeom>
        </p:spPr>
        <p:txBody>
          <a:bodyPr/>
          <a:lstStyle/>
          <a:p>
            <a:r>
              <a:rPr lang="en-US" altLang="en-US"/>
              <a:t>Systems Analysis and Design in a Changing World, 7th Edition – Chapter 4                                                          ©2016. Cengage Learning. All rights reserved.</a:t>
            </a: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228600" y="457200"/>
            <a:ext cx="2667000" cy="2590800"/>
          </a:xfrm>
        </p:spPr>
        <p:txBody>
          <a:bodyPr/>
          <a:lstStyle/>
          <a:p>
            <a:r>
              <a:rPr lang="en-GB" altLang="en-US" sz="2800" dirty="0"/>
              <a:t>RMO CSMS Project</a:t>
            </a:r>
            <a:br>
              <a:rPr lang="en-GB" altLang="en-US" sz="2800" dirty="0"/>
            </a:br>
            <a:r>
              <a:rPr lang="en-GB" altLang="en-US" sz="2000" dirty="0"/>
              <a:t>Sales Subsystem Domain Model Class Diagrams</a:t>
            </a:r>
            <a:endParaRPr lang="en-US" altLang="en-US" sz="2000" dirty="0"/>
          </a:p>
        </p:txBody>
      </p:sp>
      <p:sp>
        <p:nvSpPr>
          <p:cNvPr id="4" name="Footer Placeholder 4"/>
          <p:cNvSpPr>
            <a:spLocks noGrp="1"/>
          </p:cNvSpPr>
          <p:nvPr>
            <p:ph type="ftr" sz="quarter" idx="3"/>
          </p:nvPr>
        </p:nvSpPr>
        <p:spPr>
          <a:xfrm>
            <a:off x="0" y="6248400"/>
            <a:ext cx="5486400" cy="457200"/>
          </a:xfrm>
          <a:prstGeom prst="rect">
            <a:avLst/>
          </a:prstGeom>
        </p:spPr>
        <p:txBody>
          <a:bodyPr/>
          <a:lstStyle/>
          <a:p>
            <a:r>
              <a:rPr lang="en-US" altLang="en-US"/>
              <a:t>Systems Analysis and Design in a Changing World, 7th Edition – Chapter 4                                                          ©2016. Cengage Learning. All rights reserved.</a:t>
            </a:r>
          </a:p>
        </p:txBody>
      </p:sp>
      <p:sp>
        <p:nvSpPr>
          <p:cNvPr id="5" name="Slide Number Placeholder 5"/>
          <p:cNvSpPr>
            <a:spLocks noGrp="1"/>
          </p:cNvSpPr>
          <p:nvPr>
            <p:ph type="sldNum" sz="quarter" idx="4"/>
          </p:nvPr>
        </p:nvSpPr>
        <p:spPr>
          <a:xfrm>
            <a:off x="8001000" y="6248400"/>
            <a:ext cx="1143000" cy="457200"/>
          </a:xfrm>
          <a:prstGeom prst="rect">
            <a:avLst/>
          </a:prstGeom>
        </p:spPr>
        <p:txBody>
          <a:bodyPr/>
          <a:lstStyle/>
          <a:p>
            <a:fld id="{136A0BD1-D1C0-4438-A8D5-42D1BC70C958}" type="slidenum">
              <a:rPr lang="en-US" altLang="en-US"/>
              <a:pPr/>
              <a:t>46</a:t>
            </a:fld>
            <a:endParaRPr lang="en-US" altLang="en-US"/>
          </a:p>
        </p:txBody>
      </p:sp>
      <p:pic>
        <p:nvPicPr>
          <p:cNvPr id="3" name="Picture 2"/>
          <p:cNvPicPr>
            <a:picLocks noChangeAspect="1"/>
          </p:cNvPicPr>
          <p:nvPr/>
        </p:nvPicPr>
        <p:blipFill>
          <a:blip r:embed="rId2"/>
          <a:stretch>
            <a:fillRect/>
          </a:stretch>
        </p:blipFill>
        <p:spPr>
          <a:xfrm>
            <a:off x="3481744" y="76200"/>
            <a:ext cx="5281257" cy="6172200"/>
          </a:xfrm>
          <a:prstGeom prst="rect">
            <a:avLst/>
          </a:prstGeom>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228600" y="457200"/>
            <a:ext cx="2667000" cy="2590800"/>
          </a:xfrm>
        </p:spPr>
        <p:txBody>
          <a:bodyPr/>
          <a:lstStyle/>
          <a:p>
            <a:r>
              <a:rPr lang="en-GB" altLang="en-US" sz="2800"/>
              <a:t>RMO CSMS Project</a:t>
            </a:r>
            <a:br>
              <a:rPr lang="en-GB" altLang="en-US" sz="2800"/>
            </a:br>
            <a:r>
              <a:rPr lang="en-GB" altLang="en-US" sz="2000"/>
              <a:t>Customer Account Subsystem Domain Model Class Diagram</a:t>
            </a:r>
            <a:endParaRPr lang="en-US" altLang="en-US" sz="2000"/>
          </a:p>
        </p:txBody>
      </p:sp>
      <p:sp>
        <p:nvSpPr>
          <p:cNvPr id="4" name="Footer Placeholder 4"/>
          <p:cNvSpPr>
            <a:spLocks noGrp="1"/>
          </p:cNvSpPr>
          <p:nvPr>
            <p:ph type="ftr" sz="quarter" idx="3"/>
          </p:nvPr>
        </p:nvSpPr>
        <p:spPr>
          <a:xfrm>
            <a:off x="0" y="6248400"/>
            <a:ext cx="5486400" cy="457200"/>
          </a:xfrm>
          <a:prstGeom prst="rect">
            <a:avLst/>
          </a:prstGeom>
        </p:spPr>
        <p:txBody>
          <a:bodyPr/>
          <a:lstStyle/>
          <a:p>
            <a:r>
              <a:rPr lang="en-US" altLang="en-US"/>
              <a:t>Systems Analysis and Design in a Changing World, 7th Edition – Chapter 4                                                          ©2016. Cengage Learning. All rights reserved.</a:t>
            </a:r>
          </a:p>
        </p:txBody>
      </p:sp>
      <p:sp>
        <p:nvSpPr>
          <p:cNvPr id="5" name="Slide Number Placeholder 5"/>
          <p:cNvSpPr>
            <a:spLocks noGrp="1"/>
          </p:cNvSpPr>
          <p:nvPr>
            <p:ph type="sldNum" sz="quarter" idx="4"/>
          </p:nvPr>
        </p:nvSpPr>
        <p:spPr>
          <a:xfrm>
            <a:off x="8001000" y="6248400"/>
            <a:ext cx="1143000" cy="457200"/>
          </a:xfrm>
          <a:prstGeom prst="rect">
            <a:avLst/>
          </a:prstGeom>
        </p:spPr>
        <p:txBody>
          <a:bodyPr/>
          <a:lstStyle/>
          <a:p>
            <a:fld id="{929464C3-D984-4A9F-B193-994271133DDD}" type="slidenum">
              <a:rPr lang="en-US" altLang="en-US"/>
              <a:pPr/>
              <a:t>47</a:t>
            </a:fld>
            <a:endParaRPr lang="en-US" altLang="en-US"/>
          </a:p>
        </p:txBody>
      </p:sp>
      <p:pic>
        <p:nvPicPr>
          <p:cNvPr id="3" name="Picture 2"/>
          <p:cNvPicPr>
            <a:picLocks noChangeAspect="1"/>
          </p:cNvPicPr>
          <p:nvPr/>
        </p:nvPicPr>
        <p:blipFill>
          <a:blip r:embed="rId2"/>
          <a:stretch>
            <a:fillRect/>
          </a:stretch>
        </p:blipFill>
        <p:spPr>
          <a:xfrm>
            <a:off x="2971800" y="137020"/>
            <a:ext cx="5897480" cy="5821960"/>
          </a:xfrm>
          <a:prstGeom prst="rect">
            <a:avLst/>
          </a:prstGeom>
        </p:spPr>
      </p:pic>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228600" y="457200"/>
            <a:ext cx="2667000" cy="2590800"/>
          </a:xfrm>
        </p:spPr>
        <p:txBody>
          <a:bodyPr/>
          <a:lstStyle/>
          <a:p>
            <a:r>
              <a:rPr lang="en-GB" altLang="en-US" sz="2800"/>
              <a:t>RMO CSMS Project</a:t>
            </a:r>
            <a:br>
              <a:rPr lang="en-GB" altLang="en-US" sz="2800"/>
            </a:br>
            <a:r>
              <a:rPr lang="en-GB" altLang="en-US" sz="2000"/>
              <a:t>Complete Domain Model Class Diagram</a:t>
            </a:r>
            <a:endParaRPr lang="en-US" altLang="en-US" sz="2000"/>
          </a:p>
        </p:txBody>
      </p:sp>
      <p:sp>
        <p:nvSpPr>
          <p:cNvPr id="4" name="Footer Placeholder 4"/>
          <p:cNvSpPr>
            <a:spLocks noGrp="1"/>
          </p:cNvSpPr>
          <p:nvPr>
            <p:ph type="ftr" sz="quarter" idx="3"/>
          </p:nvPr>
        </p:nvSpPr>
        <p:spPr>
          <a:xfrm>
            <a:off x="0" y="6248400"/>
            <a:ext cx="5486400" cy="457200"/>
          </a:xfrm>
          <a:prstGeom prst="rect">
            <a:avLst/>
          </a:prstGeom>
        </p:spPr>
        <p:txBody>
          <a:bodyPr/>
          <a:lstStyle/>
          <a:p>
            <a:r>
              <a:rPr lang="en-US" altLang="en-US"/>
              <a:t>Systems Analysis and Design in a Changing World, 7th Edition – Chapter 4                                                          ©2016. Cengage Learning. All rights reserved.</a:t>
            </a:r>
          </a:p>
        </p:txBody>
      </p:sp>
      <p:sp>
        <p:nvSpPr>
          <p:cNvPr id="5" name="Slide Number Placeholder 5"/>
          <p:cNvSpPr>
            <a:spLocks noGrp="1"/>
          </p:cNvSpPr>
          <p:nvPr>
            <p:ph type="sldNum" sz="quarter" idx="4"/>
          </p:nvPr>
        </p:nvSpPr>
        <p:spPr>
          <a:xfrm>
            <a:off x="8001000" y="6248400"/>
            <a:ext cx="1143000" cy="457200"/>
          </a:xfrm>
          <a:prstGeom prst="rect">
            <a:avLst/>
          </a:prstGeom>
        </p:spPr>
        <p:txBody>
          <a:bodyPr/>
          <a:lstStyle/>
          <a:p>
            <a:fld id="{1EC66371-C82F-40EF-BCF5-2DD6565C8AAD}" type="slidenum">
              <a:rPr lang="en-US" altLang="en-US"/>
              <a:pPr/>
              <a:t>48</a:t>
            </a:fld>
            <a:endParaRPr lang="en-US" altLang="en-US"/>
          </a:p>
        </p:txBody>
      </p:sp>
      <p:pic>
        <p:nvPicPr>
          <p:cNvPr id="6" name="Picture 5"/>
          <p:cNvPicPr>
            <a:picLocks noChangeAspect="1"/>
          </p:cNvPicPr>
          <p:nvPr/>
        </p:nvPicPr>
        <p:blipFill>
          <a:blip r:embed="rId2"/>
          <a:stretch>
            <a:fillRect/>
          </a:stretch>
        </p:blipFill>
        <p:spPr>
          <a:xfrm>
            <a:off x="4038600" y="57580"/>
            <a:ext cx="4039657" cy="6190820"/>
          </a:xfrm>
          <a:prstGeom prst="rect">
            <a:avLst/>
          </a:prstGeom>
        </p:spPr>
      </p:pic>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GB" altLang="en-US" sz="3200" dirty="0"/>
              <a:t>RMO CSMS Project</a:t>
            </a:r>
            <a:br>
              <a:rPr lang="en-GB" altLang="en-US" sz="3200" dirty="0"/>
            </a:br>
            <a:r>
              <a:rPr lang="en-GB" altLang="en-US" sz="2800" dirty="0"/>
              <a:t>Domain Model Class Diagrams</a:t>
            </a:r>
            <a:endParaRPr lang="en-US" altLang="en-US" sz="2800" dirty="0"/>
          </a:p>
        </p:txBody>
      </p:sp>
      <p:sp>
        <p:nvSpPr>
          <p:cNvPr id="2" name="Content Placeholder 1"/>
          <p:cNvSpPr>
            <a:spLocks noGrp="1"/>
          </p:cNvSpPr>
          <p:nvPr>
            <p:ph idx="1"/>
          </p:nvPr>
        </p:nvSpPr>
        <p:spPr>
          <a:xfrm>
            <a:off x="381000" y="1412875"/>
            <a:ext cx="8382000" cy="3644075"/>
          </a:xfrm>
        </p:spPr>
        <p:txBody>
          <a:bodyPr/>
          <a:lstStyle/>
          <a:p>
            <a:r>
              <a:rPr lang="en-GB" altLang="en-US" sz="2400" dirty="0"/>
              <a:t>Given the complete RMO CSMS Domain Model Class Diagram and Sales and Customer Account subsystem examples:</a:t>
            </a:r>
          </a:p>
          <a:p>
            <a:pPr lvl="1"/>
            <a:r>
              <a:rPr lang="en-GB" altLang="en-US" sz="2000" dirty="0"/>
              <a:t>Try completing the Order Fulfilment Subsystem Domain Model Class Diagram</a:t>
            </a:r>
          </a:p>
          <a:p>
            <a:pPr lvl="1"/>
            <a:r>
              <a:rPr lang="en-GB" altLang="en-US" sz="2000" dirty="0"/>
              <a:t>Try Completing the Marketing Subsystem Domain Model Class Diagram</a:t>
            </a:r>
          </a:p>
          <a:p>
            <a:pPr lvl="1"/>
            <a:r>
              <a:rPr lang="en-GB" altLang="en-US" sz="2000" dirty="0"/>
              <a:t>Try Completing the Reporting Subsystem Domain Model Class Diagram</a:t>
            </a:r>
          </a:p>
          <a:p>
            <a:r>
              <a:rPr lang="en-GB" altLang="en-US" sz="2400" dirty="0"/>
              <a:t>Review the use cases from Chapter 3 and decide what classes and associations from the complete model are required for each subsystem</a:t>
            </a:r>
          </a:p>
          <a:p>
            <a:pPr lvl="1"/>
            <a:r>
              <a:rPr lang="en-GB" altLang="en-US" sz="2000" dirty="0"/>
              <a:t>Classes and associations might be duplicated in more than one subsystem model</a:t>
            </a:r>
          </a:p>
        </p:txBody>
      </p:sp>
      <p:sp>
        <p:nvSpPr>
          <p:cNvPr id="5" name="Slide Number Placeholder 5"/>
          <p:cNvSpPr>
            <a:spLocks noGrp="1"/>
          </p:cNvSpPr>
          <p:nvPr>
            <p:ph type="sldNum" sz="quarter" idx="4"/>
          </p:nvPr>
        </p:nvSpPr>
        <p:spPr>
          <a:prstGeom prst="rect">
            <a:avLst/>
          </a:prstGeom>
        </p:spPr>
        <p:txBody>
          <a:bodyPr/>
          <a:lstStyle/>
          <a:p>
            <a:fld id="{7097395D-FE1A-4038-BB3F-AEA95D1B11B3}" type="slidenum">
              <a:rPr lang="en-US" altLang="en-US"/>
              <a:pPr/>
              <a:t>49</a:t>
            </a:fld>
            <a:endParaRPr lang="en-US" altLang="en-US"/>
          </a:p>
        </p:txBody>
      </p:sp>
      <p:sp>
        <p:nvSpPr>
          <p:cNvPr id="4" name="Footer Placeholder 4"/>
          <p:cNvSpPr>
            <a:spLocks noGrp="1"/>
          </p:cNvSpPr>
          <p:nvPr>
            <p:ph type="ftr" sz="quarter" idx="3"/>
          </p:nvPr>
        </p:nvSpPr>
        <p:spPr>
          <a:prstGeom prst="rect">
            <a:avLst/>
          </a:prstGeom>
        </p:spPr>
        <p:txBody>
          <a:bodyPr/>
          <a:lstStyle/>
          <a:p>
            <a:r>
              <a:rPr lang="en-US" altLang="en-US"/>
              <a:t>Systems Analysis and Design in a Changing World, 7th Edition – Chapter 4                                                          ©2016. Cengage Learning. All rights reserved.</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57200" y="122238"/>
            <a:ext cx="7543800" cy="1020762"/>
          </a:xfrm>
        </p:spPr>
        <p:txBody>
          <a:bodyPr/>
          <a:lstStyle/>
          <a:p>
            <a:r>
              <a:rPr lang="en-US" altLang="en-US"/>
              <a:t>Overview</a:t>
            </a:r>
          </a:p>
        </p:txBody>
      </p:sp>
      <p:sp>
        <p:nvSpPr>
          <p:cNvPr id="132099" name="Rectangle 3"/>
          <p:cNvSpPr>
            <a:spLocks noGrp="1" noChangeArrowheads="1"/>
          </p:cNvSpPr>
          <p:nvPr>
            <p:ph idx="1"/>
          </p:nvPr>
        </p:nvSpPr>
        <p:spPr>
          <a:xfrm>
            <a:off x="304800" y="1219200"/>
            <a:ext cx="8229600" cy="3662541"/>
          </a:xfrm>
        </p:spPr>
        <p:txBody>
          <a:bodyPr/>
          <a:lstStyle/>
          <a:p>
            <a:pPr>
              <a:lnSpc>
                <a:spcPct val="90000"/>
              </a:lnSpc>
            </a:pPr>
            <a:r>
              <a:rPr lang="en-GB" altLang="en-US" sz="2800" dirty="0"/>
              <a:t>This chapter focuses on another key concept for defining requirements— data entities or domain classes</a:t>
            </a:r>
          </a:p>
          <a:p>
            <a:pPr>
              <a:lnSpc>
                <a:spcPct val="90000"/>
              </a:lnSpc>
            </a:pPr>
            <a:r>
              <a:rPr lang="en-GB" altLang="en-US" sz="2800" dirty="0"/>
              <a:t>In the RMO Tradeshow System from Chapter 1, some domain classes are Supplier, Product, and Contact</a:t>
            </a:r>
            <a:endParaRPr lang="en-GB" altLang="en-US" sz="2800" i="1" dirty="0"/>
          </a:p>
          <a:p>
            <a:pPr>
              <a:lnSpc>
                <a:spcPct val="90000"/>
              </a:lnSpc>
            </a:pPr>
            <a:r>
              <a:rPr lang="en-GB" altLang="en-US" sz="2800" dirty="0"/>
              <a:t>In this chapter’s opening case Waiters on Call, examples of domain classes are Restaurants, Menu  Items, Customers, Orders, Drivers, Routes, and Payments</a:t>
            </a:r>
            <a:endParaRPr lang="en-GB" altLang="en-US" sz="2800" i="1" dirty="0"/>
          </a:p>
        </p:txBody>
      </p:sp>
      <p:sp>
        <p:nvSpPr>
          <p:cNvPr id="4" name="Footer Placeholder 4"/>
          <p:cNvSpPr>
            <a:spLocks noGrp="1"/>
          </p:cNvSpPr>
          <p:nvPr>
            <p:ph type="ftr" sz="quarter" idx="3"/>
          </p:nvPr>
        </p:nvSpPr>
        <p:spPr>
          <a:xfrm>
            <a:off x="0" y="6248400"/>
            <a:ext cx="5486400" cy="457200"/>
          </a:xfrm>
          <a:prstGeom prst="rect">
            <a:avLst/>
          </a:prstGeom>
        </p:spPr>
        <p:txBody>
          <a:bodyPr/>
          <a:lstStyle/>
          <a:p>
            <a:r>
              <a:rPr lang="en-US" altLang="en-US"/>
              <a:t>Systems Analysis and Design in a Changing World, 7th Edition – Chapter 4                                                          ©2016. Cengage Learning. All rights reserved.</a:t>
            </a:r>
          </a:p>
        </p:txBody>
      </p:sp>
      <p:sp>
        <p:nvSpPr>
          <p:cNvPr id="5" name="Slide Number Placeholder 5"/>
          <p:cNvSpPr>
            <a:spLocks noGrp="1"/>
          </p:cNvSpPr>
          <p:nvPr>
            <p:ph type="sldNum" sz="quarter" idx="4"/>
          </p:nvPr>
        </p:nvSpPr>
        <p:spPr>
          <a:xfrm>
            <a:off x="8001000" y="6248400"/>
            <a:ext cx="1143000" cy="457200"/>
          </a:xfrm>
          <a:prstGeom prst="rect">
            <a:avLst/>
          </a:prstGeom>
        </p:spPr>
        <p:txBody>
          <a:bodyPr/>
          <a:lstStyle/>
          <a:p>
            <a:fld id="{E1A8AB10-79D7-4297-A5E8-58D4C0FFBD5E}" type="slidenum">
              <a:rPr lang="en-US" altLang="en-US"/>
              <a:pPr/>
              <a:t>5</a:t>
            </a:fld>
            <a:endParaRPr lang="en-US" altLang="en-US"/>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41796"/>
          </a:xfrm>
        </p:spPr>
        <p:txBody>
          <a:bodyPr/>
          <a:lstStyle/>
          <a:p>
            <a:r>
              <a:rPr lang="en-US" sz="4000" dirty="0"/>
              <a:t>Object Behavior – </a:t>
            </a:r>
            <a:br>
              <a:rPr lang="en-US" sz="4000" dirty="0"/>
            </a:br>
            <a:r>
              <a:rPr lang="en-US" sz="2800" dirty="0"/>
              <a:t>State Machine Diagram</a:t>
            </a:r>
          </a:p>
        </p:txBody>
      </p:sp>
      <p:sp>
        <p:nvSpPr>
          <p:cNvPr id="3" name="Text Placeholder 2"/>
          <p:cNvSpPr>
            <a:spLocks noGrp="1"/>
          </p:cNvSpPr>
          <p:nvPr>
            <p:ph type="body" sz="quarter" idx="10"/>
          </p:nvPr>
        </p:nvSpPr>
        <p:spPr>
          <a:xfrm>
            <a:off x="381000" y="1411552"/>
            <a:ext cx="8382000" cy="4284250"/>
          </a:xfrm>
        </p:spPr>
        <p:txBody>
          <a:bodyPr/>
          <a:lstStyle/>
          <a:p>
            <a:r>
              <a:rPr lang="en-US" dirty="0"/>
              <a:t>Each class has objects that may have status conditions or “states”</a:t>
            </a:r>
          </a:p>
          <a:p>
            <a:r>
              <a:rPr lang="en-US" dirty="0"/>
              <a:t>Object behavior consists of the various states and the movement between these states</a:t>
            </a:r>
          </a:p>
          <a:p>
            <a:r>
              <a:rPr lang="en-US" b="1" dirty="0"/>
              <a:t>State</a:t>
            </a:r>
            <a:r>
              <a:rPr lang="en-US" dirty="0"/>
              <a:t> – a condition during an object’s life when it satisfies some criterion, performs an action, or waits for an event</a:t>
            </a:r>
          </a:p>
          <a:p>
            <a:r>
              <a:rPr lang="en-US" b="1" dirty="0"/>
              <a:t>Transition</a:t>
            </a:r>
            <a:r>
              <a:rPr lang="en-US" dirty="0"/>
              <a:t> – the movement of an object from one state to another</a:t>
            </a:r>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50</a:t>
            </a:fld>
            <a:endParaRPr lang="en-US" altLang="en-US"/>
          </a:p>
        </p:txBody>
      </p:sp>
      <p:sp>
        <p:nvSpPr>
          <p:cNvPr id="5" name="Footer Placeholder 4"/>
          <p:cNvSpPr>
            <a:spLocks noGrp="1"/>
          </p:cNvSpPr>
          <p:nvPr>
            <p:ph type="ftr" sz="quarter" idx="3"/>
          </p:nvPr>
        </p:nvSpPr>
        <p:spPr/>
        <p:txBody>
          <a:bodyPr/>
          <a:lstStyle/>
          <a:p>
            <a:r>
              <a:rPr lang="en-US" altLang="en-US"/>
              <a:t>Systems Analysis and Design in a Changing World, 7th Edition – Chapter 4                                                          ©2016. Cengage Learning. All rights reserved.</a:t>
            </a:r>
            <a:endParaRPr lang="en-US" altLang="en-US" dirty="0"/>
          </a:p>
        </p:txBody>
      </p:sp>
    </p:spTree>
    <p:extLst>
      <p:ext uri="{BB962C8B-B14F-4D97-AF65-F5344CB8AC3E}">
        <p14:creationId xmlns:p14="http://schemas.microsoft.com/office/powerpoint/2010/main" val="106676467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dirty="0"/>
              <a:t>State Machine Diagram</a:t>
            </a:r>
          </a:p>
        </p:txBody>
      </p:sp>
      <p:sp>
        <p:nvSpPr>
          <p:cNvPr id="3" name="Text Placeholder 2"/>
          <p:cNvSpPr>
            <a:spLocks noGrp="1"/>
          </p:cNvSpPr>
          <p:nvPr>
            <p:ph type="body" sz="quarter" idx="10"/>
          </p:nvPr>
        </p:nvSpPr>
        <p:spPr>
          <a:xfrm>
            <a:off x="381000" y="990600"/>
            <a:ext cx="8382000" cy="4358116"/>
          </a:xfrm>
        </p:spPr>
        <p:txBody>
          <a:bodyPr/>
          <a:lstStyle/>
          <a:p>
            <a:r>
              <a:rPr lang="en-US" sz="2400" b="1" dirty="0"/>
              <a:t>State Machine Diagram </a:t>
            </a:r>
            <a:r>
              <a:rPr lang="en-US" sz="2400" dirty="0"/>
              <a:t>– a diagram which shows the life of an object in states and transitions</a:t>
            </a:r>
          </a:p>
          <a:p>
            <a:r>
              <a:rPr lang="en-US" sz="2400" b="1" dirty="0"/>
              <a:t>Origin state </a:t>
            </a:r>
            <a:r>
              <a:rPr lang="en-US" sz="2400" dirty="0"/>
              <a:t>– the original state of an object before it begins a transition</a:t>
            </a:r>
          </a:p>
          <a:p>
            <a:r>
              <a:rPr lang="en-US" sz="2400" b="1" dirty="0"/>
              <a:t>Destination state </a:t>
            </a:r>
            <a:r>
              <a:rPr lang="en-US" sz="2400" dirty="0"/>
              <a:t>– the state to which an object moves after completing a transition</a:t>
            </a:r>
          </a:p>
          <a:p>
            <a:r>
              <a:rPr lang="en-US" sz="2400" b="1" dirty="0" err="1"/>
              <a:t>pseudostate</a:t>
            </a:r>
            <a:r>
              <a:rPr lang="en-US" sz="2400" dirty="0"/>
              <a:t> – the starting point in a state machine diagram. Noted by a black circle.</a:t>
            </a:r>
          </a:p>
          <a:p>
            <a:r>
              <a:rPr lang="en-US" sz="2400" b="1" dirty="0"/>
              <a:t>action-expression</a:t>
            </a:r>
            <a:r>
              <a:rPr lang="en-US" sz="2400" dirty="0"/>
              <a:t> – some activity that must be completed as part of a transition</a:t>
            </a:r>
          </a:p>
          <a:p>
            <a:r>
              <a:rPr lang="en-US" sz="2400" b="1" dirty="0"/>
              <a:t>guard-condition</a:t>
            </a:r>
            <a:r>
              <a:rPr lang="en-US" sz="2400" dirty="0"/>
              <a:t> – a true/false test to see whether a transition can fire</a:t>
            </a:r>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51</a:t>
            </a:fld>
            <a:endParaRPr lang="en-US" altLang="en-US"/>
          </a:p>
        </p:txBody>
      </p:sp>
      <p:sp>
        <p:nvSpPr>
          <p:cNvPr id="5" name="Footer Placeholder 4"/>
          <p:cNvSpPr>
            <a:spLocks noGrp="1"/>
          </p:cNvSpPr>
          <p:nvPr>
            <p:ph type="ftr" sz="quarter" idx="3"/>
          </p:nvPr>
        </p:nvSpPr>
        <p:spPr/>
        <p:txBody>
          <a:bodyPr/>
          <a:lstStyle/>
          <a:p>
            <a:r>
              <a:rPr lang="en-US" altLang="en-US"/>
              <a:t>Systems Analysis and Design in a Changing World, 7th Edition – Chapter 4                                                          ©2016. Cengage Learning. All rights reserved.</a:t>
            </a:r>
            <a:endParaRPr lang="en-US" altLang="en-US" dirty="0"/>
          </a:p>
        </p:txBody>
      </p:sp>
    </p:spTree>
    <p:extLst>
      <p:ext uri="{BB962C8B-B14F-4D97-AF65-F5344CB8AC3E}">
        <p14:creationId xmlns:p14="http://schemas.microsoft.com/office/powerpoint/2010/main" val="76514600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Machine for a Printer</a:t>
            </a:r>
          </a:p>
        </p:txBody>
      </p:sp>
      <p:sp>
        <p:nvSpPr>
          <p:cNvPr id="3" name="Text Placeholder 2"/>
          <p:cNvSpPr>
            <a:spLocks noGrp="1"/>
          </p:cNvSpPr>
          <p:nvPr>
            <p:ph type="body" sz="quarter" idx="10"/>
          </p:nvPr>
        </p:nvSpPr>
        <p:spPr>
          <a:xfrm>
            <a:off x="341745" y="4933248"/>
            <a:ext cx="8382000" cy="781752"/>
          </a:xfrm>
        </p:spPr>
        <p:txBody>
          <a:bodyPr/>
          <a:lstStyle/>
          <a:p>
            <a:r>
              <a:rPr lang="en-US" dirty="0"/>
              <a:t>Syntax of transition statement</a:t>
            </a:r>
          </a:p>
          <a:p>
            <a:pPr lvl="1"/>
            <a:r>
              <a:rPr lang="en-US" sz="2000" i="1" dirty="0"/>
              <a:t>transition-name (parameters, …) [guard-condition] / action-expression</a:t>
            </a:r>
            <a:endParaRPr lang="en-US" sz="2000" dirty="0"/>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52</a:t>
            </a:fld>
            <a:endParaRPr lang="en-US" altLang="en-US"/>
          </a:p>
        </p:txBody>
      </p:sp>
      <p:sp>
        <p:nvSpPr>
          <p:cNvPr id="5" name="Footer Placeholder 4"/>
          <p:cNvSpPr>
            <a:spLocks noGrp="1"/>
          </p:cNvSpPr>
          <p:nvPr>
            <p:ph type="ftr" sz="quarter" idx="3"/>
          </p:nvPr>
        </p:nvSpPr>
        <p:spPr/>
        <p:txBody>
          <a:bodyPr/>
          <a:lstStyle/>
          <a:p>
            <a:r>
              <a:rPr lang="en-US" altLang="en-US"/>
              <a:t>Systems Analysis and Design in a Changing World, 7th Edition – Chapter 4                                                          ©2016. Cengage Learning. All rights reserved.</a:t>
            </a:r>
            <a:endParaRPr lang="en-US" altLang="en-US" dirty="0"/>
          </a:p>
        </p:txBody>
      </p:sp>
      <p:pic>
        <p:nvPicPr>
          <p:cNvPr id="6" name="Picture 5"/>
          <p:cNvPicPr>
            <a:picLocks noChangeAspect="1"/>
          </p:cNvPicPr>
          <p:nvPr/>
        </p:nvPicPr>
        <p:blipFill>
          <a:blip r:embed="rId2"/>
          <a:stretch>
            <a:fillRect/>
          </a:stretch>
        </p:blipFill>
        <p:spPr>
          <a:xfrm>
            <a:off x="1355505" y="917474"/>
            <a:ext cx="6493095" cy="3883125"/>
          </a:xfrm>
          <a:prstGeom prst="rect">
            <a:avLst/>
          </a:prstGeom>
        </p:spPr>
      </p:pic>
    </p:spTree>
    <p:extLst>
      <p:ext uri="{BB962C8B-B14F-4D97-AF65-F5344CB8AC3E}">
        <p14:creationId xmlns:p14="http://schemas.microsoft.com/office/powerpoint/2010/main" val="299608426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p:spPr>
        <p:txBody>
          <a:bodyPr/>
          <a:lstStyle/>
          <a:p>
            <a:r>
              <a:rPr lang="en-US" sz="4000" dirty="0"/>
              <a:t>Concurrency in a State Machine Diagram</a:t>
            </a:r>
          </a:p>
        </p:txBody>
      </p:sp>
      <p:sp>
        <p:nvSpPr>
          <p:cNvPr id="3" name="Text Placeholder 2"/>
          <p:cNvSpPr>
            <a:spLocks noGrp="1"/>
          </p:cNvSpPr>
          <p:nvPr>
            <p:ph type="body" sz="quarter" idx="10"/>
          </p:nvPr>
        </p:nvSpPr>
        <p:spPr>
          <a:xfrm>
            <a:off x="381000" y="1143000"/>
            <a:ext cx="8382000" cy="3742563"/>
          </a:xfrm>
        </p:spPr>
        <p:txBody>
          <a:bodyPr/>
          <a:lstStyle/>
          <a:p>
            <a:r>
              <a:rPr lang="en-US" b="1" dirty="0"/>
              <a:t>Concurrent states </a:t>
            </a:r>
            <a:r>
              <a:rPr lang="en-US" dirty="0"/>
              <a:t>– when an object is in one or more states at the same time</a:t>
            </a:r>
          </a:p>
          <a:p>
            <a:r>
              <a:rPr lang="en-US" b="1" dirty="0"/>
              <a:t>Path </a:t>
            </a:r>
            <a:r>
              <a:rPr lang="en-US" dirty="0"/>
              <a:t>– a sequential set of connected states and transitions</a:t>
            </a:r>
          </a:p>
          <a:p>
            <a:r>
              <a:rPr lang="en-US" b="1" dirty="0"/>
              <a:t>Concurrent paths </a:t>
            </a:r>
            <a:r>
              <a:rPr lang="en-US" dirty="0"/>
              <a:t>– when multiple paths are being followed concurrently, i.e. when one or more states in one path are parallel to states in another path</a:t>
            </a:r>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53</a:t>
            </a:fld>
            <a:endParaRPr lang="en-US" altLang="en-US"/>
          </a:p>
        </p:txBody>
      </p:sp>
      <p:sp>
        <p:nvSpPr>
          <p:cNvPr id="5" name="Footer Placeholder 4"/>
          <p:cNvSpPr>
            <a:spLocks noGrp="1"/>
          </p:cNvSpPr>
          <p:nvPr>
            <p:ph type="ftr" sz="quarter" idx="3"/>
          </p:nvPr>
        </p:nvSpPr>
        <p:spPr/>
        <p:txBody>
          <a:bodyPr/>
          <a:lstStyle/>
          <a:p>
            <a:r>
              <a:rPr lang="en-US" altLang="en-US"/>
              <a:t>Systems Analysis and Design in a Changing World, 7th Edition – Chapter 4                                                          ©2016. Cengage Learning. All rights reserved.</a:t>
            </a:r>
            <a:endParaRPr lang="en-US" altLang="en-US" dirty="0"/>
          </a:p>
        </p:txBody>
      </p:sp>
    </p:spTree>
    <p:extLst>
      <p:ext uri="{BB962C8B-B14F-4D97-AF65-F5344CB8AC3E}">
        <p14:creationId xmlns:p14="http://schemas.microsoft.com/office/powerpoint/2010/main" val="234151675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Printer with Concurrent Paths</a:t>
            </a:r>
          </a:p>
        </p:txBody>
      </p:sp>
      <p:sp>
        <p:nvSpPr>
          <p:cNvPr id="3" name="Text Placeholder 2"/>
          <p:cNvSpPr>
            <a:spLocks noGrp="1"/>
          </p:cNvSpPr>
          <p:nvPr>
            <p:ph type="body" sz="quarter" idx="10"/>
          </p:nvPr>
        </p:nvSpPr>
        <p:spPr>
          <a:xfrm>
            <a:off x="367145" y="4419600"/>
            <a:ext cx="8382000" cy="2019014"/>
          </a:xfrm>
        </p:spPr>
        <p:txBody>
          <a:bodyPr/>
          <a:lstStyle/>
          <a:p>
            <a:r>
              <a:rPr lang="en-US" sz="2400" dirty="0"/>
              <a:t>Concurrent paths often shown by synchronization bars (same as Activity Diagram)</a:t>
            </a:r>
          </a:p>
          <a:p>
            <a:r>
              <a:rPr lang="en-US" sz="2400" dirty="0"/>
              <a:t>Multiple exits from a state is an “OR” condition.  </a:t>
            </a:r>
          </a:p>
          <a:p>
            <a:r>
              <a:rPr lang="en-US" sz="2400" dirty="0"/>
              <a:t>Multiple exits from a synchronization bar is an “AND” condition. </a:t>
            </a:r>
          </a:p>
          <a:p>
            <a:endParaRPr lang="en-US" dirty="0"/>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54</a:t>
            </a:fld>
            <a:endParaRPr lang="en-US" altLang="en-US"/>
          </a:p>
        </p:txBody>
      </p:sp>
      <p:sp>
        <p:nvSpPr>
          <p:cNvPr id="5" name="Footer Placeholder 4"/>
          <p:cNvSpPr>
            <a:spLocks noGrp="1"/>
          </p:cNvSpPr>
          <p:nvPr>
            <p:ph type="ftr" sz="quarter" idx="3"/>
          </p:nvPr>
        </p:nvSpPr>
        <p:spPr/>
        <p:txBody>
          <a:bodyPr/>
          <a:lstStyle/>
          <a:p>
            <a:r>
              <a:rPr lang="en-US" altLang="en-US"/>
              <a:t>Systems Analysis and Design in a Changing World, 7th Edition – Chapter 4                                                          ©2016. Cengage Learning. All rights reserved.</a:t>
            </a:r>
            <a:endParaRPr lang="en-US" altLang="en-US" dirty="0"/>
          </a:p>
        </p:txBody>
      </p:sp>
      <p:pic>
        <p:nvPicPr>
          <p:cNvPr id="6" name="Picture 5"/>
          <p:cNvPicPr>
            <a:picLocks noChangeAspect="1"/>
          </p:cNvPicPr>
          <p:nvPr/>
        </p:nvPicPr>
        <p:blipFill>
          <a:blip r:embed="rId2"/>
          <a:stretch>
            <a:fillRect/>
          </a:stretch>
        </p:blipFill>
        <p:spPr>
          <a:xfrm>
            <a:off x="838200" y="1176018"/>
            <a:ext cx="7543800" cy="3036146"/>
          </a:xfrm>
          <a:prstGeom prst="rect">
            <a:avLst/>
          </a:prstGeom>
        </p:spPr>
      </p:pic>
    </p:spTree>
    <p:extLst>
      <p:ext uri="{BB962C8B-B14F-4D97-AF65-F5344CB8AC3E}">
        <p14:creationId xmlns:p14="http://schemas.microsoft.com/office/powerpoint/2010/main" val="44925755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97196"/>
          </a:xfrm>
        </p:spPr>
        <p:txBody>
          <a:bodyPr/>
          <a:lstStyle/>
          <a:p>
            <a:r>
              <a:rPr lang="en-US" sz="4000" dirty="0"/>
              <a:t>Creating a State Machine Diagram</a:t>
            </a:r>
            <a:br>
              <a:rPr lang="en-US" dirty="0"/>
            </a:br>
            <a:r>
              <a:rPr lang="en-US" sz="3200" dirty="0"/>
              <a:t>Steps</a:t>
            </a:r>
          </a:p>
        </p:txBody>
      </p:sp>
      <p:sp>
        <p:nvSpPr>
          <p:cNvPr id="3" name="Text Placeholder 2"/>
          <p:cNvSpPr>
            <a:spLocks noGrp="1"/>
          </p:cNvSpPr>
          <p:nvPr>
            <p:ph type="body" sz="quarter" idx="10"/>
          </p:nvPr>
        </p:nvSpPr>
        <p:spPr>
          <a:xfrm>
            <a:off x="381000" y="1411552"/>
            <a:ext cx="8382000" cy="3693319"/>
          </a:xfrm>
        </p:spPr>
        <p:txBody>
          <a:bodyPr/>
          <a:lstStyle/>
          <a:p>
            <a:pPr marL="495300" indent="-495300">
              <a:buFont typeface="Wingdings" panose="05000000000000000000" pitchFamily="2" charset="2"/>
              <a:buAutoNum type="arabicPeriod"/>
            </a:pPr>
            <a:r>
              <a:rPr lang="en-GB" altLang="en-US" sz="2400" dirty="0"/>
              <a:t>Review the class diagram and select classes that might require state machine diagrams</a:t>
            </a:r>
          </a:p>
          <a:p>
            <a:pPr marL="495300" indent="-495300">
              <a:buFont typeface="Wingdings" panose="05000000000000000000" pitchFamily="2" charset="2"/>
              <a:buAutoNum type="arabicPeriod"/>
            </a:pPr>
            <a:r>
              <a:rPr lang="en-GB" altLang="en-US" sz="2400" dirty="0"/>
              <a:t>For each class, make a list of status conditions (states) you can identify</a:t>
            </a:r>
          </a:p>
          <a:p>
            <a:pPr marL="495300" indent="-495300">
              <a:buFont typeface="Wingdings" panose="05000000000000000000" pitchFamily="2" charset="2"/>
              <a:buAutoNum type="arabicPeriod"/>
            </a:pPr>
            <a:r>
              <a:rPr lang="en-GB" altLang="en-US" sz="2400" dirty="0"/>
              <a:t>Begin building diagram fragments by identifying transitions that cause an object to leave the identified state</a:t>
            </a:r>
          </a:p>
          <a:p>
            <a:pPr marL="495300" indent="-495300">
              <a:buFont typeface="Wingdings" panose="05000000000000000000" pitchFamily="2" charset="2"/>
              <a:buAutoNum type="arabicPeriod"/>
            </a:pPr>
            <a:r>
              <a:rPr lang="en-GB" altLang="en-US" sz="2400" dirty="0"/>
              <a:t>Sequence these states in the correct order and aggregate combinations into larger fragments</a:t>
            </a:r>
          </a:p>
          <a:p>
            <a:pPr marL="495300" indent="-495300">
              <a:buFont typeface="Wingdings" panose="05000000000000000000" pitchFamily="2" charset="2"/>
              <a:buAutoNum type="arabicPeriod"/>
            </a:pPr>
            <a:r>
              <a:rPr lang="en-GB" altLang="en-US" sz="2400" dirty="0"/>
              <a:t>Review paths and look for independent, concurrent paths</a:t>
            </a:r>
          </a:p>
          <a:p>
            <a:endParaRPr lang="en-US" sz="2400" dirty="0"/>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55</a:t>
            </a:fld>
            <a:endParaRPr lang="en-US" altLang="en-US"/>
          </a:p>
        </p:txBody>
      </p:sp>
      <p:sp>
        <p:nvSpPr>
          <p:cNvPr id="5" name="Footer Placeholder 4"/>
          <p:cNvSpPr>
            <a:spLocks noGrp="1"/>
          </p:cNvSpPr>
          <p:nvPr>
            <p:ph type="ftr" sz="quarter" idx="3"/>
          </p:nvPr>
        </p:nvSpPr>
        <p:spPr/>
        <p:txBody>
          <a:bodyPr/>
          <a:lstStyle/>
          <a:p>
            <a:r>
              <a:rPr lang="en-US" altLang="en-US"/>
              <a:t>Systems Analysis and Design in a Changing World, 7th Edition – Chapter 4                                                          ©2016. Cengage Learning. All rights reserved.</a:t>
            </a:r>
            <a:endParaRPr lang="en-US" altLang="en-US" dirty="0"/>
          </a:p>
        </p:txBody>
      </p:sp>
    </p:spTree>
    <p:extLst>
      <p:ext uri="{BB962C8B-B14F-4D97-AF65-F5344CB8AC3E}">
        <p14:creationId xmlns:p14="http://schemas.microsoft.com/office/powerpoint/2010/main" val="303475769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97196"/>
          </a:xfrm>
        </p:spPr>
        <p:txBody>
          <a:bodyPr/>
          <a:lstStyle/>
          <a:p>
            <a:r>
              <a:rPr lang="en-US" sz="4000" dirty="0"/>
              <a:t>Creating a State Machine Diagram</a:t>
            </a:r>
            <a:br>
              <a:rPr lang="en-US" dirty="0"/>
            </a:br>
            <a:r>
              <a:rPr lang="en-US" sz="3200" dirty="0"/>
              <a:t>Steps (continued)</a:t>
            </a:r>
          </a:p>
        </p:txBody>
      </p:sp>
      <p:sp>
        <p:nvSpPr>
          <p:cNvPr id="3" name="Text Placeholder 2"/>
          <p:cNvSpPr>
            <a:spLocks noGrp="1"/>
          </p:cNvSpPr>
          <p:nvPr>
            <p:ph type="body" sz="quarter" idx="10"/>
          </p:nvPr>
        </p:nvSpPr>
        <p:spPr>
          <a:xfrm>
            <a:off x="381000" y="1411552"/>
            <a:ext cx="8382000" cy="3373231"/>
          </a:xfrm>
        </p:spPr>
        <p:txBody>
          <a:bodyPr/>
          <a:lstStyle/>
          <a:p>
            <a:pPr marL="495300" indent="-495300">
              <a:buFont typeface="Wingdings" panose="05000000000000000000" pitchFamily="2" charset="2"/>
              <a:buAutoNum type="arabicPeriod" startAt="6"/>
            </a:pPr>
            <a:r>
              <a:rPr lang="en-GB" altLang="en-US" sz="2400" dirty="0"/>
              <a:t>Look for additional transitions and test both directions</a:t>
            </a:r>
          </a:p>
          <a:p>
            <a:pPr marL="495300" indent="-495300">
              <a:buFont typeface="Wingdings" panose="05000000000000000000" pitchFamily="2" charset="2"/>
              <a:buAutoNum type="arabicPeriod" startAt="6"/>
            </a:pPr>
            <a:r>
              <a:rPr lang="en-GB" altLang="en-US" sz="2400" dirty="0"/>
              <a:t>Expand each transition with appropriate message event, guard condition, and action expression</a:t>
            </a:r>
          </a:p>
          <a:p>
            <a:pPr marL="495300" indent="-495300">
              <a:buFont typeface="Wingdings" panose="05000000000000000000" pitchFamily="2" charset="2"/>
              <a:buAutoNum type="arabicPeriod" startAt="6"/>
            </a:pPr>
            <a:r>
              <a:rPr lang="en-GB" altLang="en-US" sz="2400" dirty="0"/>
              <a:t>Review and test the state machine diagram for the class</a:t>
            </a:r>
          </a:p>
          <a:p>
            <a:pPr marL="763588" lvl="1" indent="-419100"/>
            <a:r>
              <a:rPr lang="en-GB" altLang="en-US" sz="2000" dirty="0"/>
              <a:t>Make sure state are really state for the object in the class</a:t>
            </a:r>
          </a:p>
          <a:p>
            <a:pPr marL="763588" lvl="1" indent="-419100"/>
            <a:r>
              <a:rPr lang="en-GB" altLang="en-US" sz="2000" dirty="0"/>
              <a:t>Follow the life cycle of an object coming into existence and being deleted</a:t>
            </a:r>
          </a:p>
          <a:p>
            <a:pPr marL="763588" lvl="1" indent="-419100"/>
            <a:r>
              <a:rPr lang="en-GB" altLang="en-US" sz="2000" dirty="0"/>
              <a:t>Be sure the diagram covers all exception condition</a:t>
            </a:r>
          </a:p>
          <a:p>
            <a:pPr marL="763588" lvl="1" indent="-419100"/>
            <a:r>
              <a:rPr lang="en-GB" altLang="en-US" sz="2000" dirty="0"/>
              <a:t>Look again for concurrent paths and composite states</a:t>
            </a:r>
          </a:p>
          <a:p>
            <a:endParaRPr lang="en-US" dirty="0"/>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56</a:t>
            </a:fld>
            <a:endParaRPr lang="en-US" altLang="en-US"/>
          </a:p>
        </p:txBody>
      </p:sp>
      <p:sp>
        <p:nvSpPr>
          <p:cNvPr id="5" name="Footer Placeholder 4"/>
          <p:cNvSpPr>
            <a:spLocks noGrp="1"/>
          </p:cNvSpPr>
          <p:nvPr>
            <p:ph type="ftr" sz="quarter" idx="3"/>
          </p:nvPr>
        </p:nvSpPr>
        <p:spPr/>
        <p:txBody>
          <a:bodyPr/>
          <a:lstStyle/>
          <a:p>
            <a:r>
              <a:rPr lang="en-US" altLang="en-US"/>
              <a:t>Systems Analysis and Design in a Changing World, 7th Edition – Chapter 4                                                          ©2016. Cengage Learning. All rights reserved.</a:t>
            </a:r>
            <a:endParaRPr lang="en-US" altLang="en-US" dirty="0"/>
          </a:p>
        </p:txBody>
      </p:sp>
    </p:spTree>
    <p:extLst>
      <p:ext uri="{BB962C8B-B14F-4D97-AF65-F5344CB8AC3E}">
        <p14:creationId xmlns:p14="http://schemas.microsoft.com/office/powerpoint/2010/main" val="4239873864"/>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30188"/>
            <a:ext cx="8382000" cy="997196"/>
          </a:xfrm>
        </p:spPr>
        <p:txBody>
          <a:bodyPr/>
          <a:lstStyle/>
          <a:p>
            <a:r>
              <a:rPr lang="en-US" sz="4000" dirty="0"/>
              <a:t>RMO – Creating a State Machine Diagram</a:t>
            </a:r>
            <a:br>
              <a:rPr lang="en-US" sz="4000" dirty="0"/>
            </a:br>
            <a:r>
              <a:rPr lang="en-US" sz="3200" dirty="0"/>
              <a:t>Steps -- </a:t>
            </a:r>
            <a:r>
              <a:rPr lang="en-US" sz="3200" dirty="0" err="1"/>
              <a:t>SaleItem</a:t>
            </a:r>
            <a:endParaRPr lang="en-US" sz="3200" dirty="0"/>
          </a:p>
        </p:txBody>
      </p:sp>
      <p:sp>
        <p:nvSpPr>
          <p:cNvPr id="6" name="Content Placeholder 5"/>
          <p:cNvSpPr>
            <a:spLocks noGrp="1"/>
          </p:cNvSpPr>
          <p:nvPr>
            <p:ph idx="1"/>
          </p:nvPr>
        </p:nvSpPr>
        <p:spPr>
          <a:xfrm>
            <a:off x="381000" y="1672138"/>
            <a:ext cx="8382000" cy="1071062"/>
          </a:xfrm>
        </p:spPr>
        <p:txBody>
          <a:bodyPr/>
          <a:lstStyle/>
          <a:p>
            <a:pPr marL="514350" indent="-514350">
              <a:buFont typeface="+mj-lt"/>
              <a:buAutoNum type="arabicPeriod"/>
            </a:pPr>
            <a:r>
              <a:rPr lang="en-US" sz="2400" dirty="0"/>
              <a:t>Choose </a:t>
            </a:r>
            <a:r>
              <a:rPr lang="en-US" sz="2400" dirty="0" err="1"/>
              <a:t>SaleItem</a:t>
            </a:r>
            <a:r>
              <a:rPr lang="en-US" sz="2400" dirty="0"/>
              <a:t>.  It has status conditions that need to be tracked</a:t>
            </a:r>
          </a:p>
          <a:p>
            <a:pPr marL="514350" indent="-514350">
              <a:buFont typeface="+mj-lt"/>
              <a:buAutoNum type="arabicPeriod"/>
            </a:pPr>
            <a:r>
              <a:rPr lang="en-US" sz="2400" dirty="0"/>
              <a:t>List the states and exit transitions</a:t>
            </a:r>
          </a:p>
        </p:txBody>
      </p:sp>
      <p:sp>
        <p:nvSpPr>
          <p:cNvPr id="3" name="Slide Number Placeholder 2"/>
          <p:cNvSpPr>
            <a:spLocks noGrp="1"/>
          </p:cNvSpPr>
          <p:nvPr>
            <p:ph type="sldNum" sz="quarter" idx="4"/>
          </p:nvPr>
        </p:nvSpPr>
        <p:spPr/>
        <p:txBody>
          <a:bodyPr/>
          <a:lstStyle/>
          <a:p>
            <a:fld id="{009A3541-B7EF-4A1D-9612-A6ED665B4012}" type="slidenum">
              <a:rPr lang="en-US" altLang="en-US" smtClean="0"/>
              <a:pPr/>
              <a:t>57</a:t>
            </a:fld>
            <a:endParaRPr lang="en-US" altLang="en-US"/>
          </a:p>
        </p:txBody>
      </p:sp>
      <p:sp>
        <p:nvSpPr>
          <p:cNvPr id="4" name="Footer Placeholder 3"/>
          <p:cNvSpPr>
            <a:spLocks noGrp="1"/>
          </p:cNvSpPr>
          <p:nvPr>
            <p:ph type="ftr" sz="quarter" idx="3"/>
          </p:nvPr>
        </p:nvSpPr>
        <p:spPr/>
        <p:txBody>
          <a:bodyPr/>
          <a:lstStyle/>
          <a:p>
            <a:r>
              <a:rPr lang="en-US" altLang="en-US"/>
              <a:t>Systems Analysis and Design in a Changing World, 7th Edition – Chapter 4                                                          ©2016. Cengage Learning. All rights reserved.</a:t>
            </a:r>
            <a:endParaRPr lang="en-US" altLang="en-US" dirty="0"/>
          </a:p>
        </p:txBody>
      </p:sp>
      <p:pic>
        <p:nvPicPr>
          <p:cNvPr id="7" name="Picture 6"/>
          <p:cNvPicPr>
            <a:picLocks noChangeAspect="1"/>
          </p:cNvPicPr>
          <p:nvPr/>
        </p:nvPicPr>
        <p:blipFill>
          <a:blip r:embed="rId2"/>
          <a:stretch>
            <a:fillRect/>
          </a:stretch>
        </p:blipFill>
        <p:spPr>
          <a:xfrm>
            <a:off x="990600" y="3318454"/>
            <a:ext cx="6722093" cy="1558346"/>
          </a:xfrm>
          <a:prstGeom prst="rect">
            <a:avLst/>
          </a:prstGeom>
        </p:spPr>
      </p:pic>
    </p:spTree>
    <p:extLst>
      <p:ext uri="{BB962C8B-B14F-4D97-AF65-F5344CB8AC3E}">
        <p14:creationId xmlns:p14="http://schemas.microsoft.com/office/powerpoint/2010/main" val="2400162964"/>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97196"/>
          </a:xfrm>
        </p:spPr>
        <p:txBody>
          <a:bodyPr/>
          <a:lstStyle/>
          <a:p>
            <a:r>
              <a:rPr lang="en-US" sz="4000" dirty="0"/>
              <a:t>RMO – Creating a State Machine Diagram</a:t>
            </a:r>
            <a:br>
              <a:rPr lang="en-US" dirty="0"/>
            </a:br>
            <a:r>
              <a:rPr lang="en-US" sz="3200" dirty="0"/>
              <a:t>Steps -- </a:t>
            </a:r>
            <a:r>
              <a:rPr lang="en-US" sz="3200" dirty="0" err="1"/>
              <a:t>SaleItem</a:t>
            </a:r>
            <a:endParaRPr lang="en-US" sz="3200" dirty="0"/>
          </a:p>
        </p:txBody>
      </p:sp>
      <p:sp>
        <p:nvSpPr>
          <p:cNvPr id="5" name="Content Placeholder 4"/>
          <p:cNvSpPr>
            <a:spLocks noGrp="1"/>
          </p:cNvSpPr>
          <p:nvPr>
            <p:ph idx="1"/>
          </p:nvPr>
        </p:nvSpPr>
        <p:spPr>
          <a:xfrm>
            <a:off x="381000" y="1412875"/>
            <a:ext cx="8382000" cy="1144929"/>
          </a:xfrm>
        </p:spPr>
        <p:txBody>
          <a:bodyPr/>
          <a:lstStyle/>
          <a:p>
            <a:pPr marL="514350" indent="-514350">
              <a:buFont typeface="+mj-lt"/>
              <a:buAutoNum type="arabicPeriod" startAt="3"/>
            </a:pPr>
            <a:r>
              <a:rPr lang="en-US" sz="2400" dirty="0"/>
              <a:t>Build fragments – see figure below</a:t>
            </a:r>
          </a:p>
          <a:p>
            <a:pPr marL="514350" indent="-514350">
              <a:buFont typeface="+mj-lt"/>
              <a:buAutoNum type="arabicPeriod" startAt="3"/>
            </a:pPr>
            <a:r>
              <a:rPr lang="en-US" sz="2400" dirty="0"/>
              <a:t>Sequence in correct order – see figure below</a:t>
            </a:r>
          </a:p>
          <a:p>
            <a:pPr marL="514350" indent="-514350">
              <a:buFont typeface="+mj-lt"/>
              <a:buAutoNum type="arabicPeriod" startAt="3"/>
            </a:pPr>
            <a:r>
              <a:rPr lang="en-US" sz="2400" dirty="0"/>
              <a:t>Look for concurrent paths – none</a:t>
            </a:r>
          </a:p>
        </p:txBody>
      </p:sp>
      <p:sp>
        <p:nvSpPr>
          <p:cNvPr id="3" name="Slide Number Placeholder 2"/>
          <p:cNvSpPr>
            <a:spLocks noGrp="1"/>
          </p:cNvSpPr>
          <p:nvPr>
            <p:ph type="sldNum" sz="quarter" idx="4"/>
          </p:nvPr>
        </p:nvSpPr>
        <p:spPr/>
        <p:txBody>
          <a:bodyPr/>
          <a:lstStyle/>
          <a:p>
            <a:fld id="{009A3541-B7EF-4A1D-9612-A6ED665B4012}" type="slidenum">
              <a:rPr lang="en-US" altLang="en-US" smtClean="0"/>
              <a:pPr/>
              <a:t>58</a:t>
            </a:fld>
            <a:endParaRPr lang="en-US" altLang="en-US"/>
          </a:p>
        </p:txBody>
      </p:sp>
      <p:sp>
        <p:nvSpPr>
          <p:cNvPr id="4" name="Footer Placeholder 3"/>
          <p:cNvSpPr>
            <a:spLocks noGrp="1"/>
          </p:cNvSpPr>
          <p:nvPr>
            <p:ph type="ftr" sz="quarter" idx="3"/>
          </p:nvPr>
        </p:nvSpPr>
        <p:spPr/>
        <p:txBody>
          <a:bodyPr/>
          <a:lstStyle/>
          <a:p>
            <a:r>
              <a:rPr lang="en-US" altLang="en-US"/>
              <a:t>Systems Analysis and Design in a Changing World, 7th Edition – Chapter 4                                                          ©2016. Cengage Learning. All rights reserved.</a:t>
            </a:r>
            <a:endParaRPr lang="en-US" altLang="en-US" dirty="0"/>
          </a:p>
        </p:txBody>
      </p:sp>
      <p:pic>
        <p:nvPicPr>
          <p:cNvPr id="6" name="Picture 5"/>
          <p:cNvPicPr>
            <a:picLocks noChangeAspect="1"/>
          </p:cNvPicPr>
          <p:nvPr/>
        </p:nvPicPr>
        <p:blipFill>
          <a:blip r:embed="rId2"/>
          <a:stretch>
            <a:fillRect/>
          </a:stretch>
        </p:blipFill>
        <p:spPr>
          <a:xfrm>
            <a:off x="975251" y="2669429"/>
            <a:ext cx="7193497" cy="2530126"/>
          </a:xfrm>
          <a:prstGeom prst="rect">
            <a:avLst/>
          </a:prstGeom>
        </p:spPr>
      </p:pic>
    </p:spTree>
    <p:extLst>
      <p:ext uri="{BB962C8B-B14F-4D97-AF65-F5344CB8AC3E}">
        <p14:creationId xmlns:p14="http://schemas.microsoft.com/office/powerpoint/2010/main" val="1292292556"/>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97196"/>
          </a:xfrm>
        </p:spPr>
        <p:txBody>
          <a:bodyPr/>
          <a:lstStyle/>
          <a:p>
            <a:r>
              <a:rPr lang="en-US" sz="4000" dirty="0"/>
              <a:t>RMO – Creating a State Machine Diagram</a:t>
            </a:r>
            <a:br>
              <a:rPr lang="en-US" dirty="0"/>
            </a:br>
            <a:r>
              <a:rPr lang="en-US" sz="3200" dirty="0"/>
              <a:t>Steps -- </a:t>
            </a:r>
            <a:r>
              <a:rPr lang="en-US" sz="3200" dirty="0" err="1"/>
              <a:t>SaleItem</a:t>
            </a:r>
            <a:endParaRPr lang="en-US" sz="3200" dirty="0"/>
          </a:p>
        </p:txBody>
      </p:sp>
      <p:sp>
        <p:nvSpPr>
          <p:cNvPr id="3" name="Content Placeholder 2"/>
          <p:cNvSpPr>
            <a:spLocks noGrp="1"/>
          </p:cNvSpPr>
          <p:nvPr>
            <p:ph idx="1"/>
          </p:nvPr>
        </p:nvSpPr>
        <p:spPr>
          <a:xfrm>
            <a:off x="381000" y="1412875"/>
            <a:ext cx="8382000" cy="1551194"/>
          </a:xfrm>
        </p:spPr>
        <p:txBody>
          <a:bodyPr/>
          <a:lstStyle/>
          <a:p>
            <a:pPr marL="514350" indent="-514350">
              <a:buFont typeface="+mj-lt"/>
              <a:buAutoNum type="arabicPeriod" startAt="6"/>
            </a:pPr>
            <a:r>
              <a:rPr lang="en-US" sz="2400" dirty="0"/>
              <a:t>Add other required transitions</a:t>
            </a:r>
          </a:p>
          <a:p>
            <a:pPr marL="514350" indent="-514350">
              <a:buFont typeface="+mj-lt"/>
              <a:buAutoNum type="arabicPeriod" startAt="6"/>
            </a:pPr>
            <a:r>
              <a:rPr lang="en-US" sz="2400" dirty="0"/>
              <a:t>Expand with guard, action-expressions etc.</a:t>
            </a:r>
          </a:p>
          <a:p>
            <a:pPr marL="514350" indent="-514350">
              <a:buFont typeface="+mj-lt"/>
              <a:buAutoNum type="arabicPeriod" startAt="6"/>
            </a:pPr>
            <a:r>
              <a:rPr lang="en-US" sz="2400" dirty="0"/>
              <a:t>Review and test</a:t>
            </a:r>
          </a:p>
          <a:p>
            <a:pPr marL="0" indent="0">
              <a:buNone/>
            </a:pPr>
            <a:r>
              <a:rPr lang="en-US" sz="2400" dirty="0"/>
              <a:t>Below is the final State Machine Diagram</a:t>
            </a:r>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59</a:t>
            </a:fld>
            <a:endParaRPr lang="en-US" altLang="en-US"/>
          </a:p>
        </p:txBody>
      </p:sp>
      <p:sp>
        <p:nvSpPr>
          <p:cNvPr id="5" name="Footer Placeholder 4"/>
          <p:cNvSpPr>
            <a:spLocks noGrp="1"/>
          </p:cNvSpPr>
          <p:nvPr>
            <p:ph type="ftr" sz="quarter" idx="3"/>
          </p:nvPr>
        </p:nvSpPr>
        <p:spPr/>
        <p:txBody>
          <a:bodyPr/>
          <a:lstStyle/>
          <a:p>
            <a:r>
              <a:rPr lang="en-US" altLang="en-US"/>
              <a:t>Systems Analysis and Design in a Changing World, 7th Edition – Chapter 4                                                          ©2016. Cengage Learning. All rights reserved.</a:t>
            </a:r>
            <a:endParaRPr lang="en-US" altLang="en-US" dirty="0"/>
          </a:p>
        </p:txBody>
      </p:sp>
      <p:pic>
        <p:nvPicPr>
          <p:cNvPr id="6" name="Picture 5"/>
          <p:cNvPicPr>
            <a:picLocks noChangeAspect="1"/>
          </p:cNvPicPr>
          <p:nvPr/>
        </p:nvPicPr>
        <p:blipFill>
          <a:blip r:embed="rId2"/>
          <a:stretch>
            <a:fillRect/>
          </a:stretch>
        </p:blipFill>
        <p:spPr>
          <a:xfrm>
            <a:off x="520615" y="3172651"/>
            <a:ext cx="8294999" cy="2618549"/>
          </a:xfrm>
          <a:prstGeom prst="rect">
            <a:avLst/>
          </a:prstGeom>
        </p:spPr>
      </p:pic>
    </p:spTree>
    <p:extLst>
      <p:ext uri="{BB962C8B-B14F-4D97-AF65-F5344CB8AC3E}">
        <p14:creationId xmlns:p14="http://schemas.microsoft.com/office/powerpoint/2010/main" val="23949958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457200" y="122238"/>
            <a:ext cx="7543800" cy="1020762"/>
          </a:xfrm>
        </p:spPr>
        <p:txBody>
          <a:bodyPr/>
          <a:lstStyle/>
          <a:p>
            <a:r>
              <a:rPr lang="en-US" altLang="en-US" sz="3600"/>
              <a:t>Things in the Problem Domain</a:t>
            </a:r>
          </a:p>
        </p:txBody>
      </p:sp>
      <p:sp>
        <p:nvSpPr>
          <p:cNvPr id="282627" name="Rectangle 3"/>
          <p:cNvSpPr>
            <a:spLocks noGrp="1" noChangeArrowheads="1"/>
          </p:cNvSpPr>
          <p:nvPr>
            <p:ph idx="1"/>
          </p:nvPr>
        </p:nvSpPr>
        <p:spPr>
          <a:xfrm>
            <a:off x="333664" y="990600"/>
            <a:ext cx="8229600" cy="4136517"/>
          </a:xfrm>
        </p:spPr>
        <p:txBody>
          <a:bodyPr/>
          <a:lstStyle/>
          <a:p>
            <a:pPr>
              <a:lnSpc>
                <a:spcPct val="80000"/>
              </a:lnSpc>
            </a:pPr>
            <a:r>
              <a:rPr lang="en-US" altLang="en-US" sz="2800" dirty="0"/>
              <a:t>Problem domain—the specific area (or domain) of the users’ business need that is within the scope of the new system.</a:t>
            </a:r>
          </a:p>
          <a:p>
            <a:pPr>
              <a:lnSpc>
                <a:spcPct val="80000"/>
              </a:lnSpc>
            </a:pPr>
            <a:r>
              <a:rPr lang="en-US" altLang="en-US" sz="2800" dirty="0"/>
              <a:t>“Things” are those items users work with when accomplishing tasks that need to be remembered</a:t>
            </a:r>
          </a:p>
          <a:p>
            <a:pPr>
              <a:lnSpc>
                <a:spcPct val="80000"/>
              </a:lnSpc>
            </a:pPr>
            <a:r>
              <a:rPr lang="en-US" altLang="en-US" sz="2800" dirty="0"/>
              <a:t>Examples of “Things” are products, sales, shippers, customers, invoices, payments, etc.</a:t>
            </a:r>
          </a:p>
          <a:p>
            <a:pPr>
              <a:lnSpc>
                <a:spcPct val="80000"/>
              </a:lnSpc>
            </a:pPr>
            <a:r>
              <a:rPr lang="en-US" altLang="en-US" sz="2800" dirty="0"/>
              <a:t>These “Things” are modeled as domain classes or data entities</a:t>
            </a:r>
          </a:p>
          <a:p>
            <a:pPr>
              <a:lnSpc>
                <a:spcPct val="80000"/>
              </a:lnSpc>
            </a:pPr>
            <a:r>
              <a:rPr lang="en-US" altLang="en-US" sz="2800" dirty="0"/>
              <a:t>In this course, we will call them domain classes. In database class you may call them data entities</a:t>
            </a:r>
            <a:endParaRPr lang="en-GB" altLang="en-US" sz="2800" dirty="0"/>
          </a:p>
        </p:txBody>
      </p:sp>
      <p:sp>
        <p:nvSpPr>
          <p:cNvPr id="4" name="Footer Placeholder 4"/>
          <p:cNvSpPr>
            <a:spLocks noGrp="1"/>
          </p:cNvSpPr>
          <p:nvPr>
            <p:ph type="ftr" sz="quarter" idx="3"/>
          </p:nvPr>
        </p:nvSpPr>
        <p:spPr>
          <a:xfrm>
            <a:off x="0" y="6248400"/>
            <a:ext cx="5486400" cy="457200"/>
          </a:xfrm>
          <a:prstGeom prst="rect">
            <a:avLst/>
          </a:prstGeom>
        </p:spPr>
        <p:txBody>
          <a:bodyPr/>
          <a:lstStyle/>
          <a:p>
            <a:r>
              <a:rPr lang="en-US" altLang="en-US"/>
              <a:t>Systems Analysis and Design in a Changing World, 7th Edition – Chapter 4                                                          ©2016. Cengage Learning. All rights reserved.</a:t>
            </a:r>
          </a:p>
        </p:txBody>
      </p:sp>
      <p:sp>
        <p:nvSpPr>
          <p:cNvPr id="5" name="Slide Number Placeholder 5"/>
          <p:cNvSpPr>
            <a:spLocks noGrp="1"/>
          </p:cNvSpPr>
          <p:nvPr>
            <p:ph type="sldNum" sz="quarter" idx="4"/>
          </p:nvPr>
        </p:nvSpPr>
        <p:spPr>
          <a:xfrm>
            <a:off x="8001000" y="6248400"/>
            <a:ext cx="1143000" cy="457200"/>
          </a:xfrm>
          <a:prstGeom prst="rect">
            <a:avLst/>
          </a:prstGeom>
        </p:spPr>
        <p:txBody>
          <a:bodyPr/>
          <a:lstStyle/>
          <a:p>
            <a:fld id="{312211F6-E108-4643-8890-D5A2B80F6704}" type="slidenum">
              <a:rPr lang="en-US" altLang="en-US"/>
              <a:pPr/>
              <a:t>6</a:t>
            </a:fld>
            <a:endParaRPr lang="en-US" altLang="en-US"/>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30188"/>
            <a:ext cx="8382000" cy="997196"/>
          </a:xfrm>
        </p:spPr>
        <p:txBody>
          <a:bodyPr/>
          <a:lstStyle/>
          <a:p>
            <a:r>
              <a:rPr lang="en-US" sz="4000" dirty="0"/>
              <a:t>RMO – Creating a State Machine Diagram</a:t>
            </a:r>
            <a:br>
              <a:rPr lang="en-US" sz="4000" dirty="0"/>
            </a:br>
            <a:r>
              <a:rPr lang="en-US" sz="3200" dirty="0"/>
              <a:t>Steps -- </a:t>
            </a:r>
            <a:r>
              <a:rPr lang="en-US" sz="3200" dirty="0" err="1"/>
              <a:t>InventoryItem</a:t>
            </a:r>
            <a:endParaRPr lang="en-US" sz="3200" dirty="0"/>
          </a:p>
        </p:txBody>
      </p:sp>
      <p:sp>
        <p:nvSpPr>
          <p:cNvPr id="6" name="Content Placeholder 5"/>
          <p:cNvSpPr>
            <a:spLocks noGrp="1"/>
          </p:cNvSpPr>
          <p:nvPr>
            <p:ph idx="1"/>
          </p:nvPr>
        </p:nvSpPr>
        <p:spPr>
          <a:xfrm>
            <a:off x="381000" y="1672138"/>
            <a:ext cx="8382000" cy="1071062"/>
          </a:xfrm>
        </p:spPr>
        <p:txBody>
          <a:bodyPr/>
          <a:lstStyle/>
          <a:p>
            <a:pPr marL="514350" indent="-514350">
              <a:buFont typeface="+mj-lt"/>
              <a:buAutoNum type="arabicPeriod"/>
            </a:pPr>
            <a:r>
              <a:rPr lang="en-US" sz="2400" dirty="0"/>
              <a:t>Choose </a:t>
            </a:r>
            <a:r>
              <a:rPr lang="en-US" sz="2400" dirty="0" err="1"/>
              <a:t>InventoryItem</a:t>
            </a:r>
            <a:r>
              <a:rPr lang="en-US" sz="2400" dirty="0"/>
              <a:t>.  It has status conditions that need to be tracked</a:t>
            </a:r>
          </a:p>
          <a:p>
            <a:pPr marL="514350" indent="-514350">
              <a:buFont typeface="+mj-lt"/>
              <a:buAutoNum type="arabicPeriod"/>
            </a:pPr>
            <a:r>
              <a:rPr lang="en-US" sz="2400" dirty="0"/>
              <a:t>List the states and exit transitions</a:t>
            </a:r>
          </a:p>
        </p:txBody>
      </p:sp>
      <p:sp>
        <p:nvSpPr>
          <p:cNvPr id="3" name="Slide Number Placeholder 2"/>
          <p:cNvSpPr>
            <a:spLocks noGrp="1"/>
          </p:cNvSpPr>
          <p:nvPr>
            <p:ph type="sldNum" sz="quarter" idx="4"/>
          </p:nvPr>
        </p:nvSpPr>
        <p:spPr/>
        <p:txBody>
          <a:bodyPr/>
          <a:lstStyle/>
          <a:p>
            <a:fld id="{009A3541-B7EF-4A1D-9612-A6ED665B4012}" type="slidenum">
              <a:rPr lang="en-US" altLang="en-US" smtClean="0"/>
              <a:pPr/>
              <a:t>60</a:t>
            </a:fld>
            <a:endParaRPr lang="en-US" altLang="en-US"/>
          </a:p>
        </p:txBody>
      </p:sp>
      <p:sp>
        <p:nvSpPr>
          <p:cNvPr id="4" name="Footer Placeholder 3"/>
          <p:cNvSpPr>
            <a:spLocks noGrp="1"/>
          </p:cNvSpPr>
          <p:nvPr>
            <p:ph type="ftr" sz="quarter" idx="3"/>
          </p:nvPr>
        </p:nvSpPr>
        <p:spPr/>
        <p:txBody>
          <a:bodyPr/>
          <a:lstStyle/>
          <a:p>
            <a:r>
              <a:rPr lang="en-US" altLang="en-US"/>
              <a:t>Systems Analysis and Design in a Changing World, 7th Edition – Chapter 4                                                          ©2016. Cengage Learning. All rights reserved.</a:t>
            </a:r>
            <a:endParaRPr lang="en-US" altLang="en-US" dirty="0"/>
          </a:p>
        </p:txBody>
      </p:sp>
      <p:pic>
        <p:nvPicPr>
          <p:cNvPr id="2" name="Picture 1"/>
          <p:cNvPicPr>
            <a:picLocks noChangeAspect="1"/>
          </p:cNvPicPr>
          <p:nvPr/>
        </p:nvPicPr>
        <p:blipFill>
          <a:blip r:embed="rId2"/>
          <a:stretch>
            <a:fillRect/>
          </a:stretch>
        </p:blipFill>
        <p:spPr>
          <a:xfrm>
            <a:off x="1149067" y="3276600"/>
            <a:ext cx="6928133" cy="1905000"/>
          </a:xfrm>
          <a:prstGeom prst="rect">
            <a:avLst/>
          </a:prstGeom>
        </p:spPr>
      </p:pic>
    </p:spTree>
    <p:extLst>
      <p:ext uri="{BB962C8B-B14F-4D97-AF65-F5344CB8AC3E}">
        <p14:creationId xmlns:p14="http://schemas.microsoft.com/office/powerpoint/2010/main" val="3549450681"/>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97196"/>
          </a:xfrm>
        </p:spPr>
        <p:txBody>
          <a:bodyPr/>
          <a:lstStyle/>
          <a:p>
            <a:r>
              <a:rPr lang="en-US" sz="4000" dirty="0"/>
              <a:t>RMO – Creating a State Machine Diagram</a:t>
            </a:r>
            <a:br>
              <a:rPr lang="en-US" dirty="0"/>
            </a:br>
            <a:r>
              <a:rPr lang="en-US" sz="3200" dirty="0"/>
              <a:t>Steps -- </a:t>
            </a:r>
            <a:r>
              <a:rPr lang="en-US" sz="3200" dirty="0" err="1"/>
              <a:t>InventoryItem</a:t>
            </a:r>
            <a:endParaRPr lang="en-US" sz="3200" dirty="0"/>
          </a:p>
        </p:txBody>
      </p:sp>
      <p:sp>
        <p:nvSpPr>
          <p:cNvPr id="5" name="Content Placeholder 4"/>
          <p:cNvSpPr>
            <a:spLocks noGrp="1"/>
          </p:cNvSpPr>
          <p:nvPr>
            <p:ph idx="1"/>
          </p:nvPr>
        </p:nvSpPr>
        <p:spPr>
          <a:xfrm>
            <a:off x="381000" y="1412875"/>
            <a:ext cx="8382000" cy="1144929"/>
          </a:xfrm>
        </p:spPr>
        <p:txBody>
          <a:bodyPr/>
          <a:lstStyle/>
          <a:p>
            <a:pPr marL="514350" indent="-514350">
              <a:buFont typeface="+mj-lt"/>
              <a:buAutoNum type="arabicPeriod" startAt="3"/>
            </a:pPr>
            <a:r>
              <a:rPr lang="en-US" sz="2400" dirty="0"/>
              <a:t>Build fragments – see figure below</a:t>
            </a:r>
          </a:p>
          <a:p>
            <a:pPr marL="514350" indent="-514350">
              <a:buFont typeface="+mj-lt"/>
              <a:buAutoNum type="arabicPeriod" startAt="3"/>
            </a:pPr>
            <a:r>
              <a:rPr lang="en-US" sz="2400" dirty="0"/>
              <a:t>Sequence in correct order – see figure below</a:t>
            </a:r>
          </a:p>
          <a:p>
            <a:pPr marL="514350" indent="-514350">
              <a:buFont typeface="+mj-lt"/>
              <a:buAutoNum type="arabicPeriod" startAt="3"/>
            </a:pPr>
            <a:r>
              <a:rPr lang="en-US" sz="2400" dirty="0"/>
              <a:t>Look for concurrent paths – see figure below</a:t>
            </a:r>
          </a:p>
        </p:txBody>
      </p:sp>
      <p:sp>
        <p:nvSpPr>
          <p:cNvPr id="3" name="Slide Number Placeholder 2"/>
          <p:cNvSpPr>
            <a:spLocks noGrp="1"/>
          </p:cNvSpPr>
          <p:nvPr>
            <p:ph type="sldNum" sz="quarter" idx="4"/>
          </p:nvPr>
        </p:nvSpPr>
        <p:spPr/>
        <p:txBody>
          <a:bodyPr/>
          <a:lstStyle/>
          <a:p>
            <a:fld id="{009A3541-B7EF-4A1D-9612-A6ED665B4012}" type="slidenum">
              <a:rPr lang="en-US" altLang="en-US" smtClean="0"/>
              <a:pPr/>
              <a:t>61</a:t>
            </a:fld>
            <a:endParaRPr lang="en-US" altLang="en-US"/>
          </a:p>
        </p:txBody>
      </p:sp>
      <p:sp>
        <p:nvSpPr>
          <p:cNvPr id="4" name="Footer Placeholder 3"/>
          <p:cNvSpPr>
            <a:spLocks noGrp="1"/>
          </p:cNvSpPr>
          <p:nvPr>
            <p:ph type="ftr" sz="quarter" idx="3"/>
          </p:nvPr>
        </p:nvSpPr>
        <p:spPr/>
        <p:txBody>
          <a:bodyPr/>
          <a:lstStyle/>
          <a:p>
            <a:r>
              <a:rPr lang="en-US" altLang="en-US"/>
              <a:t>Systems Analysis and Design in a Changing World, 7th Edition – Chapter 4                                                          ©2016. Cengage Learning. All rights reserved.</a:t>
            </a:r>
            <a:endParaRPr lang="en-US" altLang="en-US" dirty="0"/>
          </a:p>
        </p:txBody>
      </p:sp>
      <p:pic>
        <p:nvPicPr>
          <p:cNvPr id="7" name="Picture 6"/>
          <p:cNvPicPr>
            <a:picLocks noChangeAspect="1"/>
          </p:cNvPicPr>
          <p:nvPr/>
        </p:nvPicPr>
        <p:blipFill>
          <a:blip r:embed="rId2"/>
          <a:stretch>
            <a:fillRect/>
          </a:stretch>
        </p:blipFill>
        <p:spPr>
          <a:xfrm>
            <a:off x="1242321" y="2895600"/>
            <a:ext cx="6397377" cy="2971800"/>
          </a:xfrm>
          <a:prstGeom prst="rect">
            <a:avLst/>
          </a:prstGeom>
        </p:spPr>
      </p:pic>
    </p:spTree>
    <p:extLst>
      <p:ext uri="{BB962C8B-B14F-4D97-AF65-F5344CB8AC3E}">
        <p14:creationId xmlns:p14="http://schemas.microsoft.com/office/powerpoint/2010/main" val="138931119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97196"/>
          </a:xfrm>
        </p:spPr>
        <p:txBody>
          <a:bodyPr/>
          <a:lstStyle/>
          <a:p>
            <a:r>
              <a:rPr lang="en-US" sz="4000" dirty="0"/>
              <a:t>RMO – Creating a State Machine Diagram</a:t>
            </a:r>
            <a:br>
              <a:rPr lang="en-US" dirty="0"/>
            </a:br>
            <a:r>
              <a:rPr lang="en-US" sz="3200" dirty="0"/>
              <a:t>Steps -- </a:t>
            </a:r>
            <a:r>
              <a:rPr lang="en-US" sz="3200" dirty="0" err="1"/>
              <a:t>InventoryItem</a:t>
            </a:r>
            <a:endParaRPr lang="en-US" sz="3200" dirty="0"/>
          </a:p>
        </p:txBody>
      </p:sp>
      <p:sp>
        <p:nvSpPr>
          <p:cNvPr id="3" name="Content Placeholder 2"/>
          <p:cNvSpPr>
            <a:spLocks noGrp="1"/>
          </p:cNvSpPr>
          <p:nvPr>
            <p:ph idx="1"/>
          </p:nvPr>
        </p:nvSpPr>
        <p:spPr>
          <a:xfrm>
            <a:off x="381000" y="1412875"/>
            <a:ext cx="8382000" cy="1551194"/>
          </a:xfrm>
        </p:spPr>
        <p:txBody>
          <a:bodyPr/>
          <a:lstStyle/>
          <a:p>
            <a:pPr marL="514350" indent="-514350">
              <a:buFont typeface="+mj-lt"/>
              <a:buAutoNum type="arabicPeriod" startAt="6"/>
            </a:pPr>
            <a:r>
              <a:rPr lang="en-US" sz="2400" dirty="0"/>
              <a:t>Add other required transitions</a:t>
            </a:r>
          </a:p>
          <a:p>
            <a:pPr marL="514350" indent="-514350">
              <a:buFont typeface="+mj-lt"/>
              <a:buAutoNum type="arabicPeriod" startAt="6"/>
            </a:pPr>
            <a:r>
              <a:rPr lang="en-US" sz="2400" dirty="0"/>
              <a:t>Expand with guard, action-expressions etc.</a:t>
            </a:r>
          </a:p>
          <a:p>
            <a:pPr marL="514350" indent="-514350">
              <a:buFont typeface="+mj-lt"/>
              <a:buAutoNum type="arabicPeriod" startAt="6"/>
            </a:pPr>
            <a:r>
              <a:rPr lang="en-US" sz="2400" dirty="0"/>
              <a:t>Review and test</a:t>
            </a:r>
          </a:p>
          <a:p>
            <a:pPr marL="0" indent="0">
              <a:buNone/>
            </a:pPr>
            <a:r>
              <a:rPr lang="en-US" sz="2400" dirty="0"/>
              <a:t>Below is the final State Machine Diagram</a:t>
            </a:r>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62</a:t>
            </a:fld>
            <a:endParaRPr lang="en-US" altLang="en-US"/>
          </a:p>
        </p:txBody>
      </p:sp>
      <p:sp>
        <p:nvSpPr>
          <p:cNvPr id="5" name="Footer Placeholder 4"/>
          <p:cNvSpPr>
            <a:spLocks noGrp="1"/>
          </p:cNvSpPr>
          <p:nvPr>
            <p:ph type="ftr" sz="quarter" idx="3"/>
          </p:nvPr>
        </p:nvSpPr>
        <p:spPr/>
        <p:txBody>
          <a:bodyPr/>
          <a:lstStyle/>
          <a:p>
            <a:r>
              <a:rPr lang="en-US" altLang="en-US"/>
              <a:t>Systems Analysis and Design in a Changing World, 7th Edition – Chapter 4                                                          ©2016. Cengage Learning. All rights reserved.</a:t>
            </a:r>
            <a:endParaRPr lang="en-US" altLang="en-US" dirty="0"/>
          </a:p>
        </p:txBody>
      </p:sp>
      <p:pic>
        <p:nvPicPr>
          <p:cNvPr id="7" name="Picture 6"/>
          <p:cNvPicPr>
            <a:picLocks noChangeAspect="1"/>
          </p:cNvPicPr>
          <p:nvPr/>
        </p:nvPicPr>
        <p:blipFill>
          <a:blip r:embed="rId2"/>
          <a:stretch>
            <a:fillRect/>
          </a:stretch>
        </p:blipFill>
        <p:spPr>
          <a:xfrm>
            <a:off x="762000" y="2994087"/>
            <a:ext cx="7422523" cy="2949196"/>
          </a:xfrm>
          <a:prstGeom prst="rect">
            <a:avLst/>
          </a:prstGeom>
        </p:spPr>
      </p:pic>
    </p:spTree>
    <p:extLst>
      <p:ext uri="{BB962C8B-B14F-4D97-AF65-F5344CB8AC3E}">
        <p14:creationId xmlns:p14="http://schemas.microsoft.com/office/powerpoint/2010/main" val="1704474650"/>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381000" y="230188"/>
            <a:ext cx="8382000" cy="609398"/>
          </a:xfrm>
        </p:spPr>
        <p:txBody>
          <a:bodyPr/>
          <a:lstStyle/>
          <a:p>
            <a:r>
              <a:rPr lang="en-US" altLang="en-US" sz="4400" dirty="0"/>
              <a:t>Summary</a:t>
            </a:r>
          </a:p>
        </p:txBody>
      </p:sp>
      <p:sp>
        <p:nvSpPr>
          <p:cNvPr id="339971" name="Rectangle 3"/>
          <p:cNvSpPr>
            <a:spLocks noGrp="1" noChangeArrowheads="1"/>
          </p:cNvSpPr>
          <p:nvPr>
            <p:ph sz="half" idx="1"/>
          </p:nvPr>
        </p:nvSpPr>
        <p:spPr/>
        <p:txBody>
          <a:bodyPr/>
          <a:lstStyle/>
          <a:p>
            <a:pPr marL="571500" indent="-571500"/>
            <a:endParaRPr lang="en-GB" altLang="en-US" sz="2800"/>
          </a:p>
          <a:p>
            <a:pPr marL="571500" indent="-571500"/>
            <a:endParaRPr lang="en-GB" altLang="en-US" sz="3200"/>
          </a:p>
        </p:txBody>
      </p:sp>
      <p:sp>
        <p:nvSpPr>
          <p:cNvPr id="2" name="Content Placeholder 1"/>
          <p:cNvSpPr>
            <a:spLocks noGrp="1"/>
          </p:cNvSpPr>
          <p:nvPr>
            <p:ph sz="half" idx="2"/>
          </p:nvPr>
        </p:nvSpPr>
        <p:spPr>
          <a:xfrm>
            <a:off x="381000" y="1025105"/>
            <a:ext cx="8382000" cy="4689896"/>
          </a:xfrm>
        </p:spPr>
        <p:txBody>
          <a:bodyPr/>
          <a:lstStyle/>
          <a:p>
            <a:r>
              <a:rPr lang="en-GB" altLang="en-US" dirty="0"/>
              <a:t>This chapter focuses on </a:t>
            </a:r>
            <a:r>
              <a:rPr lang="en-GB" altLang="en-US" dirty="0" err="1"/>
              <a:t>modeling</a:t>
            </a:r>
            <a:r>
              <a:rPr lang="en-GB" altLang="en-US" dirty="0"/>
              <a:t> functional requirements as a part of systems analysis</a:t>
            </a:r>
          </a:p>
          <a:p>
            <a:r>
              <a:rPr lang="en-GB" altLang="en-US" dirty="0"/>
              <a:t>“Things” in the problem domain are identified and </a:t>
            </a:r>
            <a:r>
              <a:rPr lang="en-GB" altLang="en-US" dirty="0" err="1"/>
              <a:t>modeled</a:t>
            </a:r>
            <a:r>
              <a:rPr lang="en-GB" altLang="en-US" dirty="0"/>
              <a:t>, called domain classes or data entities</a:t>
            </a:r>
          </a:p>
          <a:p>
            <a:r>
              <a:rPr lang="en-GB" altLang="en-US" dirty="0"/>
              <a:t>Two techniques for identifying domain classes/data entities are the brainstorming technique and the noun technique</a:t>
            </a:r>
          </a:p>
          <a:p>
            <a:r>
              <a:rPr lang="en-GB" altLang="en-US" dirty="0"/>
              <a:t>Domain classes have attributes and associations</a:t>
            </a:r>
          </a:p>
          <a:p>
            <a:r>
              <a:rPr lang="en-GB" altLang="en-US" dirty="0"/>
              <a:t>Associations are naturally occurring relationships among classes, and associations have minimum and maximum multiplicity </a:t>
            </a:r>
          </a:p>
          <a:p>
            <a:endParaRPr lang="en-US" dirty="0"/>
          </a:p>
        </p:txBody>
      </p:sp>
      <p:sp>
        <p:nvSpPr>
          <p:cNvPr id="6" name="Slide Number Placeholder 5"/>
          <p:cNvSpPr>
            <a:spLocks noGrp="1"/>
          </p:cNvSpPr>
          <p:nvPr>
            <p:ph type="sldNum" sz="quarter" idx="4"/>
          </p:nvPr>
        </p:nvSpPr>
        <p:spPr>
          <a:prstGeom prst="rect">
            <a:avLst/>
          </a:prstGeom>
        </p:spPr>
        <p:txBody>
          <a:bodyPr/>
          <a:lstStyle/>
          <a:p>
            <a:fld id="{E59C170C-9135-4BBD-BEEA-24C3BA1E13BE}" type="slidenum">
              <a:rPr lang="en-US" altLang="en-US"/>
              <a:pPr/>
              <a:t>63</a:t>
            </a:fld>
            <a:endParaRPr lang="en-US" altLang="en-US"/>
          </a:p>
        </p:txBody>
      </p:sp>
      <p:sp>
        <p:nvSpPr>
          <p:cNvPr id="5" name="Footer Placeholder 4"/>
          <p:cNvSpPr>
            <a:spLocks noGrp="1"/>
          </p:cNvSpPr>
          <p:nvPr>
            <p:ph type="ftr" sz="quarter" idx="3"/>
          </p:nvPr>
        </p:nvSpPr>
        <p:spPr>
          <a:prstGeom prst="rect">
            <a:avLst/>
          </a:prstGeom>
        </p:spPr>
        <p:txBody>
          <a:bodyPr/>
          <a:lstStyle/>
          <a:p>
            <a:r>
              <a:rPr lang="en-US" altLang="en-US"/>
              <a:t>Systems Analysis and Design in a Changing World, 7th Edition – Chapter 4                                                          ©2016. Cengage Learning. All rights reserved.</a:t>
            </a: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457200" y="122238"/>
            <a:ext cx="7543800" cy="609398"/>
          </a:xfrm>
        </p:spPr>
        <p:txBody>
          <a:bodyPr/>
          <a:lstStyle/>
          <a:p>
            <a:r>
              <a:rPr lang="en-US" altLang="en-US" sz="4400" dirty="0"/>
              <a:t>Summary</a:t>
            </a:r>
          </a:p>
        </p:txBody>
      </p:sp>
      <p:sp>
        <p:nvSpPr>
          <p:cNvPr id="342019" name="Rectangle 3"/>
          <p:cNvSpPr>
            <a:spLocks noGrp="1" noChangeArrowheads="1"/>
          </p:cNvSpPr>
          <p:nvPr>
            <p:ph idx="1"/>
          </p:nvPr>
        </p:nvSpPr>
        <p:spPr>
          <a:xfrm>
            <a:off x="342900" y="1219200"/>
            <a:ext cx="8229600" cy="3816429"/>
          </a:xfrm>
        </p:spPr>
        <p:txBody>
          <a:bodyPr/>
          <a:lstStyle/>
          <a:p>
            <a:r>
              <a:rPr lang="en-GB" altLang="en-US" sz="2800" dirty="0"/>
              <a:t>Entity-relationship diagrams (ERDs) show the information about data entities</a:t>
            </a:r>
          </a:p>
          <a:p>
            <a:r>
              <a:rPr lang="en-GB" altLang="en-US" sz="2800" dirty="0"/>
              <a:t>ERDs are often preferred by database analysts and are widely used</a:t>
            </a:r>
          </a:p>
          <a:p>
            <a:r>
              <a:rPr lang="en-GB" altLang="en-US" sz="2800" dirty="0"/>
              <a:t>ERDs are not UML diagrams, and an association is called a relationship, multiplicity is called cardinality, and generalization/specialization (inheritance) and whole part relationships are usually not shown</a:t>
            </a:r>
          </a:p>
          <a:p>
            <a:pPr marL="571500" indent="-571500"/>
            <a:endParaRPr lang="en-GB" altLang="en-US" sz="3200" dirty="0"/>
          </a:p>
        </p:txBody>
      </p:sp>
      <p:sp>
        <p:nvSpPr>
          <p:cNvPr id="5" name="Footer Placeholder 4"/>
          <p:cNvSpPr>
            <a:spLocks noGrp="1"/>
          </p:cNvSpPr>
          <p:nvPr>
            <p:ph type="ftr" sz="quarter" idx="3"/>
          </p:nvPr>
        </p:nvSpPr>
        <p:spPr>
          <a:xfrm>
            <a:off x="0" y="6248400"/>
            <a:ext cx="5486400" cy="457200"/>
          </a:xfrm>
          <a:prstGeom prst="rect">
            <a:avLst/>
          </a:prstGeom>
        </p:spPr>
        <p:txBody>
          <a:bodyPr/>
          <a:lstStyle/>
          <a:p>
            <a:r>
              <a:rPr lang="en-US" altLang="en-US"/>
              <a:t>Systems Analysis and Design in a Changing World, 7th Edition – Chapter 4                                                          ©2016. Cengage Learning. All rights reserved.</a:t>
            </a:r>
          </a:p>
        </p:txBody>
      </p:sp>
      <p:sp>
        <p:nvSpPr>
          <p:cNvPr id="6" name="Slide Number Placeholder 5"/>
          <p:cNvSpPr>
            <a:spLocks noGrp="1"/>
          </p:cNvSpPr>
          <p:nvPr>
            <p:ph type="sldNum" sz="quarter" idx="4"/>
          </p:nvPr>
        </p:nvSpPr>
        <p:spPr>
          <a:xfrm>
            <a:off x="8001000" y="6248400"/>
            <a:ext cx="1143000" cy="457200"/>
          </a:xfrm>
          <a:prstGeom prst="rect">
            <a:avLst/>
          </a:prstGeom>
        </p:spPr>
        <p:txBody>
          <a:bodyPr/>
          <a:lstStyle/>
          <a:p>
            <a:fld id="{9B712976-430E-4571-B9C4-34B496DFF6E4}" type="slidenum">
              <a:rPr lang="en-US" altLang="en-US"/>
              <a:pPr/>
              <a:t>64</a:t>
            </a:fld>
            <a:endParaRPr lang="en-US" altLang="en-US"/>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457200" y="122238"/>
            <a:ext cx="7543800" cy="609398"/>
          </a:xfrm>
        </p:spPr>
        <p:txBody>
          <a:bodyPr/>
          <a:lstStyle/>
          <a:p>
            <a:r>
              <a:rPr lang="en-US" altLang="en-US" sz="4400" dirty="0"/>
              <a:t>Summary</a:t>
            </a:r>
          </a:p>
        </p:txBody>
      </p:sp>
      <p:sp>
        <p:nvSpPr>
          <p:cNvPr id="340995" name="Rectangle 3"/>
          <p:cNvSpPr>
            <a:spLocks noGrp="1" noChangeArrowheads="1"/>
          </p:cNvSpPr>
          <p:nvPr>
            <p:ph idx="1"/>
          </p:nvPr>
        </p:nvSpPr>
        <p:spPr>
          <a:xfrm>
            <a:off x="457200" y="914400"/>
            <a:ext cx="8229600" cy="4953000"/>
          </a:xfrm>
        </p:spPr>
        <p:txBody>
          <a:bodyPr/>
          <a:lstStyle/>
          <a:p>
            <a:r>
              <a:rPr lang="en-GB" altLang="en-US" sz="2800" dirty="0"/>
              <a:t>The UML class diagram notation is used to create a domain model class diagram for a system. The domain model classes do not have methods because they are not yet software classes. </a:t>
            </a:r>
          </a:p>
          <a:p>
            <a:r>
              <a:rPr lang="en-GB" altLang="en-US" sz="2800" dirty="0"/>
              <a:t>There are actually three UML class diagram relationships: association relationships, generalization/specialization (inheritance) relationships, and whole part relationships</a:t>
            </a:r>
          </a:p>
          <a:p>
            <a:r>
              <a:rPr lang="en-GB" altLang="en-US" sz="2800" dirty="0"/>
              <a:t>Other class diagram concepts are abstract versus concrete classes, compound attributes, composition and aggregation, association classes, super classes and subclasses</a:t>
            </a:r>
          </a:p>
          <a:p>
            <a:pPr marL="571500" indent="-571500"/>
            <a:endParaRPr lang="en-GB" altLang="en-US" sz="2800" dirty="0"/>
          </a:p>
        </p:txBody>
      </p:sp>
      <p:sp>
        <p:nvSpPr>
          <p:cNvPr id="5" name="Footer Placeholder 4"/>
          <p:cNvSpPr>
            <a:spLocks noGrp="1"/>
          </p:cNvSpPr>
          <p:nvPr>
            <p:ph type="ftr" sz="quarter" idx="3"/>
          </p:nvPr>
        </p:nvSpPr>
        <p:spPr>
          <a:xfrm>
            <a:off x="0" y="6248400"/>
            <a:ext cx="5486400" cy="457200"/>
          </a:xfrm>
          <a:prstGeom prst="rect">
            <a:avLst/>
          </a:prstGeom>
        </p:spPr>
        <p:txBody>
          <a:bodyPr/>
          <a:lstStyle/>
          <a:p>
            <a:r>
              <a:rPr lang="en-US" altLang="en-US"/>
              <a:t>Systems Analysis and Design in a Changing World, 7th Edition – Chapter 4                                                          ©2016. Cengage Learning. All rights reserved.</a:t>
            </a:r>
          </a:p>
        </p:txBody>
      </p:sp>
      <p:sp>
        <p:nvSpPr>
          <p:cNvPr id="6" name="Slide Number Placeholder 5"/>
          <p:cNvSpPr>
            <a:spLocks noGrp="1"/>
          </p:cNvSpPr>
          <p:nvPr>
            <p:ph type="sldNum" sz="quarter" idx="4"/>
          </p:nvPr>
        </p:nvSpPr>
        <p:spPr>
          <a:xfrm>
            <a:off x="8001000" y="6248400"/>
            <a:ext cx="1143000" cy="457200"/>
          </a:xfrm>
          <a:prstGeom prst="rect">
            <a:avLst/>
          </a:prstGeom>
        </p:spPr>
        <p:txBody>
          <a:bodyPr/>
          <a:lstStyle/>
          <a:p>
            <a:fld id="{7FC513CD-63EE-4F1C-B022-BA76668C6F75}" type="slidenum">
              <a:rPr lang="en-US" altLang="en-US"/>
              <a:pPr/>
              <a:t>65</a:t>
            </a:fld>
            <a:endParaRPr lang="en-US" altLang="en-US"/>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dirty="0"/>
              <a:t>Summary</a:t>
            </a:r>
          </a:p>
        </p:txBody>
      </p:sp>
      <p:sp>
        <p:nvSpPr>
          <p:cNvPr id="3" name="Text Placeholder 2"/>
          <p:cNvSpPr>
            <a:spLocks noGrp="1"/>
          </p:cNvSpPr>
          <p:nvPr>
            <p:ph type="body" sz="quarter" idx="10"/>
          </p:nvPr>
        </p:nvSpPr>
        <p:spPr>
          <a:xfrm>
            <a:off x="381000" y="990600"/>
            <a:ext cx="8382000" cy="4782848"/>
          </a:xfrm>
        </p:spPr>
        <p:txBody>
          <a:bodyPr/>
          <a:lstStyle/>
          <a:p>
            <a:r>
              <a:rPr lang="en-US" dirty="0"/>
              <a:t>Some objects have a life cycle with status conditions that change and should be tracked</a:t>
            </a:r>
          </a:p>
          <a:p>
            <a:r>
              <a:rPr lang="en-US" dirty="0"/>
              <a:t>A State Machine Diagram tracks the behavior of these objects with states and transitions</a:t>
            </a:r>
          </a:p>
          <a:p>
            <a:r>
              <a:rPr lang="en-US" dirty="0"/>
              <a:t>To develop a State Machine Diagram </a:t>
            </a:r>
          </a:p>
          <a:p>
            <a:pPr lvl="1"/>
            <a:r>
              <a:rPr lang="en-US" dirty="0"/>
              <a:t>Choose a single object class.  </a:t>
            </a:r>
          </a:p>
          <a:p>
            <a:pPr lvl="1"/>
            <a:r>
              <a:rPr lang="en-US" dirty="0"/>
              <a:t>Identify the states and exit transitions</a:t>
            </a:r>
          </a:p>
          <a:p>
            <a:pPr lvl="1"/>
            <a:r>
              <a:rPr lang="en-US" dirty="0"/>
              <a:t>Identify concurrent paths</a:t>
            </a:r>
          </a:p>
          <a:p>
            <a:pPr lvl="1"/>
            <a:r>
              <a:rPr lang="en-US" dirty="0"/>
              <a:t>Identify additional paths</a:t>
            </a:r>
          </a:p>
          <a:p>
            <a:pPr lvl="1"/>
            <a:r>
              <a:rPr lang="en-US" dirty="0"/>
              <a:t>Build the State Machine Diagram</a:t>
            </a:r>
          </a:p>
        </p:txBody>
      </p:sp>
      <p:sp>
        <p:nvSpPr>
          <p:cNvPr id="4" name="Slide Number Placeholder 3"/>
          <p:cNvSpPr>
            <a:spLocks noGrp="1"/>
          </p:cNvSpPr>
          <p:nvPr>
            <p:ph type="sldNum" sz="quarter" idx="4"/>
          </p:nvPr>
        </p:nvSpPr>
        <p:spPr/>
        <p:txBody>
          <a:bodyPr/>
          <a:lstStyle/>
          <a:p>
            <a:fld id="{009A3541-B7EF-4A1D-9612-A6ED665B4012}" type="slidenum">
              <a:rPr lang="en-US" altLang="en-US" smtClean="0"/>
              <a:pPr/>
              <a:t>66</a:t>
            </a:fld>
            <a:endParaRPr lang="en-US" altLang="en-US"/>
          </a:p>
        </p:txBody>
      </p:sp>
      <p:sp>
        <p:nvSpPr>
          <p:cNvPr id="5" name="Footer Placeholder 4"/>
          <p:cNvSpPr>
            <a:spLocks noGrp="1"/>
          </p:cNvSpPr>
          <p:nvPr>
            <p:ph type="ftr" sz="quarter" idx="3"/>
          </p:nvPr>
        </p:nvSpPr>
        <p:spPr/>
        <p:txBody>
          <a:bodyPr/>
          <a:lstStyle/>
          <a:p>
            <a:r>
              <a:rPr lang="en-US" altLang="en-US"/>
              <a:t>Systems Analysis and Design in a Changing World, 7th Edition – Chapter 4                                                          ©2016. Cengage Learning. All rights reserved.</a:t>
            </a:r>
            <a:endParaRPr lang="en-US" altLang="en-US" dirty="0"/>
          </a:p>
        </p:txBody>
      </p:sp>
    </p:spTree>
    <p:extLst>
      <p:ext uri="{BB962C8B-B14F-4D97-AF65-F5344CB8AC3E}">
        <p14:creationId xmlns:p14="http://schemas.microsoft.com/office/powerpoint/2010/main" val="23079240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457200" y="122238"/>
            <a:ext cx="7543800" cy="886397"/>
          </a:xfrm>
        </p:spPr>
        <p:txBody>
          <a:bodyPr/>
          <a:lstStyle/>
          <a:p>
            <a:r>
              <a:rPr lang="en-US" altLang="en-US" sz="3600" dirty="0"/>
              <a:t>Things in the Problem Domain</a:t>
            </a:r>
            <a:br>
              <a:rPr lang="en-US" altLang="en-US" sz="3600" dirty="0"/>
            </a:br>
            <a:r>
              <a:rPr lang="en-US" altLang="en-US" sz="2800" dirty="0"/>
              <a:t>Two Techniques for Identifying Them</a:t>
            </a:r>
          </a:p>
        </p:txBody>
      </p:sp>
      <p:sp>
        <p:nvSpPr>
          <p:cNvPr id="283651" name="Rectangle 3"/>
          <p:cNvSpPr>
            <a:spLocks noGrp="1" noChangeArrowheads="1"/>
          </p:cNvSpPr>
          <p:nvPr>
            <p:ph idx="1"/>
          </p:nvPr>
        </p:nvSpPr>
        <p:spPr>
          <a:xfrm>
            <a:off x="304800" y="1371600"/>
            <a:ext cx="8229600" cy="4572000"/>
          </a:xfrm>
        </p:spPr>
        <p:txBody>
          <a:bodyPr/>
          <a:lstStyle/>
          <a:p>
            <a:r>
              <a:rPr lang="en-US" altLang="en-US"/>
              <a:t>Brainstorming Technique</a:t>
            </a:r>
          </a:p>
          <a:p>
            <a:pPr lvl="1"/>
            <a:r>
              <a:rPr lang="en-US" altLang="en-US"/>
              <a:t>Use a checklist of all of the usual types of things typically found and brainstorm to identify domain classes of each type</a:t>
            </a:r>
          </a:p>
          <a:p>
            <a:r>
              <a:rPr lang="en-US" altLang="en-US"/>
              <a:t>Noun Technique</a:t>
            </a:r>
          </a:p>
          <a:p>
            <a:pPr lvl="1"/>
            <a:r>
              <a:rPr lang="en-US" altLang="en-US"/>
              <a:t>Identify all of the nouns that come up when the system is described and determine if each is a domain class, an attribute, or not something we need to remember  </a:t>
            </a:r>
          </a:p>
          <a:p>
            <a:endParaRPr lang="en-GB" altLang="en-US" sz="3200"/>
          </a:p>
        </p:txBody>
      </p:sp>
      <p:sp>
        <p:nvSpPr>
          <p:cNvPr id="4" name="Footer Placeholder 4"/>
          <p:cNvSpPr>
            <a:spLocks noGrp="1"/>
          </p:cNvSpPr>
          <p:nvPr>
            <p:ph type="ftr" sz="quarter" idx="3"/>
          </p:nvPr>
        </p:nvSpPr>
        <p:spPr>
          <a:xfrm>
            <a:off x="0" y="6248400"/>
            <a:ext cx="5486400" cy="457200"/>
          </a:xfrm>
          <a:prstGeom prst="rect">
            <a:avLst/>
          </a:prstGeom>
        </p:spPr>
        <p:txBody>
          <a:bodyPr/>
          <a:lstStyle/>
          <a:p>
            <a:r>
              <a:rPr lang="en-US" altLang="en-US"/>
              <a:t>Systems Analysis and Design in a Changing World, 7th Edition – Chapter 4                                                          ©2016. Cengage Learning. All rights reserved.</a:t>
            </a:r>
          </a:p>
        </p:txBody>
      </p:sp>
      <p:sp>
        <p:nvSpPr>
          <p:cNvPr id="5" name="Slide Number Placeholder 5"/>
          <p:cNvSpPr>
            <a:spLocks noGrp="1"/>
          </p:cNvSpPr>
          <p:nvPr>
            <p:ph type="sldNum" sz="quarter" idx="4"/>
          </p:nvPr>
        </p:nvSpPr>
        <p:spPr>
          <a:xfrm>
            <a:off x="8001000" y="6248400"/>
            <a:ext cx="1143000" cy="457200"/>
          </a:xfrm>
          <a:prstGeom prst="rect">
            <a:avLst/>
          </a:prstGeom>
        </p:spPr>
        <p:txBody>
          <a:bodyPr/>
          <a:lstStyle/>
          <a:p>
            <a:fld id="{46935FC1-2C5D-4235-A631-E8712CF16A87}" type="slidenum">
              <a:rPr lang="en-US" altLang="en-US"/>
              <a:pPr/>
              <a:t>7</a:t>
            </a:fld>
            <a:endParaRPr lang="en-US" alt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ltLang="en-US"/>
              <a:t>Brainstorming Technique</a:t>
            </a:r>
          </a:p>
        </p:txBody>
      </p:sp>
      <p:sp>
        <p:nvSpPr>
          <p:cNvPr id="284675" name="Rectangle 3"/>
          <p:cNvSpPr>
            <a:spLocks noGrp="1" noChangeArrowheads="1"/>
          </p:cNvSpPr>
          <p:nvPr>
            <p:ph type="body" sz="quarter" idx="10"/>
          </p:nvPr>
        </p:nvSpPr>
        <p:spPr>
          <a:xfrm>
            <a:off x="495300" y="1179593"/>
            <a:ext cx="8382000" cy="997196"/>
          </a:xfrm>
        </p:spPr>
        <p:txBody>
          <a:bodyPr/>
          <a:lstStyle/>
          <a:p>
            <a:r>
              <a:rPr lang="en-US" altLang="en-US" sz="2400" dirty="0"/>
              <a:t>Are there any tangible things? Are there any organizational units? Sites/locations? Are there incidents or events that need to be recorded?</a:t>
            </a:r>
            <a:endParaRPr lang="en-GB" altLang="en-US" sz="2400" dirty="0"/>
          </a:p>
        </p:txBody>
      </p:sp>
      <p:sp>
        <p:nvSpPr>
          <p:cNvPr id="6" name="Slide Number Placeholder 6"/>
          <p:cNvSpPr>
            <a:spLocks noGrp="1"/>
          </p:cNvSpPr>
          <p:nvPr>
            <p:ph type="sldNum" sz="quarter" idx="4"/>
          </p:nvPr>
        </p:nvSpPr>
        <p:spPr/>
        <p:txBody>
          <a:bodyPr/>
          <a:lstStyle/>
          <a:p>
            <a:fld id="{3559374B-8424-444A-A9A3-CDC2DB2CCDE6}" type="slidenum">
              <a:rPr lang="en-US" altLang="en-US" smtClean="0"/>
              <a:pPr/>
              <a:t>8</a:t>
            </a:fld>
            <a:endParaRPr lang="en-US" altLang="en-US"/>
          </a:p>
        </p:txBody>
      </p:sp>
      <p:sp>
        <p:nvSpPr>
          <p:cNvPr id="5" name="Footer Placeholder 5"/>
          <p:cNvSpPr>
            <a:spLocks noGrp="1"/>
          </p:cNvSpPr>
          <p:nvPr>
            <p:ph type="ftr" sz="quarter" idx="3"/>
          </p:nvPr>
        </p:nvSpPr>
        <p:spPr/>
        <p:txBody>
          <a:bodyPr/>
          <a:lstStyle/>
          <a:p>
            <a:r>
              <a:rPr lang="en-US" altLang="en-US"/>
              <a:t>Systems Analysis and Design in a Changing World, 7th Edition – Chapter 4                                                          ©2016. Cengage Learning. All rights reserved.</a:t>
            </a:r>
          </a:p>
        </p:txBody>
      </p:sp>
      <p:pic>
        <p:nvPicPr>
          <p:cNvPr id="284679" name="Picture 7"/>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a:xfrm>
            <a:off x="565120" y="2371802"/>
            <a:ext cx="7893080" cy="3647997"/>
          </a:xfr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en-US" sz="3600"/>
              <a:t>Brainstorming Technique:</a:t>
            </a:r>
            <a:br>
              <a:rPr lang="en-US" altLang="en-US" sz="3600"/>
            </a:br>
            <a:r>
              <a:rPr lang="en-US" altLang="en-US" sz="3600"/>
              <a:t>Steps</a:t>
            </a:r>
            <a:endParaRPr lang="en-US" altLang="en-US" sz="2800"/>
          </a:p>
        </p:txBody>
      </p:sp>
      <p:sp>
        <p:nvSpPr>
          <p:cNvPr id="287747" name="Rectangle 3"/>
          <p:cNvSpPr>
            <a:spLocks noGrp="1" noChangeArrowheads="1"/>
          </p:cNvSpPr>
          <p:nvPr>
            <p:ph idx="1"/>
          </p:nvPr>
        </p:nvSpPr>
        <p:spPr/>
        <p:txBody>
          <a:bodyPr/>
          <a:lstStyle/>
          <a:p>
            <a:pPr>
              <a:lnSpc>
                <a:spcPct val="80000"/>
              </a:lnSpc>
              <a:buFont typeface="Wingdings" panose="05000000000000000000" pitchFamily="2" charset="2"/>
              <a:buAutoNum type="arabicPeriod"/>
            </a:pPr>
            <a:r>
              <a:rPr lang="en-US" altLang="en-US" sz="2400"/>
              <a:t>Identify a user and a set of use cases</a:t>
            </a:r>
          </a:p>
          <a:p>
            <a:pPr>
              <a:lnSpc>
                <a:spcPct val="80000"/>
              </a:lnSpc>
              <a:buFont typeface="Wingdings" panose="05000000000000000000" pitchFamily="2" charset="2"/>
              <a:buAutoNum type="arabicPeriod"/>
            </a:pPr>
            <a:r>
              <a:rPr lang="en-US" altLang="en-US" sz="2400"/>
              <a:t>Brainstorm with the user to identify things involved when carrying out the use case—that is, things about which information should be captured by the system.</a:t>
            </a:r>
          </a:p>
          <a:p>
            <a:pPr>
              <a:lnSpc>
                <a:spcPct val="80000"/>
              </a:lnSpc>
              <a:buFont typeface="Wingdings" panose="05000000000000000000" pitchFamily="2" charset="2"/>
              <a:buAutoNum type="arabicPeriod"/>
            </a:pPr>
            <a:r>
              <a:rPr lang="en-US" altLang="en-US" sz="2400"/>
              <a:t>Use the types of things (categories) to systematically ask questions about potential things, such as the following: Are there any tangible things you store information about? Are there any locations involved? Are there roles played by people that you need to remember?</a:t>
            </a:r>
          </a:p>
          <a:p>
            <a:pPr>
              <a:lnSpc>
                <a:spcPct val="80000"/>
              </a:lnSpc>
              <a:buFont typeface="Wingdings" panose="05000000000000000000" pitchFamily="2" charset="2"/>
              <a:buAutoNum type="arabicPeriod"/>
            </a:pPr>
            <a:r>
              <a:rPr lang="en-US" altLang="en-US" sz="2400"/>
              <a:t>Continue to work with all types of users and stakeholders to expand the brainstorming list</a:t>
            </a:r>
          </a:p>
          <a:p>
            <a:pPr>
              <a:lnSpc>
                <a:spcPct val="80000"/>
              </a:lnSpc>
              <a:buFont typeface="Wingdings" panose="05000000000000000000" pitchFamily="2" charset="2"/>
              <a:buAutoNum type="arabicPeriod"/>
            </a:pPr>
            <a:r>
              <a:rPr lang="en-US" altLang="en-US" sz="2400"/>
              <a:t>Merge the results, eliminate any duplicates, and compile an initial list</a:t>
            </a:r>
            <a:r>
              <a:rPr lang="en-US" altLang="en-US" sz="1700"/>
              <a:t> </a:t>
            </a:r>
            <a:endParaRPr lang="en-GB" altLang="en-US" sz="1700"/>
          </a:p>
        </p:txBody>
      </p:sp>
      <p:sp>
        <p:nvSpPr>
          <p:cNvPr id="5" name="Slide Number Placeholder 6"/>
          <p:cNvSpPr>
            <a:spLocks noGrp="1"/>
          </p:cNvSpPr>
          <p:nvPr>
            <p:ph type="sldNum" sz="quarter" idx="4"/>
          </p:nvPr>
        </p:nvSpPr>
        <p:spPr/>
        <p:txBody>
          <a:bodyPr/>
          <a:lstStyle/>
          <a:p>
            <a:fld id="{41750625-35D4-4A08-997D-2A8FA84207BF}" type="slidenum">
              <a:rPr lang="en-US" altLang="en-US"/>
              <a:pPr/>
              <a:t>9</a:t>
            </a:fld>
            <a:endParaRPr lang="en-US" altLang="en-US"/>
          </a:p>
        </p:txBody>
      </p:sp>
      <p:sp>
        <p:nvSpPr>
          <p:cNvPr id="4" name="Footer Placeholder 5"/>
          <p:cNvSpPr>
            <a:spLocks noGrp="1"/>
          </p:cNvSpPr>
          <p:nvPr>
            <p:ph type="ftr" sz="quarter" idx="3"/>
          </p:nvPr>
        </p:nvSpPr>
        <p:spPr/>
        <p:txBody>
          <a:bodyPr/>
          <a:lstStyle/>
          <a:p>
            <a:r>
              <a:rPr lang="en-US" altLang="en-US"/>
              <a:t>Systems Analysis and Design in a Changing World, 7th Edition – Chapter 4                                                          ©2016. Cengage Learning. All rights reserved.</a:t>
            </a:r>
          </a:p>
        </p:txBody>
      </p:sp>
    </p:spTree>
  </p:cSld>
  <p:clrMapOvr>
    <a:masterClrMapping/>
  </p:clrMapOvr>
  <p:transition>
    <p:fade/>
  </p:transition>
</p:sld>
</file>

<file path=ppt/theme/theme1.xml><?xml version="1.0" encoding="utf-8"?>
<a:theme xmlns:a="http://schemas.openxmlformats.org/drawingml/2006/main" name="BlueShadeWithBar">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extLst>
    <a:ext uri="{05A4C25C-085E-4340-85A3-A5531E510DB2}">
      <thm15:themeFamily xmlns:thm15="http://schemas.microsoft.com/office/thememl/2012/main" name="BlueShadeWithBar" id="{04066C2A-6173-4F54-AD2B-AFDA31B2A820}" vid="{70AC8400-E288-4A32-931A-110C32A5F7D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BlueShadeWithBar</Template>
  <TotalTime>4909</TotalTime>
  <Words>5130</Words>
  <Application>Microsoft Office PowerPoint</Application>
  <PresentationFormat>On-screen Show (4:3)</PresentationFormat>
  <Paragraphs>460</Paragraphs>
  <Slides>66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Monotype Sorts</vt:lpstr>
      <vt:lpstr>Wingdings</vt:lpstr>
      <vt:lpstr>BlueShadeWithBar</vt:lpstr>
      <vt:lpstr>PowerPoint Presentation</vt:lpstr>
      <vt:lpstr>Domain Modeling</vt:lpstr>
      <vt:lpstr>Chapter 4 Outline</vt:lpstr>
      <vt:lpstr>Learning Objectives</vt:lpstr>
      <vt:lpstr>Overview</vt:lpstr>
      <vt:lpstr>Things in the Problem Domain</vt:lpstr>
      <vt:lpstr>Things in the Problem Domain Two Techniques for Identifying Them</vt:lpstr>
      <vt:lpstr>Brainstorming Technique</vt:lpstr>
      <vt:lpstr>Brainstorming Technique: Steps</vt:lpstr>
      <vt:lpstr>The Noun Technique</vt:lpstr>
      <vt:lpstr>The Noun Technique: Steps</vt:lpstr>
      <vt:lpstr>The Noun Technique: Steps (continued)</vt:lpstr>
      <vt:lpstr>The Noun Technique: Steps (continued)</vt:lpstr>
      <vt:lpstr>Partial List of Nouns for RMO  </vt:lpstr>
      <vt:lpstr>Details about Domain Classes</vt:lpstr>
      <vt:lpstr>Attributes and Values</vt:lpstr>
      <vt:lpstr>Associations Among Things</vt:lpstr>
      <vt:lpstr>Just to Clarify…</vt:lpstr>
      <vt:lpstr>Minimum and Maximum Multiplicity</vt:lpstr>
      <vt:lpstr>Types of Associations</vt:lpstr>
      <vt:lpstr>Entity-Relationship Diagrams ERD</vt:lpstr>
      <vt:lpstr>Example of ERD Notation</vt:lpstr>
      <vt:lpstr>ERD Cardinality Symbols </vt:lpstr>
      <vt:lpstr>Expanded ERD with Attributes</vt:lpstr>
      <vt:lpstr>Semantic Net</vt:lpstr>
      <vt:lpstr>Semantic Net  </vt:lpstr>
      <vt:lpstr>An ERD for a Bank</vt:lpstr>
      <vt:lpstr>The Domain Model Class Diagram</vt:lpstr>
      <vt:lpstr>UML Domain Class Notation</vt:lpstr>
      <vt:lpstr>A Simple Domain Model Class Diagram</vt:lpstr>
      <vt:lpstr>UML Notation for Multiplicity</vt:lpstr>
      <vt:lpstr>Domain Model Class Diagram </vt:lpstr>
      <vt:lpstr>Domain Model Class Diagram </vt:lpstr>
      <vt:lpstr>Refined Course Enrollment Model  with an Association Class CourseEnrollment</vt:lpstr>
      <vt:lpstr>Association Class Properties</vt:lpstr>
      <vt:lpstr>Band with members and concerts</vt:lpstr>
      <vt:lpstr>Band with Concert Booking Information</vt:lpstr>
      <vt:lpstr>More Complex Issues about Classes: Generalization/Specialization Relationships</vt:lpstr>
      <vt:lpstr>Generalization/Specialization </vt:lpstr>
      <vt:lpstr>Generalization/Specialization Inheritance for RMO Three Types of Sales</vt:lpstr>
      <vt:lpstr>Generalization/Specialization Inheritance for the Bank with Special Types of Accounts</vt:lpstr>
      <vt:lpstr>More Complex Issues about Classes: Whole Part Relationships</vt:lpstr>
      <vt:lpstr>Whole Part Relationships Computer and its Parts</vt:lpstr>
      <vt:lpstr>More on UML Relationships</vt:lpstr>
      <vt:lpstr>RMO CSMS Project Domain Model Class Diagrams</vt:lpstr>
      <vt:lpstr>RMO CSMS Project Sales Subsystem Domain Model Class Diagrams</vt:lpstr>
      <vt:lpstr>RMO CSMS Project Customer Account Subsystem Domain Model Class Diagram</vt:lpstr>
      <vt:lpstr>RMO CSMS Project Complete Domain Model Class Diagram</vt:lpstr>
      <vt:lpstr>RMO CSMS Project Domain Model Class Diagrams</vt:lpstr>
      <vt:lpstr>Object Behavior –  State Machine Diagram</vt:lpstr>
      <vt:lpstr>State Machine Diagram</vt:lpstr>
      <vt:lpstr>State Machine for a Printer</vt:lpstr>
      <vt:lpstr>Concurrency in a State Machine Diagram</vt:lpstr>
      <vt:lpstr>Printer with Concurrent Paths</vt:lpstr>
      <vt:lpstr>Creating a State Machine Diagram Steps</vt:lpstr>
      <vt:lpstr>Creating a State Machine Diagram Steps (continued)</vt:lpstr>
      <vt:lpstr>RMO – Creating a State Machine Diagram Steps -- SaleItem</vt:lpstr>
      <vt:lpstr>RMO – Creating a State Machine Diagram Steps -- SaleItem</vt:lpstr>
      <vt:lpstr>RMO – Creating a State Machine Diagram Steps -- SaleItem</vt:lpstr>
      <vt:lpstr>RMO – Creating a State Machine Diagram Steps -- InventoryItem</vt:lpstr>
      <vt:lpstr>RMO – Creating a State Machine Diagram Steps -- InventoryItem</vt:lpstr>
      <vt:lpstr>RMO – Creating a State Machine Diagram Steps -- InventoryItem</vt:lpstr>
      <vt:lpstr>Summary</vt:lpstr>
      <vt:lpstr>Summary</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From bla to bla</dc:title>
  <dc:creator>John</dc:creator>
  <cp:lastModifiedBy>ahmad azzazi</cp:lastModifiedBy>
  <cp:revision>115</cp:revision>
  <cp:lastPrinted>1601-01-01T00:00:00Z</cp:lastPrinted>
  <dcterms:created xsi:type="dcterms:W3CDTF">2011-10-31T16:54:53Z</dcterms:created>
  <dcterms:modified xsi:type="dcterms:W3CDTF">2025-08-03T05:38:15Z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